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19"/>
  </p:notesMasterIdLst>
  <p:sldIdLst>
    <p:sldId id="379" r:id="rId2"/>
    <p:sldId id="441" r:id="rId3"/>
    <p:sldId id="442" r:id="rId4"/>
    <p:sldId id="443" r:id="rId5"/>
    <p:sldId id="382" r:id="rId6"/>
    <p:sldId id="445" r:id="rId7"/>
    <p:sldId id="446" r:id="rId8"/>
    <p:sldId id="450" r:id="rId9"/>
    <p:sldId id="444" r:id="rId10"/>
    <p:sldId id="412" r:id="rId11"/>
    <p:sldId id="302" r:id="rId12"/>
    <p:sldId id="449" r:id="rId13"/>
    <p:sldId id="385" r:id="rId14"/>
    <p:sldId id="451" r:id="rId15"/>
    <p:sldId id="454" r:id="rId16"/>
    <p:sldId id="453" r:id="rId17"/>
    <p:sldId id="447" r:id="rId18"/>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0476" autoAdjust="0"/>
  </p:normalViewPr>
  <p:slideViewPr>
    <p:cSldViewPr>
      <p:cViewPr>
        <p:scale>
          <a:sx n="71" d="100"/>
          <a:sy n="71" d="100"/>
        </p:scale>
        <p:origin x="1404" y="-3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átum hely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A20537D6-44EF-4846-BD58-6FB88DCDAE8B}" type="datetimeFigureOut">
              <a:rPr lang="en-US" smtClean="0"/>
              <a:t>6/20/2017</a:t>
            </a:fld>
            <a:endParaRPr lang="en-US"/>
          </a:p>
        </p:txBody>
      </p:sp>
      <p:sp>
        <p:nvSpPr>
          <p:cNvPr id="4" name="Diakép helye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Jegyzetek helye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6" name="Élőláb hely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Dia számának hely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3585C808-0273-4A5A-8468-57C254F27F0F}" type="slidenum">
              <a:rPr lang="en-US" smtClean="0"/>
              <a:t>‹#›</a:t>
            </a:fld>
            <a:endParaRPr lang="en-US"/>
          </a:p>
        </p:txBody>
      </p:sp>
    </p:spTree>
    <p:extLst>
      <p:ext uri="{BB962C8B-B14F-4D97-AF65-F5344CB8AC3E}">
        <p14:creationId xmlns:p14="http://schemas.microsoft.com/office/powerpoint/2010/main" val="3060842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en-US" dirty="0"/>
              <a:t>Frissítve: 2015. június 13.</a:t>
            </a:r>
            <a:endParaRPr lang="en-GB"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804763" indent="-309524">
              <a:defRPr>
                <a:solidFill>
                  <a:schemeClr val="tx1"/>
                </a:solidFill>
                <a:latin typeface="Arial" panose="020B0604020202020204" pitchFamily="34" charset="0"/>
                <a:cs typeface="Arial" panose="020B0604020202020204" pitchFamily="34" charset="0"/>
              </a:defRPr>
            </a:lvl2pPr>
            <a:lvl3pPr marL="1238098" indent="-247620">
              <a:defRPr>
                <a:solidFill>
                  <a:schemeClr val="tx1"/>
                </a:solidFill>
                <a:latin typeface="Arial" panose="020B0604020202020204" pitchFamily="34" charset="0"/>
                <a:cs typeface="Arial" panose="020B0604020202020204" pitchFamily="34" charset="0"/>
              </a:defRPr>
            </a:lvl3pPr>
            <a:lvl4pPr marL="1733337" indent="-247620">
              <a:defRPr>
                <a:solidFill>
                  <a:schemeClr val="tx1"/>
                </a:solidFill>
                <a:latin typeface="Arial" panose="020B0604020202020204" pitchFamily="34" charset="0"/>
                <a:cs typeface="Arial" panose="020B0604020202020204" pitchFamily="34" charset="0"/>
              </a:defRPr>
            </a:lvl4pPr>
            <a:lvl5pPr marL="2228576" indent="-247620">
              <a:defRPr>
                <a:solidFill>
                  <a:schemeClr val="tx1"/>
                </a:solidFill>
                <a:latin typeface="Arial" panose="020B0604020202020204" pitchFamily="34" charset="0"/>
                <a:cs typeface="Arial" panose="020B0604020202020204" pitchFamily="34" charset="0"/>
              </a:defRPr>
            </a:lvl5pPr>
            <a:lvl6pPr marL="2723815" indent="-2476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054" indent="-2476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4293" indent="-2476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09532" indent="-2476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1B10C6-8B79-428B-AD16-FDDD3DC1A2D2}" type="slidenum">
              <a:rPr lang="en-GB" altLang="en-US" smtClean="0">
                <a:solidFill>
                  <a:prstClr val="black"/>
                </a:solidFill>
              </a:rPr>
              <a:pPr/>
              <a:t>1</a:t>
            </a:fld>
            <a:endParaRPr lang="en-GB" altLang="en-US">
              <a:solidFill>
                <a:prstClr val="black"/>
              </a:solidFill>
            </a:endParaRPr>
          </a:p>
        </p:txBody>
      </p:sp>
    </p:spTree>
    <p:extLst>
      <p:ext uri="{BB962C8B-B14F-4D97-AF65-F5344CB8AC3E}">
        <p14:creationId xmlns:p14="http://schemas.microsoft.com/office/powerpoint/2010/main" val="889379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2188" y="768350"/>
            <a:ext cx="5114925" cy="3836988"/>
          </a:xfrm>
        </p:spPr>
      </p:sp>
      <p:sp>
        <p:nvSpPr>
          <p:cNvPr id="3" name="Jegyzetek helye 2"/>
          <p:cNvSpPr>
            <a:spLocks noGrp="1"/>
          </p:cNvSpPr>
          <p:nvPr>
            <p:ph type="body" idx="1"/>
          </p:nvPr>
        </p:nvSpPr>
        <p:spPr/>
        <p:txBody>
          <a:bodyPr/>
          <a:lstStyle/>
          <a:p>
            <a:endParaRPr lang="en-US" dirty="0"/>
          </a:p>
        </p:txBody>
      </p:sp>
      <p:sp>
        <p:nvSpPr>
          <p:cNvPr id="4" name="Dia számának helye 3"/>
          <p:cNvSpPr>
            <a:spLocks noGrp="1"/>
          </p:cNvSpPr>
          <p:nvPr>
            <p:ph type="sldNum" sz="quarter" idx="10"/>
          </p:nvPr>
        </p:nvSpPr>
        <p:spPr/>
        <p:txBody>
          <a:bodyPr/>
          <a:lstStyle/>
          <a:p>
            <a:fld id="{3585C808-0273-4A5A-8468-57C254F27F0F}" type="slidenum">
              <a:rPr lang="en-US" smtClean="0"/>
              <a:t>12</a:t>
            </a:fld>
            <a:endParaRPr lang="en-US"/>
          </a:p>
        </p:txBody>
      </p:sp>
    </p:spTree>
    <p:extLst>
      <p:ext uri="{BB962C8B-B14F-4D97-AF65-F5344CB8AC3E}">
        <p14:creationId xmlns:p14="http://schemas.microsoft.com/office/powerpoint/2010/main" val="425724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9800C10F-9476-45C6-82E2-A810C18F71D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314452-DD40-4E6E-AC36-407D48C53E5F}" type="slidenum">
              <a:rPr lang="hu-HU" altLang="en-US" smtClean="0"/>
              <a:pPr/>
              <a:t>14</a:t>
            </a:fld>
            <a:endParaRPr lang="hu-HU" altLang="en-US"/>
          </a:p>
        </p:txBody>
      </p:sp>
      <p:sp>
        <p:nvSpPr>
          <p:cNvPr id="160771" name="Rectangle 2">
            <a:extLst>
              <a:ext uri="{FF2B5EF4-FFF2-40B4-BE49-F238E27FC236}">
                <a16:creationId xmlns:a16="http://schemas.microsoft.com/office/drawing/2014/main" id="{1D753ADF-07C6-4163-B564-50B91A727488}"/>
              </a:ext>
            </a:extLst>
          </p:cNvPr>
          <p:cNvSpPr>
            <a:spLocks noRot="1" noChangeArrowheads="1" noTextEdit="1"/>
          </p:cNvSpPr>
          <p:nvPr>
            <p:ph type="sldImg"/>
          </p:nvPr>
        </p:nvSpPr>
        <p:spPr>
          <a:xfrm>
            <a:off x="992188" y="768350"/>
            <a:ext cx="5114925" cy="3836988"/>
          </a:xfrm>
          <a:ln/>
        </p:spPr>
      </p:sp>
      <p:sp>
        <p:nvSpPr>
          <p:cNvPr id="160772" name="Rectangle 3">
            <a:extLst>
              <a:ext uri="{FF2B5EF4-FFF2-40B4-BE49-F238E27FC236}">
                <a16:creationId xmlns:a16="http://schemas.microsoft.com/office/drawing/2014/main" id="{58B2B66E-2F7B-4B93-8F4C-E0ACE8173EFD}"/>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31591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9800C10F-9476-45C6-82E2-A810C18F71D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314452-DD40-4E6E-AC36-407D48C53E5F}" type="slidenum">
              <a:rPr lang="hu-HU" altLang="en-US" smtClean="0"/>
              <a:pPr/>
              <a:t>15</a:t>
            </a:fld>
            <a:endParaRPr lang="hu-HU" altLang="en-US"/>
          </a:p>
        </p:txBody>
      </p:sp>
      <p:sp>
        <p:nvSpPr>
          <p:cNvPr id="160771" name="Rectangle 2">
            <a:extLst>
              <a:ext uri="{FF2B5EF4-FFF2-40B4-BE49-F238E27FC236}">
                <a16:creationId xmlns:a16="http://schemas.microsoft.com/office/drawing/2014/main" id="{1D753ADF-07C6-4163-B564-50B91A727488}"/>
              </a:ext>
            </a:extLst>
          </p:cNvPr>
          <p:cNvSpPr>
            <a:spLocks noRot="1" noChangeArrowheads="1" noTextEdit="1"/>
          </p:cNvSpPr>
          <p:nvPr>
            <p:ph type="sldImg"/>
          </p:nvPr>
        </p:nvSpPr>
        <p:spPr>
          <a:xfrm>
            <a:off x="992188" y="768350"/>
            <a:ext cx="5114925" cy="3836988"/>
          </a:xfrm>
          <a:ln/>
        </p:spPr>
      </p:sp>
      <p:sp>
        <p:nvSpPr>
          <p:cNvPr id="160772" name="Rectangle 3">
            <a:extLst>
              <a:ext uri="{FF2B5EF4-FFF2-40B4-BE49-F238E27FC236}">
                <a16:creationId xmlns:a16="http://schemas.microsoft.com/office/drawing/2014/main" id="{58B2B66E-2F7B-4B93-8F4C-E0ACE8173EFD}"/>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75391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9800C10F-9476-45C6-82E2-A810C18F71D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314452-DD40-4E6E-AC36-407D48C53E5F}" type="slidenum">
              <a:rPr lang="hu-HU" altLang="en-US" smtClean="0"/>
              <a:pPr/>
              <a:t>16</a:t>
            </a:fld>
            <a:endParaRPr lang="hu-HU" altLang="en-US"/>
          </a:p>
        </p:txBody>
      </p:sp>
      <p:sp>
        <p:nvSpPr>
          <p:cNvPr id="160771" name="Rectangle 2">
            <a:extLst>
              <a:ext uri="{FF2B5EF4-FFF2-40B4-BE49-F238E27FC236}">
                <a16:creationId xmlns:a16="http://schemas.microsoft.com/office/drawing/2014/main" id="{1D753ADF-07C6-4163-B564-50B91A727488}"/>
              </a:ext>
            </a:extLst>
          </p:cNvPr>
          <p:cNvSpPr>
            <a:spLocks noRot="1" noChangeArrowheads="1" noTextEdit="1"/>
          </p:cNvSpPr>
          <p:nvPr>
            <p:ph type="sldImg"/>
          </p:nvPr>
        </p:nvSpPr>
        <p:spPr>
          <a:xfrm>
            <a:off x="992188" y="768350"/>
            <a:ext cx="5114925" cy="3836988"/>
          </a:xfrm>
          <a:ln/>
        </p:spPr>
      </p:sp>
      <p:sp>
        <p:nvSpPr>
          <p:cNvPr id="160772" name="Rectangle 3">
            <a:extLst>
              <a:ext uri="{FF2B5EF4-FFF2-40B4-BE49-F238E27FC236}">
                <a16:creationId xmlns:a16="http://schemas.microsoft.com/office/drawing/2014/main" id="{58B2B66E-2F7B-4B93-8F4C-E0ACE8173EFD}"/>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7699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solidFill>
                <a:srgbClr val="000000"/>
              </a:solidFill>
            </a:endParaRPr>
          </a:p>
        </p:txBody>
      </p:sp>
      <p:sp>
        <p:nvSpPr>
          <p:cNvPr id="7" name="Rectangle 6"/>
          <p:cNvSpPr>
            <a:spLocks noGrp="1" noChangeArrowheads="1"/>
          </p:cNvSpPr>
          <p:nvPr>
            <p:ph type="sldNum" sz="quarter" idx="12"/>
          </p:nvPr>
        </p:nvSpPr>
        <p:spPr>
          <a:xfrm>
            <a:off x="6875463" y="6524627"/>
            <a:ext cx="2133600" cy="333375"/>
          </a:xfrm>
        </p:spPr>
        <p:txBody>
          <a:bodyPr/>
          <a:lstStyle>
            <a:lvl1pPr>
              <a:defRPr b="1">
                <a:solidFill>
                  <a:schemeClr val="bg1"/>
                </a:solidFill>
              </a:defRPr>
            </a:lvl1pPr>
          </a:lstStyle>
          <a:p>
            <a:pPr>
              <a:defRPr/>
            </a:pPr>
            <a:fld id="{E1281328-CF28-4E06-9733-95D7A92CD898}" type="slidenum">
              <a:rPr lang="es-ES" altLang="en-US">
                <a:solidFill>
                  <a:srgbClr val="FFFFFF"/>
                </a:solidFill>
              </a:rPr>
              <a:pPr>
                <a:defRPr/>
              </a:pPr>
              <a:t>‹#›</a:t>
            </a:fld>
            <a:endParaRPr lang="es-ES" altLang="en-US">
              <a:solidFill>
                <a:srgbClr val="FFFFFF"/>
              </a:solidFill>
            </a:endParaRPr>
          </a:p>
        </p:txBody>
      </p:sp>
    </p:spTree>
    <p:extLst>
      <p:ext uri="{BB962C8B-B14F-4D97-AF65-F5344CB8AC3E}">
        <p14:creationId xmlns:p14="http://schemas.microsoft.com/office/powerpoint/2010/main" val="348617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s-E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ltLang="en-US">
              <a:solidFill>
                <a:srgbClr val="000000"/>
              </a:solidFill>
            </a:endParaRPr>
          </a:p>
        </p:txBody>
      </p:sp>
      <p:sp>
        <p:nvSpPr>
          <p:cNvPr id="6" name="Rectangle 6"/>
          <p:cNvSpPr>
            <a:spLocks noGrp="1" noChangeArrowheads="1"/>
          </p:cNvSpPr>
          <p:nvPr>
            <p:ph type="sldNum" sz="quarter" idx="12"/>
          </p:nvPr>
        </p:nvSpPr>
        <p:spPr>
          <a:xfrm>
            <a:off x="6875463" y="6524627"/>
            <a:ext cx="2133600" cy="333375"/>
          </a:xfrm>
        </p:spPr>
        <p:txBody>
          <a:bodyPr/>
          <a:lstStyle>
            <a:lvl1pPr>
              <a:defRPr b="1">
                <a:solidFill>
                  <a:schemeClr val="bg1"/>
                </a:solidFill>
              </a:defRPr>
            </a:lvl1pPr>
          </a:lstStyle>
          <a:p>
            <a:pPr>
              <a:defRPr/>
            </a:pPr>
            <a:fld id="{E1281328-CF28-4E06-9733-95D7A92CD898}" type="slidenum">
              <a:rPr lang="es-ES" altLang="en-US">
                <a:solidFill>
                  <a:srgbClr val="FFFFFF"/>
                </a:solidFill>
              </a:rPr>
              <a:pPr>
                <a:defRPr/>
              </a:pPr>
              <a:t>‹#›</a:t>
            </a:fld>
            <a:endParaRPr lang="es-ES" altLang="en-US">
              <a:solidFill>
                <a:srgbClr val="FFFFFF"/>
              </a:solidFill>
            </a:endParaRPr>
          </a:p>
        </p:txBody>
      </p:sp>
    </p:spTree>
    <p:extLst>
      <p:ext uri="{BB962C8B-B14F-4D97-AF65-F5344CB8AC3E}">
        <p14:creationId xmlns:p14="http://schemas.microsoft.com/office/powerpoint/2010/main" val="3376337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2"/>
            <a:ext cx="7772400" cy="1362075"/>
          </a:xfrm>
        </p:spPr>
        <p:txBody>
          <a:bodyPr anchor="t"/>
          <a:lstStyle>
            <a:lvl1pPr algn="l">
              <a:defRPr sz="4000" b="1" cap="all"/>
            </a:lvl1pPr>
          </a:lstStyle>
          <a:p>
            <a:r>
              <a:rPr lang="hu-HU" dirty="0"/>
              <a:t>Mintacím szerkesztése</a:t>
            </a:r>
            <a:endParaRPr lang="en-US" dirty="0"/>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dirty="0"/>
              <a:t>Mintaszöveg szerkesztése</a:t>
            </a:r>
          </a:p>
        </p:txBody>
      </p:sp>
      <p:sp>
        <p:nvSpPr>
          <p:cNvPr id="4" name="Dátum helye 3"/>
          <p:cNvSpPr>
            <a:spLocks noGrp="1"/>
          </p:cNvSpPr>
          <p:nvPr>
            <p:ph type="dt" sz="half" idx="10"/>
          </p:nvPr>
        </p:nvSpPr>
        <p:spPr/>
        <p:txBody>
          <a:bodyPr/>
          <a:lstStyle/>
          <a:p>
            <a:fld id="{8CCF8DDF-CF90-4998-B2E5-2C586D80E71B}" type="datetime1">
              <a:rPr lang="en-US" smtClean="0"/>
              <a:t>6/20/2017</a:t>
            </a:fld>
            <a:endParaRPr lang="en-US"/>
          </a:p>
        </p:txBody>
      </p:sp>
      <p:sp>
        <p:nvSpPr>
          <p:cNvPr id="5" name="Élőláb helye 4"/>
          <p:cNvSpPr>
            <a:spLocks noGrp="1"/>
          </p:cNvSpPr>
          <p:nvPr>
            <p:ph type="ftr" sz="quarter" idx="11"/>
          </p:nvPr>
        </p:nvSpPr>
        <p:spPr/>
        <p:txBody>
          <a:bodyPr/>
          <a:lstStyle/>
          <a:p>
            <a:endParaRPr lang="en-US"/>
          </a:p>
        </p:txBody>
      </p:sp>
      <p:sp>
        <p:nvSpPr>
          <p:cNvPr id="8" name="Rectangle 6"/>
          <p:cNvSpPr>
            <a:spLocks noGrp="1" noChangeArrowheads="1"/>
          </p:cNvSpPr>
          <p:nvPr>
            <p:ph type="sldNum" sz="quarter" idx="12"/>
          </p:nvPr>
        </p:nvSpPr>
        <p:spPr>
          <a:xfrm>
            <a:off x="6875463" y="6524627"/>
            <a:ext cx="2133600" cy="333375"/>
          </a:xfrm>
        </p:spPr>
        <p:txBody>
          <a:bodyPr/>
          <a:lstStyle>
            <a:lvl1pPr>
              <a:defRPr b="1">
                <a:solidFill>
                  <a:schemeClr val="bg1"/>
                </a:solidFill>
              </a:defRPr>
            </a:lvl1pPr>
          </a:lstStyle>
          <a:p>
            <a:pPr>
              <a:defRPr/>
            </a:pPr>
            <a:fld id="{E1281328-CF28-4E06-9733-95D7A92CD898}" type="slidenum">
              <a:rPr lang="es-ES" altLang="en-US">
                <a:solidFill>
                  <a:srgbClr val="FFFFFF"/>
                </a:solidFill>
              </a:rPr>
              <a:pPr>
                <a:defRPr/>
              </a:pPr>
              <a:t>‹#›</a:t>
            </a:fld>
            <a:endParaRPr lang="es-ES" altLang="en-US">
              <a:solidFill>
                <a:srgbClr val="FFFFFF"/>
              </a:solidFill>
            </a:endParaRPr>
          </a:p>
        </p:txBody>
      </p:sp>
    </p:spTree>
    <p:extLst>
      <p:ext uri="{BB962C8B-B14F-4D97-AF65-F5344CB8AC3E}">
        <p14:creationId xmlns:p14="http://schemas.microsoft.com/office/powerpoint/2010/main" val="148545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760A4FA-26B2-4DD7-B116-BA8168FE7AF6}"/>
              </a:ext>
            </a:extLst>
          </p:cNvPr>
          <p:cNvSpPr>
            <a:spLocks noGrp="1" noChangeArrowheads="1"/>
          </p:cNvSpPr>
          <p:nvPr>
            <p:ph type="ftr" sz="quarter" idx="10"/>
          </p:nvPr>
        </p:nvSpPr>
        <p:spPr>
          <a:ln/>
        </p:spPr>
        <p:txBody>
          <a:bodyPr/>
          <a:lstStyle>
            <a:lvl1pPr>
              <a:defRPr/>
            </a:lvl1pPr>
          </a:lstStyle>
          <a:p>
            <a:pPr>
              <a:defRPr/>
            </a:pPr>
            <a:endParaRPr lang="hu-HU" altLang="en-US"/>
          </a:p>
        </p:txBody>
      </p:sp>
      <p:sp>
        <p:nvSpPr>
          <p:cNvPr id="3" name="Rectangle 3">
            <a:extLst>
              <a:ext uri="{FF2B5EF4-FFF2-40B4-BE49-F238E27FC236}">
                <a16:creationId xmlns:a16="http://schemas.microsoft.com/office/drawing/2014/main" id="{AF8C7902-3464-40D3-9190-C997231EDCAE}"/>
              </a:ext>
            </a:extLst>
          </p:cNvPr>
          <p:cNvSpPr>
            <a:spLocks noGrp="1" noChangeArrowheads="1"/>
          </p:cNvSpPr>
          <p:nvPr>
            <p:ph type="sldNum" sz="quarter" idx="11"/>
          </p:nvPr>
        </p:nvSpPr>
        <p:spPr>
          <a:ln/>
        </p:spPr>
        <p:txBody>
          <a:bodyPr/>
          <a:lstStyle>
            <a:lvl1pPr>
              <a:defRPr/>
            </a:lvl1pPr>
          </a:lstStyle>
          <a:p>
            <a:pPr>
              <a:defRPr/>
            </a:pPr>
            <a:fld id="{0EF07B43-80F5-4059-921F-F7A7BC20EDEB}" type="slidenum">
              <a:rPr lang="hu-HU" altLang="en-US"/>
              <a:pPr>
                <a:defRPr/>
              </a:pPr>
              <a:t>‹#›</a:t>
            </a:fld>
            <a:endParaRPr lang="hu-HU" altLang="en-US"/>
          </a:p>
        </p:txBody>
      </p:sp>
      <p:sp>
        <p:nvSpPr>
          <p:cNvPr id="4" name="Rectangle 16">
            <a:extLst>
              <a:ext uri="{FF2B5EF4-FFF2-40B4-BE49-F238E27FC236}">
                <a16:creationId xmlns:a16="http://schemas.microsoft.com/office/drawing/2014/main" id="{F4A2BB5E-1BC8-4235-A0DA-7B910DDAAA8B}"/>
              </a:ext>
            </a:extLst>
          </p:cNvPr>
          <p:cNvSpPr>
            <a:spLocks noGrp="1" noChangeArrowheads="1"/>
          </p:cNvSpPr>
          <p:nvPr>
            <p:ph type="dt" sz="half" idx="12"/>
          </p:nvPr>
        </p:nvSpPr>
        <p:spPr>
          <a:ln/>
        </p:spPr>
        <p:txBody>
          <a:bodyPr/>
          <a:lstStyle>
            <a:lvl1pPr>
              <a:defRPr/>
            </a:lvl1pPr>
          </a:lstStyle>
          <a:p>
            <a:pPr>
              <a:defRPr/>
            </a:pPr>
            <a:endParaRPr lang="hu-HU" altLang="en-US"/>
          </a:p>
        </p:txBody>
      </p:sp>
    </p:spTree>
    <p:extLst>
      <p:ext uri="{BB962C8B-B14F-4D97-AF65-F5344CB8AC3E}">
        <p14:creationId xmlns:p14="http://schemas.microsoft.com/office/powerpoint/2010/main" val="6757267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dirty="0"/>
              <a:t>Haga clic para modificar el estilo de texto del patrón</a:t>
            </a:r>
          </a:p>
          <a:p>
            <a:pPr lvl="1"/>
            <a:r>
              <a:rPr lang="es-ES" altLang="en-US" dirty="0"/>
              <a:t>Segundo nivel</a:t>
            </a:r>
          </a:p>
          <a:p>
            <a:pPr lvl="2"/>
            <a:r>
              <a:rPr lang="es-ES" altLang="en-US" dirty="0"/>
              <a:t>Tercer nivel</a:t>
            </a:r>
          </a:p>
          <a:p>
            <a:pPr lvl="3"/>
            <a:r>
              <a:rPr lang="es-ES" altLang="en-US" dirty="0"/>
              <a:t>Cuarto nivel</a:t>
            </a:r>
          </a:p>
          <a:p>
            <a:pPr lvl="4"/>
            <a:r>
              <a:rPr lang="es-ES" altLang="en-US" dirty="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s-E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s-E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391BA90-CD1F-4255-ACF2-E4DD97987879}" type="slidenum">
              <a:rPr lang="es-ES" altLang="en-US">
                <a:solidFill>
                  <a:srgbClr val="000000"/>
                </a:solidFill>
              </a:rPr>
              <a:pPr fontAlgn="base">
                <a:spcBef>
                  <a:spcPct val="0"/>
                </a:spcBef>
                <a:spcAft>
                  <a:spcPct val="0"/>
                </a:spcAft>
                <a:defRPr/>
              </a:pPr>
              <a:t>‹#›</a:t>
            </a:fld>
            <a:endParaRPr lang="es-ES" altLang="en-US">
              <a:solidFill>
                <a:srgbClr val="000000"/>
              </a:solidFill>
            </a:endParaRPr>
          </a:p>
        </p:txBody>
      </p:sp>
    </p:spTree>
    <p:extLst>
      <p:ext uri="{BB962C8B-B14F-4D97-AF65-F5344CB8AC3E}">
        <p14:creationId xmlns:p14="http://schemas.microsoft.com/office/powerpoint/2010/main" val="1927176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digilentinc.com/Products/Detail.cfm?NavPath=2,400,789&amp;Prod=NEXYS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digilentinc.com/Products/Detail.cfm?NavPath=2,400,1198&amp;Prod=ZYBO"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virt.uni-pannon.hu/index.php/oktatas/tantargyak/770-tervezesi-modszerek-programozhato-logikai-alkatreszekkel-vhd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virt.uni-pannon.hu/index.php/oktatas/tantargyak/1030-fpga-alapu-beagyazott-rendszere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tankonyvtar.h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dcs.vein.hu/sule/oktatas/FPGA.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110"/>
          <p:cNvSpPr>
            <a:spLocks noGrp="1" noChangeArrowheads="1"/>
          </p:cNvSpPr>
          <p:nvPr>
            <p:ph type="ctrTitle"/>
          </p:nvPr>
        </p:nvSpPr>
        <p:spPr>
          <a:xfrm>
            <a:off x="250827" y="4005263"/>
            <a:ext cx="8785225" cy="1439862"/>
          </a:xfrm>
          <a:noFill/>
        </p:spPr>
        <p:txBody>
          <a:bodyPr anchor="ctr"/>
          <a:lstStyle/>
          <a:p>
            <a:pPr algn="l" eaLnBrk="1" hangingPunct="1"/>
            <a:r>
              <a:rPr lang="hu-HU" altLang="en-US" sz="4000" b="1" dirty="0">
                <a:solidFill>
                  <a:schemeClr val="bg1"/>
                </a:solidFill>
                <a:latin typeface="Calibri" panose="020F0502020204030204" pitchFamily="34" charset="0"/>
              </a:rPr>
              <a:t>FPGA oktatás a Pannon Egyetemen</a:t>
            </a:r>
            <a:endParaRPr lang="es-ES" altLang="en-US" sz="4000" b="1" dirty="0">
              <a:solidFill>
                <a:schemeClr val="bg1"/>
              </a:solidFill>
              <a:latin typeface="Calibri" panose="020F0502020204030204" pitchFamily="34" charset="0"/>
            </a:endParaRPr>
          </a:p>
        </p:txBody>
      </p:sp>
      <p:sp>
        <p:nvSpPr>
          <p:cNvPr id="5124" name="Rectangle 123"/>
          <p:cNvSpPr>
            <a:spLocks noChangeArrowheads="1"/>
          </p:cNvSpPr>
          <p:nvPr/>
        </p:nvSpPr>
        <p:spPr bwMode="auto">
          <a:xfrm>
            <a:off x="152402" y="119065"/>
            <a:ext cx="59277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hu-HU" altLang="en-US" sz="2800" b="1" dirty="0">
                <a:solidFill>
                  <a:srgbClr val="FFFFFF"/>
                </a:solidFill>
                <a:latin typeface="Calibri" panose="020F0502020204030204" pitchFamily="34" charset="0"/>
              </a:rPr>
              <a:t>Pannon Egyetem, MIK-VIRT, Veszprém</a:t>
            </a:r>
            <a:r>
              <a:rPr lang="es-ES" altLang="en-US" sz="2800" b="1" dirty="0">
                <a:solidFill>
                  <a:srgbClr val="FFFFFF"/>
                </a:solidFill>
                <a:latin typeface="Calibri" panose="020F0502020204030204" pitchFamily="34" charset="0"/>
              </a:rPr>
              <a:t> </a:t>
            </a:r>
          </a:p>
        </p:txBody>
      </p:sp>
      <p:pic>
        <p:nvPicPr>
          <p:cNvPr id="5" name="Picture 11" descr="C:\Users\Munkahely\Desktop\rektor ur eloadasa\kepek\logo\pannon.png"/>
          <p:cNvPicPr>
            <a:picLocks noChangeAspect="1" noChangeArrowheads="1"/>
          </p:cNvPicPr>
          <p:nvPr/>
        </p:nvPicPr>
        <p:blipFill>
          <a:blip r:embed="rId4" cstate="print"/>
          <a:srcRect/>
          <a:stretch>
            <a:fillRect/>
          </a:stretch>
        </p:blipFill>
        <p:spPr bwMode="auto">
          <a:xfrm>
            <a:off x="7020274" y="119065"/>
            <a:ext cx="955573" cy="933673"/>
          </a:xfrm>
          <a:prstGeom prst="rect">
            <a:avLst/>
          </a:prstGeom>
          <a:noFill/>
          <a:effectLst>
            <a:outerShdw blurRad="50800" dist="38100" dir="2700000" algn="tl" rotWithShape="0">
              <a:prstClr val="black">
                <a:alpha val="40000"/>
              </a:prstClr>
            </a:outerShdw>
            <a:softEdge rad="12700"/>
          </a:effectLst>
        </p:spPr>
      </p:pic>
      <p:sp>
        <p:nvSpPr>
          <p:cNvPr id="5126" name="Rectangle 123"/>
          <p:cNvSpPr>
            <a:spLocks noChangeArrowheads="1"/>
          </p:cNvSpPr>
          <p:nvPr/>
        </p:nvSpPr>
        <p:spPr bwMode="auto">
          <a:xfrm>
            <a:off x="250825" y="5376158"/>
            <a:ext cx="546816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hu-HU" altLang="en-US" b="1">
                <a:solidFill>
                  <a:srgbClr val="FFFFFF"/>
                </a:solidFill>
                <a:latin typeface="Calibri" panose="020F0502020204030204" pitchFamily="34" charset="0"/>
              </a:rPr>
              <a:t>Dr. Vörösházi Zsolt </a:t>
            </a:r>
            <a:br>
              <a:rPr lang="hu-HU" altLang="en-US" b="1">
                <a:solidFill>
                  <a:srgbClr val="FFFFFF"/>
                </a:solidFill>
                <a:latin typeface="Calibri" panose="020F0502020204030204" pitchFamily="34" charset="0"/>
              </a:rPr>
            </a:br>
            <a:r>
              <a:rPr lang="hu-HU" altLang="en-US" sz="2800">
                <a:solidFill>
                  <a:srgbClr val="FFFFFF"/>
                </a:solidFill>
                <a:latin typeface="Calibri" panose="020F0502020204030204" pitchFamily="34" charset="0"/>
              </a:rPr>
              <a:t>voroshazi.zsolt@virt.uni-pannon.hu </a:t>
            </a:r>
            <a:endParaRPr lang="es-ES" altLang="en-US" sz="2800">
              <a:solidFill>
                <a:srgbClr val="FFFFFF"/>
              </a:solidFill>
              <a:latin typeface="Calibri" panose="020F0502020204030204" pitchFamily="34" charset="0"/>
            </a:endParaRPr>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3060" y="6146558"/>
            <a:ext cx="681222" cy="67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rgbClr val="080808"/>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
          <p:cNvSpPr>
            <a:spLocks noChangeArrowheads="1"/>
          </p:cNvSpPr>
          <p:nvPr/>
        </p:nvSpPr>
        <p:spPr bwMode="auto">
          <a:xfrm>
            <a:off x="3308350" y="6550027"/>
            <a:ext cx="18853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hu-HU" altLang="en-US" sz="1400" b="1" dirty="0">
                <a:solidFill>
                  <a:srgbClr val="FFC000"/>
                </a:solidFill>
                <a:latin typeface="Calibri" panose="020F0502020204030204" pitchFamily="34" charset="0"/>
              </a:rPr>
              <a:t>Frissítve: 2017. 06. 21.</a:t>
            </a:r>
            <a:endParaRPr lang="en-GB" altLang="en-US" sz="1400" b="1" dirty="0">
              <a:solidFill>
                <a:srgbClr val="FFC000"/>
              </a:solidFill>
              <a:latin typeface="Calibri" panose="020F0502020204030204" pitchFamily="34" charset="0"/>
            </a:endParaRPr>
          </a:p>
        </p:txBody>
      </p:sp>
      <p:pic>
        <p:nvPicPr>
          <p:cNvPr id="3" name="Picture 2">
            <a:extLst>
              <a:ext uri="{FF2B5EF4-FFF2-40B4-BE49-F238E27FC236}">
                <a16:creationId xmlns:a16="http://schemas.microsoft.com/office/drawing/2014/main" id="{7AA93EEC-AB55-4AF6-A377-6EC96556C5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6671" y="119065"/>
            <a:ext cx="957613" cy="933673"/>
          </a:xfrm>
          <a:prstGeom prst="rect">
            <a:avLst/>
          </a:prstGeom>
        </p:spPr>
      </p:pic>
      <p:pic>
        <p:nvPicPr>
          <p:cNvPr id="17" name="Picture 16">
            <a:extLst>
              <a:ext uri="{FF2B5EF4-FFF2-40B4-BE49-F238E27FC236}">
                <a16:creationId xmlns:a16="http://schemas.microsoft.com/office/drawing/2014/main" id="{7348B76D-CC51-4815-B28E-EF30EA1A6DA3}"/>
              </a:ext>
            </a:extLst>
          </p:cNvPr>
          <p:cNvPicPr>
            <a:picLocks noChangeAspect="1"/>
          </p:cNvPicPr>
          <p:nvPr/>
        </p:nvPicPr>
        <p:blipFill>
          <a:blip r:embed="rId7"/>
          <a:stretch>
            <a:fillRect/>
          </a:stretch>
        </p:blipFill>
        <p:spPr>
          <a:xfrm>
            <a:off x="152402" y="1860526"/>
            <a:ext cx="2838819" cy="1986533"/>
          </a:xfrm>
          <a:prstGeom prst="rect">
            <a:avLst/>
          </a:prstGeom>
          <a:solidFill>
            <a:schemeClr val="accent2"/>
          </a:solidFill>
          <a:ln>
            <a:solidFill>
              <a:srgbClr val="00206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89512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hu-HU" dirty="0"/>
              <a:t>Laborokon használt FPGa-k ÉS fejlesztő eszközök</a:t>
            </a:r>
            <a:endParaRPr lang="en-US" dirty="0"/>
          </a:p>
        </p:txBody>
      </p:sp>
      <p:sp>
        <p:nvSpPr>
          <p:cNvPr id="7" name="Szöveg helye 6"/>
          <p:cNvSpPr>
            <a:spLocks noGrp="1"/>
          </p:cNvSpPr>
          <p:nvPr>
            <p:ph type="body" idx="1"/>
          </p:nvPr>
        </p:nvSpPr>
        <p:spPr/>
        <p:txBody>
          <a:bodyPr/>
          <a:lstStyle/>
          <a:p>
            <a:r>
              <a:rPr lang="hu-HU" dirty="0">
                <a:solidFill>
                  <a:srgbClr val="FF0000"/>
                </a:solidFill>
              </a:rPr>
              <a:t>Xilinx Spartan-3E (Nexys-2), Artix-7 alapú Zynq (ZYBO)</a:t>
            </a:r>
            <a:endParaRPr lang="en-US" dirty="0">
              <a:solidFill>
                <a:srgbClr val="FF0000"/>
              </a:solidFill>
            </a:endParaRPr>
          </a:p>
        </p:txBody>
      </p:sp>
      <p:sp>
        <p:nvSpPr>
          <p:cNvPr id="4" name="Élőláb helye 3"/>
          <p:cNvSpPr>
            <a:spLocks noGrp="1"/>
          </p:cNvSpPr>
          <p:nvPr>
            <p:ph type="ftr" sz="quarter" idx="11"/>
          </p:nvPr>
        </p:nvSpPr>
        <p:spPr/>
        <p:txBody>
          <a:bodyPr/>
          <a:lstStyle/>
          <a:p>
            <a:endParaRPr lang="en-US"/>
          </a:p>
        </p:txBody>
      </p:sp>
      <p:sp>
        <p:nvSpPr>
          <p:cNvPr id="5" name="Dia számának helye 4"/>
          <p:cNvSpPr>
            <a:spLocks noGrp="1"/>
          </p:cNvSpPr>
          <p:nvPr>
            <p:ph type="sldNum" sz="quarter" idx="12"/>
          </p:nvPr>
        </p:nvSpPr>
        <p:spPr>
          <a:xfrm>
            <a:off x="6876000" y="6523200"/>
            <a:ext cx="2133600" cy="332656"/>
          </a:xfrm>
        </p:spPr>
        <p:txBody>
          <a:bodyPr/>
          <a:lstStyle/>
          <a:p>
            <a:fld id="{1A53E081-E39F-4674-B79C-6563BCF4EFE8}" type="slidenum">
              <a:rPr lang="en-US" smtClean="0"/>
              <a:t>10</a:t>
            </a:fld>
            <a:endParaRPr lang="en-US" dirty="0"/>
          </a:p>
        </p:txBody>
      </p:sp>
    </p:spTree>
    <p:extLst>
      <p:ext uri="{BB962C8B-B14F-4D97-AF65-F5344CB8AC3E}">
        <p14:creationId xmlns:p14="http://schemas.microsoft.com/office/powerpoint/2010/main" val="3382915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9"/>
            <a:ext cx="8229600" cy="593958"/>
          </a:xfrm>
        </p:spPr>
        <p:txBody>
          <a:bodyPr>
            <a:normAutofit fontScale="90000"/>
          </a:bodyPr>
          <a:lstStyle/>
          <a:p>
            <a:r>
              <a:rPr lang="en-US" sz="4000" dirty="0"/>
              <a:t>Xilinx FPGA </a:t>
            </a:r>
            <a:r>
              <a:rPr lang="hu-HU" sz="4000" dirty="0"/>
              <a:t>családok</a:t>
            </a:r>
            <a:endParaRPr lang="en-US" sz="4000" dirty="0"/>
          </a:p>
        </p:txBody>
      </p:sp>
      <p:sp>
        <p:nvSpPr>
          <p:cNvPr id="6" name="Rectangle 2"/>
          <p:cNvSpPr>
            <a:spLocks noGrp="1" noChangeArrowheads="1"/>
          </p:cNvSpPr>
          <p:nvPr>
            <p:ph idx="1"/>
          </p:nvPr>
        </p:nvSpPr>
        <p:spPr bwMode="auto">
          <a:xfrm>
            <a:off x="56099" y="713688"/>
            <a:ext cx="4422775"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Clr>
                <a:schemeClr val="bg2"/>
              </a:buClr>
              <a:buSzPts val="1500"/>
              <a:buFont typeface="Wingdings" pitchFamily="2" charset="2"/>
              <a:buChar char="n"/>
            </a:pPr>
            <a:r>
              <a:rPr lang="hu-HU" sz="2000" b="1" dirty="0"/>
              <a:t>Nagy teljesítmény</a:t>
            </a:r>
            <a:endParaRPr lang="en-US" sz="2000" b="1" dirty="0"/>
          </a:p>
          <a:p>
            <a:pPr lvl="1">
              <a:buClr>
                <a:schemeClr val="accent2"/>
              </a:buClr>
              <a:buSzPts val="1400"/>
              <a:buFont typeface="Wingdings" pitchFamily="2" charset="2"/>
              <a:buChar char="¨"/>
            </a:pPr>
            <a:r>
              <a:rPr lang="en-US" sz="1600" dirty="0" err="1"/>
              <a:t>Virtex</a:t>
            </a:r>
            <a:r>
              <a:rPr lang="hu-HU" sz="1600" dirty="0"/>
              <a:t> (1998)</a:t>
            </a:r>
          </a:p>
          <a:p>
            <a:pPr lvl="2">
              <a:buClr>
                <a:schemeClr val="bg2"/>
              </a:buClr>
              <a:buSzPts val="1000"/>
              <a:buFont typeface="Wingdings" pitchFamily="2" charset="2"/>
              <a:buChar char="n"/>
            </a:pPr>
            <a:r>
              <a:rPr lang="hu-HU" sz="1200" dirty="0"/>
              <a:t>50K-1M kapu, 0.22</a:t>
            </a:r>
            <a:r>
              <a:rPr lang="en-US" sz="1200" dirty="0"/>
              <a:t>µ</a:t>
            </a:r>
            <a:r>
              <a:rPr lang="hu-HU" sz="1200" dirty="0"/>
              <a:t>m</a:t>
            </a:r>
            <a:endParaRPr lang="en-US" sz="1200" dirty="0"/>
          </a:p>
          <a:p>
            <a:pPr lvl="1">
              <a:buClr>
                <a:schemeClr val="accent2"/>
              </a:buClr>
              <a:buSzPts val="1400"/>
              <a:buFont typeface="Wingdings" pitchFamily="2" charset="2"/>
              <a:buChar char="¨"/>
            </a:pPr>
            <a:r>
              <a:rPr lang="en-US" sz="1600" dirty="0" err="1"/>
              <a:t>Virtex</a:t>
            </a:r>
            <a:r>
              <a:rPr lang="en-US" sz="1600" dirty="0"/>
              <a:t>-E/EM</a:t>
            </a:r>
            <a:r>
              <a:rPr lang="hu-HU" sz="1600" dirty="0"/>
              <a:t> (1999)</a:t>
            </a:r>
            <a:endParaRPr lang="en-US" sz="1600" dirty="0"/>
          </a:p>
          <a:p>
            <a:pPr lvl="2" eaLnBrk="0" fontAlgn="base" hangingPunct="0">
              <a:spcAft>
                <a:spcPct val="0"/>
              </a:spcAft>
              <a:buClr>
                <a:schemeClr val="bg2"/>
              </a:buClr>
              <a:buSzPts val="1000"/>
              <a:buFont typeface="Wingdings" pitchFamily="2" charset="2"/>
              <a:buChar char="n"/>
            </a:pPr>
            <a:r>
              <a:rPr lang="hu-HU" sz="1200" dirty="0"/>
              <a:t>50K-4M kapu, 0.18</a:t>
            </a:r>
            <a:r>
              <a:rPr lang="en-US" sz="1200" dirty="0"/>
              <a:t>µ</a:t>
            </a:r>
            <a:r>
              <a:rPr lang="hu-HU" sz="1200" dirty="0"/>
              <a:t>m</a:t>
            </a:r>
            <a:endParaRPr lang="en-US" sz="1200" dirty="0"/>
          </a:p>
          <a:p>
            <a:pPr lvl="1">
              <a:buClr>
                <a:schemeClr val="accent2"/>
              </a:buClr>
              <a:buSzPts val="1400"/>
              <a:buFont typeface="Wingdings" pitchFamily="2" charset="2"/>
              <a:buChar char="¨"/>
            </a:pPr>
            <a:r>
              <a:rPr lang="en-US" sz="1600" dirty="0" err="1"/>
              <a:t>Virtex</a:t>
            </a:r>
            <a:r>
              <a:rPr lang="en-US" sz="1600" dirty="0"/>
              <a:t>-II</a:t>
            </a:r>
            <a:r>
              <a:rPr lang="hu-HU" sz="1600" dirty="0"/>
              <a:t> (1999)</a:t>
            </a:r>
            <a:endParaRPr lang="en-US" sz="1600" dirty="0"/>
          </a:p>
          <a:p>
            <a:pPr lvl="2" eaLnBrk="0" fontAlgn="base" hangingPunct="0">
              <a:spcAft>
                <a:spcPct val="0"/>
              </a:spcAft>
              <a:buClr>
                <a:schemeClr val="bg2"/>
              </a:buClr>
              <a:buSzPts val="1000"/>
              <a:buFont typeface="Wingdings" pitchFamily="2" charset="2"/>
              <a:buChar char="n"/>
            </a:pPr>
            <a:r>
              <a:rPr lang="hu-HU" sz="1200" dirty="0"/>
              <a:t>40K-8M kapu, 0.15</a:t>
            </a:r>
            <a:r>
              <a:rPr lang="en-US" sz="1200" dirty="0"/>
              <a:t>µ</a:t>
            </a:r>
            <a:r>
              <a:rPr lang="hu-HU" sz="1200" dirty="0"/>
              <a:t>m</a:t>
            </a:r>
            <a:endParaRPr lang="en-US" sz="1200" dirty="0"/>
          </a:p>
          <a:p>
            <a:pPr lvl="1">
              <a:buClr>
                <a:schemeClr val="accent2"/>
              </a:buClr>
              <a:buSzPts val="1400"/>
              <a:buFont typeface="Wingdings" pitchFamily="2" charset="2"/>
              <a:buChar char="¨"/>
            </a:pPr>
            <a:r>
              <a:rPr lang="en-US" sz="1600" dirty="0" err="1"/>
              <a:t>Virtex</a:t>
            </a:r>
            <a:r>
              <a:rPr lang="en-US" sz="1600" dirty="0"/>
              <a:t>-II Pro/X</a:t>
            </a:r>
            <a:r>
              <a:rPr lang="hu-HU" sz="1600" dirty="0"/>
              <a:t> (2002)</a:t>
            </a:r>
            <a:endParaRPr lang="en-US" sz="1600" dirty="0"/>
          </a:p>
          <a:p>
            <a:pPr lvl="2" eaLnBrk="0" fontAlgn="base" hangingPunct="0">
              <a:spcAft>
                <a:spcPct val="0"/>
              </a:spcAft>
              <a:buClr>
                <a:schemeClr val="bg2"/>
              </a:buClr>
              <a:buSzPts val="1000"/>
              <a:buFont typeface="Wingdings" pitchFamily="2" charset="2"/>
              <a:buChar char="n"/>
            </a:pPr>
            <a:r>
              <a:rPr lang="hu-HU" sz="1200" dirty="0"/>
              <a:t>50K-10M kapu, 0.13</a:t>
            </a:r>
            <a:r>
              <a:rPr lang="en-US" sz="1200" dirty="0"/>
              <a:t>µ</a:t>
            </a:r>
            <a:r>
              <a:rPr lang="hu-HU" sz="1200" dirty="0"/>
              <a:t>m</a:t>
            </a:r>
            <a:endParaRPr lang="en-US" sz="1200" dirty="0"/>
          </a:p>
          <a:p>
            <a:pPr lvl="1">
              <a:buClr>
                <a:schemeClr val="accent2"/>
              </a:buClr>
              <a:buSzPts val="1400"/>
              <a:buFont typeface="Wingdings" pitchFamily="2" charset="2"/>
              <a:buChar char="¨"/>
            </a:pPr>
            <a:r>
              <a:rPr lang="en-US" sz="1600" dirty="0"/>
              <a:t>Virtex-4</a:t>
            </a:r>
            <a:r>
              <a:rPr lang="hu-HU" sz="1600" dirty="0"/>
              <a:t> (2004) [LX, FX, SX]</a:t>
            </a:r>
          </a:p>
          <a:p>
            <a:pPr lvl="2" eaLnBrk="0" fontAlgn="base" hangingPunct="0">
              <a:spcAft>
                <a:spcPct val="0"/>
              </a:spcAft>
              <a:buClr>
                <a:schemeClr val="bg2"/>
              </a:buClr>
              <a:buSzPts val="1000"/>
              <a:buFont typeface="Wingdings" pitchFamily="2" charset="2"/>
              <a:buChar char="n"/>
            </a:pPr>
            <a:r>
              <a:rPr lang="hu-HU" sz="1200" dirty="0"/>
              <a:t>50K-10M kapu, 90nm</a:t>
            </a:r>
          </a:p>
          <a:p>
            <a:pPr lvl="1">
              <a:buClr>
                <a:schemeClr val="accent2"/>
              </a:buClr>
              <a:buSzPts val="1400"/>
              <a:buFont typeface="Wingdings" pitchFamily="2" charset="2"/>
              <a:buChar char="¨"/>
            </a:pPr>
            <a:r>
              <a:rPr lang="hu-HU" sz="1600" dirty="0"/>
              <a:t>Virtex-5 (2006) [LX, LXT, SXT]</a:t>
            </a:r>
          </a:p>
          <a:p>
            <a:pPr lvl="2">
              <a:buClr>
                <a:schemeClr val="bg2"/>
              </a:buClr>
              <a:buSzPts val="1000"/>
              <a:buFont typeface="Wingdings" pitchFamily="2" charset="2"/>
              <a:buChar char="n"/>
            </a:pPr>
            <a:r>
              <a:rPr lang="hu-HU" sz="1200" dirty="0"/>
              <a:t>65nm</a:t>
            </a:r>
          </a:p>
          <a:p>
            <a:pPr lvl="1">
              <a:buClr>
                <a:schemeClr val="accent2"/>
              </a:buClr>
              <a:buSzPts val="1400"/>
              <a:buFont typeface="Wingdings" pitchFamily="2" charset="2"/>
              <a:buChar char="¨"/>
            </a:pPr>
            <a:r>
              <a:rPr lang="hu-HU" sz="1600" dirty="0"/>
              <a:t>Virtex-5 FXT, TXT (2008)</a:t>
            </a:r>
          </a:p>
          <a:p>
            <a:pPr lvl="2">
              <a:buClr>
                <a:schemeClr val="bg2"/>
              </a:buClr>
              <a:buSzPts val="1000"/>
              <a:buFont typeface="Wingdings" pitchFamily="2" charset="2"/>
              <a:buChar char="n"/>
            </a:pPr>
            <a:r>
              <a:rPr lang="hu-HU" sz="1200" dirty="0"/>
              <a:t>65nm</a:t>
            </a:r>
          </a:p>
          <a:p>
            <a:pPr lvl="1">
              <a:buClr>
                <a:schemeClr val="accent2"/>
              </a:buClr>
              <a:buSzPts val="1400"/>
              <a:buFont typeface="Wingdings" pitchFamily="2" charset="2"/>
              <a:buChar char="¨"/>
            </a:pPr>
            <a:r>
              <a:rPr lang="hu-HU" sz="1600" dirty="0"/>
              <a:t>Virtex-6 LXT, SXT (2009)</a:t>
            </a:r>
          </a:p>
          <a:p>
            <a:pPr lvl="2">
              <a:buClr>
                <a:schemeClr val="bg2"/>
              </a:buClr>
              <a:buSzPts val="1000"/>
              <a:buFont typeface="Wingdings" pitchFamily="2" charset="2"/>
              <a:buChar char="n"/>
            </a:pPr>
            <a:r>
              <a:rPr lang="hu-HU" sz="1200" dirty="0"/>
              <a:t>40nm</a:t>
            </a:r>
          </a:p>
          <a:p>
            <a:pPr lvl="1">
              <a:buClr>
                <a:schemeClr val="accent2"/>
              </a:buClr>
              <a:buSzPts val="1400"/>
              <a:buFont typeface="Wingdings" pitchFamily="2" charset="2"/>
              <a:buChar char="¨"/>
            </a:pPr>
            <a:r>
              <a:rPr lang="hu-HU" sz="1600" dirty="0">
                <a:solidFill>
                  <a:schemeClr val="hlink"/>
                </a:solidFill>
              </a:rPr>
              <a:t>Virtex-7 (2011)</a:t>
            </a:r>
          </a:p>
          <a:p>
            <a:pPr lvl="2">
              <a:buClr>
                <a:schemeClr val="bg2"/>
              </a:buClr>
              <a:buSzPts val="1000"/>
              <a:buFont typeface="Wingdings" pitchFamily="2" charset="2"/>
              <a:buChar char="n"/>
            </a:pPr>
            <a:r>
              <a:rPr lang="hu-HU" sz="1200" dirty="0">
                <a:solidFill>
                  <a:schemeClr val="hlink"/>
                </a:solidFill>
              </a:rPr>
              <a:t>28nm</a:t>
            </a:r>
          </a:p>
          <a:p>
            <a:endParaRPr lang="en-US" sz="2800" dirty="0"/>
          </a:p>
        </p:txBody>
      </p:sp>
      <p:sp>
        <p:nvSpPr>
          <p:cNvPr id="4" name="Élőláb helye 3"/>
          <p:cNvSpPr>
            <a:spLocks noGrp="1"/>
          </p:cNvSpPr>
          <p:nvPr>
            <p:ph type="ftr" sz="quarter" idx="11"/>
          </p:nvPr>
        </p:nvSpPr>
        <p:spPr>
          <a:xfrm>
            <a:off x="2975795" y="6414892"/>
            <a:ext cx="2895600" cy="476250"/>
          </a:xfrm>
        </p:spPr>
        <p:txBody>
          <a:bodyPr/>
          <a:lstStyle/>
          <a:p>
            <a:endParaRPr lang="en-US"/>
          </a:p>
        </p:txBody>
      </p:sp>
      <p:sp>
        <p:nvSpPr>
          <p:cNvPr id="5" name="Dia számának helye 4"/>
          <p:cNvSpPr>
            <a:spLocks noGrp="1"/>
          </p:cNvSpPr>
          <p:nvPr>
            <p:ph type="sldNum" sz="quarter" idx="12"/>
          </p:nvPr>
        </p:nvSpPr>
        <p:spPr/>
        <p:txBody>
          <a:bodyPr/>
          <a:lstStyle/>
          <a:p>
            <a:fld id="{1A53E081-E39F-4674-B79C-6563BCF4EFE8}" type="slidenum">
              <a:rPr lang="en-US" smtClean="0"/>
              <a:t>11</a:t>
            </a:fld>
            <a:endParaRPr lang="en-US" dirty="0"/>
          </a:p>
        </p:txBody>
      </p:sp>
      <p:sp>
        <p:nvSpPr>
          <p:cNvPr id="7" name="Rectangle 3"/>
          <p:cNvSpPr>
            <a:spLocks noGrp="1" noChangeArrowheads="1"/>
          </p:cNvSpPr>
          <p:nvPr>
            <p:ph type="body" sz="half" idx="4294967295"/>
          </p:nvPr>
        </p:nvSpPr>
        <p:spPr bwMode="auto">
          <a:xfrm>
            <a:off x="5049303" y="737265"/>
            <a:ext cx="4038600"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Clr>
                <a:schemeClr val="bg2"/>
              </a:buClr>
              <a:buSzPts val="1500"/>
              <a:buFont typeface="Wingdings" pitchFamily="2" charset="2"/>
              <a:buChar char="n"/>
            </a:pPr>
            <a:r>
              <a:rPr lang="hu-HU" sz="2000" b="1" dirty="0"/>
              <a:t>Alacsony költség</a:t>
            </a:r>
            <a:endParaRPr lang="en-US" sz="2000" b="1" dirty="0"/>
          </a:p>
          <a:p>
            <a:pPr lvl="1">
              <a:buClr>
                <a:schemeClr val="accent2"/>
              </a:buClr>
              <a:buSzPts val="1400"/>
              <a:buFont typeface="Wingdings" pitchFamily="2" charset="2"/>
              <a:buChar char="¨"/>
            </a:pPr>
            <a:r>
              <a:rPr lang="en-US" sz="1600" dirty="0"/>
              <a:t>Spartan-II</a:t>
            </a:r>
            <a:r>
              <a:rPr lang="hu-HU" sz="1600" dirty="0"/>
              <a:t> (2000)</a:t>
            </a:r>
          </a:p>
          <a:p>
            <a:pPr lvl="2" eaLnBrk="0" fontAlgn="base" hangingPunct="0">
              <a:spcAft>
                <a:spcPct val="0"/>
              </a:spcAft>
              <a:buClr>
                <a:schemeClr val="bg2"/>
              </a:buClr>
              <a:buSzPts val="1000"/>
              <a:buFont typeface="Wingdings" pitchFamily="2" charset="2"/>
              <a:buChar char="n"/>
            </a:pPr>
            <a:r>
              <a:rPr lang="hu-HU" sz="1200" dirty="0"/>
              <a:t>15K-200K kapu, 0.22</a:t>
            </a:r>
            <a:r>
              <a:rPr lang="en-US" sz="1200" dirty="0"/>
              <a:t>µ</a:t>
            </a:r>
            <a:r>
              <a:rPr lang="hu-HU" sz="1200" dirty="0"/>
              <a:t>m</a:t>
            </a:r>
            <a:endParaRPr lang="en-US" sz="1200" dirty="0"/>
          </a:p>
          <a:p>
            <a:pPr lvl="1">
              <a:buClr>
                <a:schemeClr val="accent2"/>
              </a:buClr>
              <a:buSzPts val="1400"/>
              <a:buFont typeface="Wingdings" pitchFamily="2" charset="2"/>
              <a:buChar char="¨"/>
            </a:pPr>
            <a:r>
              <a:rPr lang="en-US" sz="1600" dirty="0"/>
              <a:t>Spartan-II</a:t>
            </a:r>
            <a:r>
              <a:rPr lang="hu-HU" sz="1600" dirty="0"/>
              <a:t>E (2001)</a:t>
            </a:r>
          </a:p>
          <a:p>
            <a:pPr lvl="2" eaLnBrk="0" fontAlgn="base" hangingPunct="0">
              <a:spcAft>
                <a:spcPct val="0"/>
              </a:spcAft>
              <a:buClr>
                <a:schemeClr val="bg2"/>
              </a:buClr>
              <a:buSzPts val="1000"/>
              <a:buFont typeface="Wingdings" pitchFamily="2" charset="2"/>
              <a:buChar char="n"/>
            </a:pPr>
            <a:r>
              <a:rPr lang="hu-HU" sz="1200" dirty="0"/>
              <a:t>50K-600K kapu, 0.18</a:t>
            </a:r>
            <a:r>
              <a:rPr lang="en-US" sz="1200" dirty="0"/>
              <a:t>µ</a:t>
            </a:r>
            <a:r>
              <a:rPr lang="hu-HU" sz="1200" dirty="0"/>
              <a:t>m</a:t>
            </a:r>
            <a:endParaRPr lang="en-US" sz="1200" dirty="0"/>
          </a:p>
          <a:p>
            <a:pPr lvl="1">
              <a:buClr>
                <a:schemeClr val="accent2"/>
              </a:buClr>
              <a:buSzPts val="1400"/>
              <a:buFont typeface="Wingdings" pitchFamily="2" charset="2"/>
              <a:buChar char="¨"/>
            </a:pPr>
            <a:r>
              <a:rPr lang="en-US" sz="1600" dirty="0"/>
              <a:t>Spartan-3</a:t>
            </a:r>
            <a:r>
              <a:rPr lang="hu-HU" sz="1600" dirty="0"/>
              <a:t> (2003)</a:t>
            </a:r>
          </a:p>
          <a:p>
            <a:pPr lvl="2" eaLnBrk="0" fontAlgn="base" hangingPunct="0">
              <a:spcAft>
                <a:spcPct val="0"/>
              </a:spcAft>
              <a:buClr>
                <a:schemeClr val="bg2"/>
              </a:buClr>
              <a:buSzPts val="1000"/>
              <a:buFont typeface="Wingdings" pitchFamily="2" charset="2"/>
              <a:buChar char="n"/>
            </a:pPr>
            <a:r>
              <a:rPr lang="hu-HU" sz="1200" dirty="0"/>
              <a:t>50K-5M kapu, 90nm</a:t>
            </a:r>
          </a:p>
          <a:p>
            <a:pPr lvl="1">
              <a:buClr>
                <a:schemeClr val="accent2"/>
              </a:buClr>
              <a:buSzPts val="1400"/>
              <a:buFont typeface="Wingdings" pitchFamily="2" charset="2"/>
              <a:buChar char="¨"/>
            </a:pPr>
            <a:r>
              <a:rPr lang="en-US" sz="1600" b="1" dirty="0">
                <a:solidFill>
                  <a:srgbClr val="FF0000"/>
                </a:solidFill>
              </a:rPr>
              <a:t>Spartan-3</a:t>
            </a:r>
            <a:r>
              <a:rPr lang="hu-HU" sz="1600" b="1" dirty="0">
                <a:solidFill>
                  <a:srgbClr val="FF0000"/>
                </a:solidFill>
              </a:rPr>
              <a:t>E (2005)</a:t>
            </a:r>
          </a:p>
          <a:p>
            <a:pPr lvl="2" eaLnBrk="0" fontAlgn="base" hangingPunct="0">
              <a:spcAft>
                <a:spcPct val="0"/>
              </a:spcAft>
              <a:buClr>
                <a:schemeClr val="bg2"/>
              </a:buClr>
              <a:buSzPts val="1000"/>
              <a:buFont typeface="Wingdings" pitchFamily="2" charset="2"/>
              <a:buChar char="n"/>
            </a:pPr>
            <a:r>
              <a:rPr lang="hu-HU" sz="1200" b="1" dirty="0">
                <a:solidFill>
                  <a:srgbClr val="FF0000"/>
                </a:solidFill>
              </a:rPr>
              <a:t>100K-1.6M kapu, 90nm</a:t>
            </a:r>
          </a:p>
          <a:p>
            <a:pPr lvl="1">
              <a:buClr>
                <a:schemeClr val="accent2"/>
              </a:buClr>
              <a:buSzPts val="1400"/>
              <a:buFont typeface="Wingdings" pitchFamily="2" charset="2"/>
              <a:buChar char="¨"/>
            </a:pPr>
            <a:r>
              <a:rPr lang="en-US" sz="1600" dirty="0"/>
              <a:t>Spartan-</a:t>
            </a:r>
            <a:r>
              <a:rPr lang="hu-HU" sz="1600" dirty="0"/>
              <a:t>3AN (2006)</a:t>
            </a:r>
          </a:p>
          <a:p>
            <a:pPr lvl="2" eaLnBrk="0" fontAlgn="base" hangingPunct="0">
              <a:spcAft>
                <a:spcPct val="0"/>
              </a:spcAft>
              <a:buClr>
                <a:schemeClr val="bg2"/>
              </a:buClr>
              <a:buSzPts val="1000"/>
              <a:buFont typeface="Wingdings" pitchFamily="2" charset="2"/>
              <a:buChar char="n"/>
            </a:pPr>
            <a:r>
              <a:rPr lang="hu-HU" sz="1200" dirty="0"/>
              <a:t>50K-1.4M kapu, 90nm</a:t>
            </a:r>
          </a:p>
          <a:p>
            <a:pPr lvl="1">
              <a:buClr>
                <a:schemeClr val="accent2"/>
              </a:buClr>
              <a:buSzPts val="1400"/>
              <a:buFont typeface="Wingdings" pitchFamily="2" charset="2"/>
              <a:buChar char="¨"/>
            </a:pPr>
            <a:r>
              <a:rPr lang="en-US" sz="1600" dirty="0"/>
              <a:t>Spartan-3</a:t>
            </a:r>
            <a:r>
              <a:rPr lang="hu-HU" sz="1600" dirty="0"/>
              <a:t>A - DSP (2006)</a:t>
            </a:r>
          </a:p>
          <a:p>
            <a:pPr lvl="2" eaLnBrk="0" fontAlgn="base" hangingPunct="0">
              <a:spcAft>
                <a:spcPct val="0"/>
              </a:spcAft>
              <a:buClr>
                <a:schemeClr val="bg2"/>
              </a:buClr>
              <a:buSzPts val="1000"/>
              <a:buFont typeface="Wingdings" pitchFamily="2" charset="2"/>
              <a:buChar char="n"/>
            </a:pPr>
            <a:r>
              <a:rPr lang="hu-HU" sz="1200" dirty="0"/>
              <a:t>1.8M-3.4M kapu, 90nm</a:t>
            </a:r>
          </a:p>
          <a:p>
            <a:pPr lvl="1">
              <a:buClr>
                <a:schemeClr val="accent2"/>
              </a:buClr>
              <a:buSzPts val="1400"/>
              <a:buFont typeface="Wingdings" pitchFamily="2" charset="2"/>
              <a:buChar char="¨"/>
            </a:pPr>
            <a:r>
              <a:rPr lang="hu-HU" sz="1600" dirty="0"/>
              <a:t>Spartan-6 LX, LXT (2009)</a:t>
            </a:r>
          </a:p>
          <a:p>
            <a:pPr lvl="2">
              <a:buClr>
                <a:schemeClr val="bg2"/>
              </a:buClr>
              <a:buSzPts val="1000"/>
              <a:buFont typeface="Wingdings" pitchFamily="2" charset="2"/>
              <a:buChar char="n"/>
            </a:pPr>
            <a:r>
              <a:rPr lang="hu-HU" sz="1200" dirty="0"/>
              <a:t>45nm</a:t>
            </a:r>
          </a:p>
          <a:p>
            <a:pPr marL="914400" lvl="2" indent="0">
              <a:buClr>
                <a:schemeClr val="bg2"/>
              </a:buClr>
              <a:buSzPts val="1000"/>
              <a:buNone/>
            </a:pPr>
            <a:r>
              <a:rPr lang="hu-HU" sz="1200" dirty="0"/>
              <a:t>....</a:t>
            </a:r>
          </a:p>
          <a:p>
            <a:pPr lvl="1">
              <a:buClr>
                <a:schemeClr val="accent2"/>
              </a:buClr>
              <a:buSzPts val="1400"/>
              <a:buFont typeface="Wingdings" pitchFamily="2" charset="2"/>
              <a:buChar char="¨"/>
            </a:pPr>
            <a:r>
              <a:rPr lang="hu-HU" sz="1600" dirty="0"/>
              <a:t>Spartan-7 (2016)</a:t>
            </a:r>
          </a:p>
          <a:p>
            <a:pPr lvl="1">
              <a:buClr>
                <a:schemeClr val="accent2"/>
              </a:buClr>
              <a:buSzPts val="1400"/>
              <a:buFont typeface="Wingdings" pitchFamily="2" charset="2"/>
              <a:buChar char="¨"/>
            </a:pPr>
            <a:endParaRPr lang="hu-HU" sz="900" dirty="0"/>
          </a:p>
          <a:p>
            <a:endParaRPr lang="en-US" sz="2800" dirty="0"/>
          </a:p>
        </p:txBody>
      </p:sp>
      <p:sp>
        <p:nvSpPr>
          <p:cNvPr id="8" name="Rectangle 4"/>
          <p:cNvSpPr>
            <a:spLocks noChangeArrowheads="1"/>
          </p:cNvSpPr>
          <p:nvPr/>
        </p:nvSpPr>
        <p:spPr bwMode="auto">
          <a:xfrm>
            <a:off x="3131840" y="5618955"/>
            <a:ext cx="4038600" cy="69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chemeClr val="accent2"/>
              </a:buClr>
              <a:buSzPts val="1400"/>
              <a:buFont typeface="Wingdings" pitchFamily="2" charset="2"/>
              <a:buChar char="¨"/>
            </a:pPr>
            <a:r>
              <a:rPr lang="hu-HU" sz="1400" dirty="0">
                <a:solidFill>
                  <a:schemeClr val="hlink"/>
                </a:solidFill>
                <a:latin typeface="Arial" pitchFamily="34" charset="0"/>
                <a:cs typeface="Arial" pitchFamily="34" charset="0"/>
              </a:rPr>
              <a:t>Kintex-7 (2011)</a:t>
            </a:r>
          </a:p>
          <a:p>
            <a:pPr lvl="1" fontAlgn="base">
              <a:spcBef>
                <a:spcPct val="0"/>
              </a:spcBef>
              <a:spcAft>
                <a:spcPct val="0"/>
              </a:spcAft>
              <a:buClr>
                <a:schemeClr val="bg2"/>
              </a:buClr>
              <a:buSzPts val="1000"/>
              <a:buFont typeface="Wingdings" pitchFamily="2" charset="2"/>
              <a:buChar char="n"/>
            </a:pPr>
            <a:r>
              <a:rPr lang="hu-HU" sz="1400" dirty="0">
                <a:solidFill>
                  <a:schemeClr val="hlink"/>
                </a:solidFill>
                <a:latin typeface="Arial" pitchFamily="34" charset="0"/>
                <a:cs typeface="Arial" pitchFamily="34" charset="0"/>
              </a:rPr>
              <a:t>28nm</a:t>
            </a:r>
            <a:endParaRPr lang="en-US" sz="1400" dirty="0">
              <a:latin typeface="Arial" pitchFamily="34" charset="0"/>
              <a:cs typeface="Arial" pitchFamily="34" charset="0"/>
            </a:endParaRPr>
          </a:p>
          <a:p>
            <a:pPr fontAlgn="base">
              <a:spcBef>
                <a:spcPct val="0"/>
              </a:spcBef>
              <a:spcAft>
                <a:spcPct val="0"/>
              </a:spcAft>
            </a:pPr>
            <a:endParaRPr lang="en-US" sz="1600" dirty="0">
              <a:latin typeface="Arial" pitchFamily="34" charset="0"/>
              <a:cs typeface="Arial" pitchFamily="34" charset="0"/>
            </a:endParaRPr>
          </a:p>
        </p:txBody>
      </p:sp>
      <p:sp>
        <p:nvSpPr>
          <p:cNvPr id="9" name="Line 5"/>
          <p:cNvSpPr>
            <a:spLocks noChangeShapeType="1"/>
          </p:cNvSpPr>
          <p:nvPr/>
        </p:nvSpPr>
        <p:spPr bwMode="auto">
          <a:xfrm>
            <a:off x="2359977" y="5457090"/>
            <a:ext cx="64837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Line 6"/>
          <p:cNvSpPr>
            <a:spLocks noChangeShapeType="1"/>
          </p:cNvSpPr>
          <p:nvPr/>
        </p:nvSpPr>
        <p:spPr bwMode="auto">
          <a:xfrm flipH="1">
            <a:off x="4644008" y="5548527"/>
            <a:ext cx="383661" cy="15140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Szövegdoboz 10"/>
          <p:cNvSpPr txBox="1"/>
          <p:nvPr/>
        </p:nvSpPr>
        <p:spPr>
          <a:xfrm>
            <a:off x="-51468" y="6614145"/>
            <a:ext cx="2232248" cy="276999"/>
          </a:xfrm>
          <a:prstGeom prst="rect">
            <a:avLst/>
          </a:prstGeom>
          <a:noFill/>
        </p:spPr>
        <p:txBody>
          <a:bodyPr wrap="square" rtlCol="0">
            <a:spAutoFit/>
          </a:bodyPr>
          <a:lstStyle/>
          <a:p>
            <a:r>
              <a:rPr lang="hu-HU" sz="1200" dirty="0">
                <a:solidFill>
                  <a:schemeClr val="bg1">
                    <a:lumMod val="75000"/>
                  </a:schemeClr>
                </a:solidFill>
              </a:rPr>
              <a:t>*    2016-os adatok szerint</a:t>
            </a:r>
            <a:endParaRPr lang="en-US" sz="1200" dirty="0">
              <a:solidFill>
                <a:schemeClr val="bg1">
                  <a:lumMod val="75000"/>
                </a:schemeClr>
              </a:solidFill>
            </a:endParaRPr>
          </a:p>
        </p:txBody>
      </p:sp>
      <p:sp>
        <p:nvSpPr>
          <p:cNvPr id="12" name="Rectangle 4"/>
          <p:cNvSpPr>
            <a:spLocks noChangeArrowheads="1"/>
          </p:cNvSpPr>
          <p:nvPr/>
        </p:nvSpPr>
        <p:spPr bwMode="auto">
          <a:xfrm>
            <a:off x="4884169" y="6080331"/>
            <a:ext cx="3346722" cy="51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buClr>
                <a:schemeClr val="accent2"/>
              </a:buClr>
              <a:buSzPts val="1400"/>
              <a:buFont typeface="Wingdings" pitchFamily="2" charset="2"/>
              <a:buChar char="¨"/>
            </a:pPr>
            <a:r>
              <a:rPr lang="hu-HU" sz="1600" b="1" dirty="0">
                <a:solidFill>
                  <a:srgbClr val="FF0000"/>
                </a:solidFill>
                <a:latin typeface="Arial" pitchFamily="34" charset="0"/>
                <a:cs typeface="Arial" pitchFamily="34" charset="0"/>
              </a:rPr>
              <a:t> Zynq</a:t>
            </a:r>
            <a:r>
              <a:rPr lang="hu-HU" sz="1600" b="1" dirty="0">
                <a:solidFill>
                  <a:srgbClr val="FF0000"/>
                </a:solidFill>
                <a:cs typeface="Arial" pitchFamily="34" charset="0"/>
              </a:rPr>
              <a:t>-7000 SoC (2012)</a:t>
            </a:r>
          </a:p>
          <a:p>
            <a:pPr lvl="1" fontAlgn="base">
              <a:spcBef>
                <a:spcPct val="0"/>
              </a:spcBef>
              <a:spcAft>
                <a:spcPct val="0"/>
              </a:spcAft>
              <a:buClr>
                <a:schemeClr val="bg2"/>
              </a:buClr>
              <a:buSzPts val="1000"/>
              <a:buFont typeface="Wingdings" pitchFamily="2" charset="2"/>
              <a:buChar char="n"/>
            </a:pPr>
            <a:r>
              <a:rPr lang="hu-HU" sz="1400" dirty="0">
                <a:solidFill>
                  <a:srgbClr val="FF0000"/>
                </a:solidFill>
                <a:cs typeface="Arial" pitchFamily="34" charset="0"/>
              </a:rPr>
              <a:t>28nm</a:t>
            </a:r>
          </a:p>
          <a:p>
            <a:pPr lvl="0" fontAlgn="base">
              <a:spcBef>
                <a:spcPct val="0"/>
              </a:spcBef>
              <a:spcAft>
                <a:spcPct val="0"/>
              </a:spcAft>
              <a:buClr>
                <a:schemeClr val="accent2"/>
              </a:buClr>
              <a:buSzPts val="1400"/>
            </a:pPr>
            <a:br>
              <a:rPr lang="hu-HU" sz="1600" b="1" dirty="0">
                <a:solidFill>
                  <a:srgbClr val="FF0000"/>
                </a:solidFill>
                <a:latin typeface="Arial" pitchFamily="34" charset="0"/>
                <a:cs typeface="Arial" pitchFamily="34" charset="0"/>
              </a:rPr>
            </a:br>
            <a:endParaRPr lang="en-US" sz="1600" b="1" dirty="0">
              <a:solidFill>
                <a:srgbClr val="FF0000"/>
              </a:solidFill>
              <a:latin typeface="Arial" pitchFamily="34" charset="0"/>
              <a:cs typeface="Arial" pitchFamily="34" charset="0"/>
            </a:endParaRPr>
          </a:p>
          <a:p>
            <a:pPr fontAlgn="base">
              <a:spcBef>
                <a:spcPct val="0"/>
              </a:spcBef>
              <a:spcAft>
                <a:spcPct val="0"/>
              </a:spcAft>
            </a:pPr>
            <a:endParaRPr lang="en-US" sz="1600" dirty="0">
              <a:latin typeface="Arial" pitchFamily="34" charset="0"/>
              <a:cs typeface="Arial" pitchFamily="34" charset="0"/>
            </a:endParaRPr>
          </a:p>
        </p:txBody>
      </p:sp>
      <p:pic>
        <p:nvPicPr>
          <p:cNvPr id="13" name="Picture 2" descr="Virtex UltraScale XCVU440 All Programmable Device.jpg">
            <a:extLst>
              <a:ext uri="{FF2B5EF4-FFF2-40B4-BE49-F238E27FC236}">
                <a16:creationId xmlns:a16="http://schemas.microsoft.com/office/drawing/2014/main" id="{E7EF4DBF-90F0-44DB-8BAA-19651E617C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3935" y="5045318"/>
            <a:ext cx="1850067" cy="130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08F9946-138C-41C4-B795-5F285F7BE8E4}"/>
              </a:ext>
            </a:extLst>
          </p:cNvPr>
          <p:cNvPicPr>
            <a:picLocks noChangeAspect="1"/>
          </p:cNvPicPr>
          <p:nvPr/>
        </p:nvPicPr>
        <p:blipFill>
          <a:blip r:embed="rId3"/>
          <a:stretch>
            <a:fillRect/>
          </a:stretch>
        </p:blipFill>
        <p:spPr>
          <a:xfrm>
            <a:off x="8218968" y="737265"/>
            <a:ext cx="845603" cy="845603"/>
          </a:xfrm>
          <a:prstGeom prst="rect">
            <a:avLst/>
          </a:prstGeom>
        </p:spPr>
      </p:pic>
      <p:sp>
        <p:nvSpPr>
          <p:cNvPr id="14" name="Rectangle 4">
            <a:extLst>
              <a:ext uri="{FF2B5EF4-FFF2-40B4-BE49-F238E27FC236}">
                <a16:creationId xmlns:a16="http://schemas.microsoft.com/office/drawing/2014/main" id="{8E0E19A1-E738-48EC-846C-CB4C09355FAA}"/>
              </a:ext>
            </a:extLst>
          </p:cNvPr>
          <p:cNvSpPr>
            <a:spLocks noChangeArrowheads="1"/>
          </p:cNvSpPr>
          <p:nvPr/>
        </p:nvSpPr>
        <p:spPr bwMode="auto">
          <a:xfrm>
            <a:off x="836228" y="6091812"/>
            <a:ext cx="3346722" cy="51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fontAlgn="base">
              <a:spcBef>
                <a:spcPct val="0"/>
              </a:spcBef>
              <a:spcAft>
                <a:spcPct val="0"/>
              </a:spcAft>
              <a:buClr>
                <a:schemeClr val="accent2"/>
              </a:buClr>
              <a:buSzPts val="1400"/>
              <a:buFont typeface="Wingdings" pitchFamily="2" charset="2"/>
              <a:buChar char="¨"/>
            </a:pPr>
            <a:r>
              <a:rPr lang="hu-HU" sz="1600" b="1" dirty="0">
                <a:cs typeface="Arial" pitchFamily="34" charset="0"/>
              </a:rPr>
              <a:t>UltraScale MPSoC (2015)</a:t>
            </a:r>
          </a:p>
          <a:p>
            <a:pPr lvl="1" fontAlgn="base">
              <a:spcBef>
                <a:spcPct val="0"/>
              </a:spcBef>
              <a:spcAft>
                <a:spcPct val="0"/>
              </a:spcAft>
              <a:buClr>
                <a:schemeClr val="bg2"/>
              </a:buClr>
              <a:buSzPts val="1000"/>
              <a:buFont typeface="Wingdings" pitchFamily="2" charset="2"/>
              <a:buChar char="n"/>
            </a:pPr>
            <a:r>
              <a:rPr lang="hu-HU" sz="1400" dirty="0">
                <a:cs typeface="Arial" pitchFamily="34" charset="0"/>
              </a:rPr>
              <a:t>16nm</a:t>
            </a:r>
            <a:br>
              <a:rPr lang="hu-HU" sz="1600" b="1" dirty="0">
                <a:solidFill>
                  <a:srgbClr val="FF0000"/>
                </a:solidFill>
                <a:latin typeface="Arial" pitchFamily="34" charset="0"/>
                <a:cs typeface="Arial" pitchFamily="34" charset="0"/>
              </a:rPr>
            </a:br>
            <a:endParaRPr lang="en-US" sz="1600" b="1" dirty="0">
              <a:solidFill>
                <a:srgbClr val="FF0000"/>
              </a:solidFill>
              <a:latin typeface="Arial" pitchFamily="34" charset="0"/>
              <a:cs typeface="Arial" pitchFamily="34" charset="0"/>
            </a:endParaRPr>
          </a:p>
          <a:p>
            <a:pPr fontAlgn="base">
              <a:spcBef>
                <a:spcPct val="0"/>
              </a:spcBef>
              <a:spcAft>
                <a:spcPct val="0"/>
              </a:spcAft>
            </a:pPr>
            <a:endParaRPr lang="en-US" sz="1600" dirty="0">
              <a:latin typeface="Arial" pitchFamily="34" charset="0"/>
              <a:cs typeface="Arial" pitchFamily="34" charset="0"/>
            </a:endParaRPr>
          </a:p>
        </p:txBody>
      </p:sp>
      <p:sp>
        <p:nvSpPr>
          <p:cNvPr id="15" name="Rectangle 14">
            <a:extLst>
              <a:ext uri="{FF2B5EF4-FFF2-40B4-BE49-F238E27FC236}">
                <a16:creationId xmlns:a16="http://schemas.microsoft.com/office/drawing/2014/main" id="{E1AA3EF4-C96F-4CD3-8AC3-FFBDF267D02E}"/>
              </a:ext>
            </a:extLst>
          </p:cNvPr>
          <p:cNvSpPr/>
          <p:nvPr/>
        </p:nvSpPr>
        <p:spPr>
          <a:xfrm>
            <a:off x="4644008" y="5393672"/>
            <a:ext cx="2185021" cy="560153"/>
          </a:xfrm>
          <a:prstGeom prst="rect">
            <a:avLst/>
          </a:prstGeom>
        </p:spPr>
        <p:txBody>
          <a:bodyPr wrap="square">
            <a:spAutoFit/>
          </a:bodyPr>
          <a:lstStyle/>
          <a:p>
            <a:pPr marL="742950" lvl="1" indent="-285750" eaLnBrk="0" fontAlgn="base" hangingPunct="0">
              <a:spcBef>
                <a:spcPct val="20000"/>
              </a:spcBef>
              <a:spcAft>
                <a:spcPct val="0"/>
              </a:spcAft>
              <a:buClr>
                <a:schemeClr val="accent2"/>
              </a:buClr>
              <a:buSzPts val="1400"/>
              <a:buFont typeface="Wingdings" pitchFamily="2" charset="2"/>
              <a:buChar char="¨"/>
            </a:pPr>
            <a:r>
              <a:rPr lang="hu-HU" sz="1600" dirty="0">
                <a:solidFill>
                  <a:schemeClr val="hlink"/>
                </a:solidFill>
              </a:rPr>
              <a:t>Artix-7 (2011)</a:t>
            </a:r>
          </a:p>
          <a:p>
            <a:pPr marL="1143000" lvl="2" indent="-228600" eaLnBrk="0" fontAlgn="base" hangingPunct="0">
              <a:spcBef>
                <a:spcPct val="20000"/>
              </a:spcBef>
              <a:spcAft>
                <a:spcPct val="0"/>
              </a:spcAft>
              <a:buClr>
                <a:schemeClr val="bg2"/>
              </a:buClr>
              <a:buSzPts val="1000"/>
              <a:buFont typeface="Wingdings" pitchFamily="2" charset="2"/>
              <a:buChar char="n"/>
            </a:pPr>
            <a:r>
              <a:rPr lang="hu-HU" sz="1200" dirty="0">
                <a:solidFill>
                  <a:schemeClr val="hlink"/>
                </a:solidFill>
              </a:rPr>
              <a:t>28nm</a:t>
            </a:r>
            <a:endParaRPr lang="en-US" sz="1200" dirty="0"/>
          </a:p>
        </p:txBody>
      </p:sp>
    </p:spTree>
    <p:extLst>
      <p:ext uri="{BB962C8B-B14F-4D97-AF65-F5344CB8AC3E}">
        <p14:creationId xmlns:p14="http://schemas.microsoft.com/office/powerpoint/2010/main" val="1172334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40"/>
            <a:ext cx="8229600" cy="7253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r>
              <a:rPr lang="hu-HU" sz="3600" dirty="0"/>
              <a:t>Digilent Nexys-2 fejlesztő kártya</a:t>
            </a:r>
            <a:endParaRPr lang="en-US" sz="3600" dirty="0"/>
          </a:p>
        </p:txBody>
      </p:sp>
      <p:sp>
        <p:nvSpPr>
          <p:cNvPr id="3" name="Tartalom helye 2"/>
          <p:cNvSpPr>
            <a:spLocks noGrp="1"/>
          </p:cNvSpPr>
          <p:nvPr>
            <p:ph idx="1"/>
          </p:nvPr>
        </p:nvSpPr>
        <p:spPr>
          <a:xfrm>
            <a:off x="457200" y="980728"/>
            <a:ext cx="4186808" cy="5544616"/>
          </a:xfrm>
        </p:spPr>
        <p:txBody>
          <a:bodyPr>
            <a:normAutofit/>
          </a:bodyPr>
          <a:lstStyle/>
          <a:p>
            <a:pPr marL="0" indent="0">
              <a:buNone/>
            </a:pPr>
            <a:r>
              <a:rPr lang="en-US" sz="1700" b="1" dirty="0"/>
              <a:t>Nexys™2 Spartan-3E FPGA </a:t>
            </a:r>
            <a:r>
              <a:rPr lang="hu-HU" sz="1700" b="1" dirty="0"/>
              <a:t>fejlesztő kártya</a:t>
            </a:r>
          </a:p>
          <a:p>
            <a:r>
              <a:rPr lang="en-US" sz="1700" i="1" dirty="0"/>
              <a:t>Xilinx Spartan-3E FPGA, 500K </a:t>
            </a:r>
            <a:r>
              <a:rPr lang="hu-HU" sz="1700" i="1" dirty="0"/>
              <a:t>/</a:t>
            </a:r>
            <a:r>
              <a:rPr lang="en-US" sz="1700" i="1" dirty="0"/>
              <a:t> 1200K</a:t>
            </a:r>
            <a:r>
              <a:rPr lang="hu-HU" sz="1700" i="1" dirty="0"/>
              <a:t> </a:t>
            </a:r>
            <a:r>
              <a:rPr lang="hu-HU" sz="1700" dirty="0"/>
              <a:t>ekvivalens kapuval</a:t>
            </a:r>
            <a:endParaRPr lang="en-US" sz="1700" dirty="0"/>
          </a:p>
          <a:p>
            <a:r>
              <a:rPr lang="en-US" sz="1700" dirty="0"/>
              <a:t>USB2 port </a:t>
            </a:r>
            <a:r>
              <a:rPr lang="hu-HU" sz="1700" dirty="0"/>
              <a:t>(táp</a:t>
            </a:r>
            <a:r>
              <a:rPr lang="en-US" sz="1700" dirty="0"/>
              <a:t>, </a:t>
            </a:r>
            <a:r>
              <a:rPr lang="hu-HU" sz="1700" dirty="0"/>
              <a:t>k</a:t>
            </a:r>
            <a:r>
              <a:rPr lang="en-US" sz="1700" dirty="0" err="1"/>
              <a:t>onfigur</a:t>
            </a:r>
            <a:r>
              <a:rPr lang="hu-HU" sz="1700" dirty="0" err="1"/>
              <a:t>ác</a:t>
            </a:r>
            <a:r>
              <a:rPr lang="en-US" sz="1700" dirty="0" err="1"/>
              <a:t>i</a:t>
            </a:r>
            <a:r>
              <a:rPr lang="hu-HU" sz="1700" dirty="0"/>
              <a:t>ó</a:t>
            </a:r>
            <a:r>
              <a:rPr lang="en-US" sz="1700" dirty="0"/>
              <a:t>, </a:t>
            </a:r>
            <a:r>
              <a:rPr lang="hu-HU" sz="1700" dirty="0"/>
              <a:t>adat-transzfer egyben)</a:t>
            </a:r>
            <a:r>
              <a:rPr lang="en-US" sz="1700" dirty="0"/>
              <a:t> </a:t>
            </a:r>
          </a:p>
          <a:p>
            <a:r>
              <a:rPr lang="hu-HU" sz="1700" dirty="0" err="1"/>
              <a:t>Xilinx</a:t>
            </a:r>
            <a:r>
              <a:rPr lang="hu-HU" sz="1700" dirty="0"/>
              <a:t> </a:t>
            </a:r>
            <a:r>
              <a:rPr lang="en-US" sz="1700" dirty="0"/>
              <a:t>ISE/Web</a:t>
            </a:r>
            <a:r>
              <a:rPr lang="hu-HU" sz="1700" dirty="0"/>
              <a:t>P</a:t>
            </a:r>
            <a:r>
              <a:rPr lang="en-US" sz="1700" dirty="0" err="1"/>
              <a:t>ack</a:t>
            </a:r>
            <a:r>
              <a:rPr lang="hu-HU" sz="1700" dirty="0"/>
              <a:t>/</a:t>
            </a:r>
            <a:r>
              <a:rPr lang="en-US" sz="1700" dirty="0"/>
              <a:t>EDK </a:t>
            </a:r>
          </a:p>
          <a:p>
            <a:r>
              <a:rPr lang="en-US" sz="1700" dirty="0"/>
              <a:t>16MB Micron PSDRAM </a:t>
            </a:r>
          </a:p>
          <a:p>
            <a:r>
              <a:rPr lang="en-US" sz="1700" dirty="0"/>
              <a:t>16MB Intel </a:t>
            </a:r>
            <a:r>
              <a:rPr lang="en-US" sz="1700" dirty="0" err="1"/>
              <a:t>StrataFlash</a:t>
            </a:r>
            <a:r>
              <a:rPr lang="en-US" sz="1700" dirty="0"/>
              <a:t> Flash</a:t>
            </a:r>
          </a:p>
          <a:p>
            <a:r>
              <a:rPr lang="en-US" sz="1700" dirty="0"/>
              <a:t>Xilinx Platform Flash ROM</a:t>
            </a:r>
          </a:p>
          <a:p>
            <a:r>
              <a:rPr lang="en-US" sz="1700" dirty="0"/>
              <a:t>50MHz </a:t>
            </a:r>
            <a:r>
              <a:rPr lang="en-US" sz="1700" dirty="0" err="1"/>
              <a:t>os</a:t>
            </a:r>
            <a:r>
              <a:rPr lang="hu-HU" sz="1700" dirty="0" err="1"/>
              <a:t>sz</a:t>
            </a:r>
            <a:r>
              <a:rPr lang="en-US" sz="1700" dirty="0" err="1"/>
              <a:t>cill</a:t>
            </a:r>
            <a:r>
              <a:rPr lang="hu-HU" sz="1700" dirty="0"/>
              <a:t>á</a:t>
            </a:r>
            <a:r>
              <a:rPr lang="en-US" sz="1700" dirty="0"/>
              <a:t>tor</a:t>
            </a:r>
            <a:endParaRPr lang="hu-HU" sz="1700" dirty="0"/>
          </a:p>
          <a:p>
            <a:r>
              <a:rPr lang="en-US" sz="1700" dirty="0"/>
              <a:t>75 FPGA I/O’s </a:t>
            </a:r>
            <a:r>
              <a:rPr lang="hu-HU" sz="1700" dirty="0"/>
              <a:t> </a:t>
            </a:r>
            <a:r>
              <a:rPr lang="en-US" sz="1700" dirty="0"/>
              <a:t>(</a:t>
            </a:r>
            <a:r>
              <a:rPr lang="hu-HU" sz="1700" dirty="0"/>
              <a:t>1 nagy-sebességű </a:t>
            </a:r>
            <a:r>
              <a:rPr lang="en-US" sz="1700" dirty="0"/>
              <a:t>Hirose FX2 </a:t>
            </a:r>
            <a:r>
              <a:rPr lang="hu-HU" sz="1700" dirty="0"/>
              <a:t>k</a:t>
            </a:r>
            <a:r>
              <a:rPr lang="en-US" sz="1700" dirty="0"/>
              <a:t>one</a:t>
            </a:r>
            <a:r>
              <a:rPr lang="hu-HU" sz="1700" dirty="0"/>
              <a:t>k</a:t>
            </a:r>
            <a:r>
              <a:rPr lang="en-US" sz="1700" dirty="0"/>
              <a:t>tor </a:t>
            </a:r>
            <a:r>
              <a:rPr lang="hu-HU" sz="1700" dirty="0"/>
              <a:t>és</a:t>
            </a:r>
            <a:r>
              <a:rPr lang="en-US" sz="1700" dirty="0"/>
              <a:t> </a:t>
            </a:r>
            <a:r>
              <a:rPr lang="hu-HU" sz="1700" dirty="0"/>
              <a:t>4 db</a:t>
            </a:r>
            <a:r>
              <a:rPr lang="en-US" sz="1700" dirty="0"/>
              <a:t> 2x6 </a:t>
            </a:r>
            <a:r>
              <a:rPr lang="hu-HU" sz="1700" dirty="0"/>
              <a:t>PMOD</a:t>
            </a:r>
            <a:r>
              <a:rPr lang="en-US" sz="1700" dirty="0"/>
              <a:t> </a:t>
            </a:r>
            <a:r>
              <a:rPr lang="hu-HU" sz="1700" dirty="0"/>
              <a:t>k</a:t>
            </a:r>
            <a:r>
              <a:rPr lang="en-US" sz="1700" dirty="0"/>
              <a:t>one</a:t>
            </a:r>
            <a:r>
              <a:rPr lang="hu-HU" sz="1700" dirty="0"/>
              <a:t>k</a:t>
            </a:r>
            <a:r>
              <a:rPr lang="en-US" sz="1700" dirty="0"/>
              <a:t>tor)</a:t>
            </a:r>
          </a:p>
          <a:p>
            <a:r>
              <a:rPr lang="hu-HU" sz="1700" dirty="0"/>
              <a:t>GPIO: 8 db</a:t>
            </a:r>
            <a:r>
              <a:rPr lang="en-US" sz="1700" dirty="0"/>
              <a:t> LED, </a:t>
            </a:r>
            <a:r>
              <a:rPr lang="hu-HU" sz="1700" dirty="0"/>
              <a:t>4-jegyű </a:t>
            </a:r>
            <a:br>
              <a:rPr lang="hu-HU" sz="1700" dirty="0"/>
            </a:br>
            <a:r>
              <a:rPr lang="hu-HU" sz="1700" dirty="0"/>
              <a:t>7</a:t>
            </a:r>
            <a:r>
              <a:rPr lang="en-US" sz="1700" dirty="0"/>
              <a:t>-s</a:t>
            </a:r>
            <a:r>
              <a:rPr lang="hu-HU" sz="1700" dirty="0"/>
              <a:t>z</a:t>
            </a:r>
            <a:r>
              <a:rPr lang="en-US" sz="1700" dirty="0" err="1"/>
              <a:t>egmen</a:t>
            </a:r>
            <a:r>
              <a:rPr lang="hu-HU" sz="1700" dirty="0" err="1"/>
              <a:t>ses</a:t>
            </a:r>
            <a:r>
              <a:rPr lang="en-US" sz="1700" dirty="0"/>
              <a:t> </a:t>
            </a:r>
            <a:r>
              <a:rPr lang="hu-HU" sz="1700" dirty="0"/>
              <a:t>kijelző</a:t>
            </a:r>
            <a:r>
              <a:rPr lang="en-US" sz="1700" dirty="0"/>
              <a:t>, </a:t>
            </a:r>
            <a:r>
              <a:rPr lang="hu-HU" sz="1700" dirty="0"/>
              <a:t>4  db nyomógomb</a:t>
            </a:r>
            <a:r>
              <a:rPr lang="en-US" sz="1700" dirty="0"/>
              <a:t>, </a:t>
            </a:r>
            <a:r>
              <a:rPr lang="hu-HU" sz="1700" dirty="0"/>
              <a:t>8 db kapcsoló</a:t>
            </a:r>
            <a:r>
              <a:rPr lang="en-US" sz="1700" dirty="0"/>
              <a:t> </a:t>
            </a:r>
            <a:endParaRPr lang="hu-HU" sz="1700" dirty="0"/>
          </a:p>
          <a:p>
            <a:r>
              <a:rPr lang="hu-HU" sz="1700" dirty="0"/>
              <a:t>VGA, PS/2, Soros port</a:t>
            </a:r>
            <a:endParaRPr lang="hu-HU" dirty="0"/>
          </a:p>
        </p:txBody>
      </p:sp>
      <p:sp>
        <p:nvSpPr>
          <p:cNvPr id="4" name="Élőláb helye 3"/>
          <p:cNvSpPr>
            <a:spLocks noGrp="1"/>
          </p:cNvSpPr>
          <p:nvPr>
            <p:ph type="ftr" sz="quarter" idx="11"/>
          </p:nvPr>
        </p:nvSpPr>
        <p:spPr/>
        <p:txBody>
          <a:bodyPr/>
          <a:lstStyle/>
          <a:p>
            <a:endParaRPr lang="en-US"/>
          </a:p>
        </p:txBody>
      </p:sp>
      <p:sp>
        <p:nvSpPr>
          <p:cNvPr id="5" name="Dia számának helye 4"/>
          <p:cNvSpPr>
            <a:spLocks noGrp="1"/>
          </p:cNvSpPr>
          <p:nvPr>
            <p:ph type="sldNum" sz="quarter" idx="12"/>
          </p:nvPr>
        </p:nvSpPr>
        <p:spPr/>
        <p:txBody>
          <a:bodyPr/>
          <a:lstStyle/>
          <a:p>
            <a:fld id="{1A53E081-E39F-4674-B79C-6563BCF4EFE8}" type="slidenum">
              <a:rPr lang="en-US" smtClean="0"/>
              <a:t>12</a:t>
            </a:fld>
            <a:endParaRPr lang="en-US" dirty="0"/>
          </a:p>
        </p:txBody>
      </p:sp>
      <p:pic>
        <p:nvPicPr>
          <p:cNvPr id="1026" name="Picture 2" descr="D:\-- VIRT --\TAMOP_4_2_1A\nexys2_f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0316" y="1700810"/>
            <a:ext cx="3852441" cy="36361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6037794"/>
            <a:ext cx="7907796" cy="338554"/>
          </a:xfrm>
          <a:prstGeom prst="rect">
            <a:avLst/>
          </a:prstGeom>
        </p:spPr>
        <p:txBody>
          <a:bodyPr wrap="square">
            <a:spAutoFit/>
          </a:bodyPr>
          <a:lstStyle/>
          <a:p>
            <a:r>
              <a:rPr lang="hu-HU" sz="1600" dirty="0"/>
              <a:t>Weblap: </a:t>
            </a:r>
            <a:r>
              <a:rPr lang="en-GB" sz="1600" dirty="0">
                <a:hlinkClick r:id="rId4"/>
              </a:rPr>
              <a:t>http://digilentinc.com/Products/Detail.cfm?NavPath=2,400,789&amp;Prod=NEXYS2</a:t>
            </a:r>
            <a:r>
              <a:rPr lang="hu-HU" sz="1600" dirty="0"/>
              <a:t> </a:t>
            </a:r>
            <a:endParaRPr lang="en-GB" sz="1600" dirty="0"/>
          </a:p>
        </p:txBody>
      </p:sp>
    </p:spTree>
    <p:extLst>
      <p:ext uri="{BB962C8B-B14F-4D97-AF65-F5344CB8AC3E}">
        <p14:creationId xmlns:p14="http://schemas.microsoft.com/office/powerpoint/2010/main" val="3866515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706090"/>
          </a:xfrm>
        </p:spPr>
        <p:txBody>
          <a:bodyPr>
            <a:normAutofit/>
          </a:bodyPr>
          <a:lstStyle/>
          <a:p>
            <a:r>
              <a:rPr lang="hu-HU" sz="3600" dirty="0" err="1"/>
              <a:t>Digilent</a:t>
            </a:r>
            <a:r>
              <a:rPr lang="hu-HU" sz="3600" dirty="0"/>
              <a:t> ZYBO fejlesztő kártya</a:t>
            </a:r>
            <a:endParaRPr lang="en-US" sz="3600" dirty="0"/>
          </a:p>
        </p:txBody>
      </p:sp>
      <p:sp>
        <p:nvSpPr>
          <p:cNvPr id="3" name="Tartalom helye 2"/>
          <p:cNvSpPr>
            <a:spLocks noGrp="1"/>
          </p:cNvSpPr>
          <p:nvPr>
            <p:ph idx="1"/>
          </p:nvPr>
        </p:nvSpPr>
        <p:spPr>
          <a:xfrm>
            <a:off x="457200" y="980728"/>
            <a:ext cx="4402832" cy="5616624"/>
          </a:xfrm>
        </p:spPr>
        <p:txBody>
          <a:bodyPr>
            <a:normAutofit fontScale="92500"/>
          </a:bodyPr>
          <a:lstStyle/>
          <a:p>
            <a:pPr marL="0" indent="0" algn="just">
              <a:buNone/>
            </a:pPr>
            <a:r>
              <a:rPr lang="hu-HU" sz="2000" b="1" dirty="0"/>
              <a:t>ZYBO</a:t>
            </a:r>
            <a:r>
              <a:rPr lang="en-US" sz="2000" b="1" dirty="0"/>
              <a:t>™ </a:t>
            </a:r>
            <a:r>
              <a:rPr lang="hu-HU" sz="2000" b="1" dirty="0" err="1"/>
              <a:t>Zynq</a:t>
            </a:r>
            <a:r>
              <a:rPr lang="en-US" sz="2000" b="1" dirty="0"/>
              <a:t> FPGA </a:t>
            </a:r>
            <a:r>
              <a:rPr lang="hu-HU" sz="2000" b="1" dirty="0"/>
              <a:t>fejlesztő kártya</a:t>
            </a:r>
          </a:p>
          <a:p>
            <a:pPr algn="just"/>
            <a:r>
              <a:rPr lang="en-US" sz="1600" i="1" dirty="0"/>
              <a:t>Xilinx Zynq-7000 (Z-7010)</a:t>
            </a:r>
            <a:endParaRPr lang="hu-HU" sz="1600" i="1" dirty="0"/>
          </a:p>
          <a:p>
            <a:pPr lvl="1" algn="just"/>
            <a:r>
              <a:rPr lang="hu-HU" sz="1200" dirty="0"/>
              <a:t>650 MHz </a:t>
            </a:r>
            <a:r>
              <a:rPr lang="hu-HU" sz="1200" dirty="0" err="1"/>
              <a:t>dual</a:t>
            </a:r>
            <a:r>
              <a:rPr lang="hu-HU" sz="1200" dirty="0"/>
              <a:t> ARM Cortex-A9 magok (PS)</a:t>
            </a:r>
          </a:p>
          <a:p>
            <a:pPr lvl="1" algn="just"/>
            <a:r>
              <a:rPr lang="hu-HU" sz="1200" dirty="0"/>
              <a:t>8-csatornás DMA vezérlő (PS)</a:t>
            </a:r>
          </a:p>
          <a:p>
            <a:pPr lvl="1" algn="just"/>
            <a:r>
              <a:rPr lang="hu-HU" sz="1200" dirty="0"/>
              <a:t>1G </a:t>
            </a:r>
            <a:r>
              <a:rPr lang="hu-HU" sz="1200" dirty="0" err="1"/>
              <a:t>ethernet</a:t>
            </a:r>
            <a:r>
              <a:rPr lang="hu-HU" sz="1200" dirty="0"/>
              <a:t>, I2C, SPI, USB-OTG vezérlő (PS)</a:t>
            </a:r>
          </a:p>
          <a:p>
            <a:pPr lvl="1" algn="just"/>
            <a:r>
              <a:rPr lang="hu-HU" sz="1200" b="1" dirty="0"/>
              <a:t>Artix-7</a:t>
            </a:r>
            <a:r>
              <a:rPr lang="hu-HU" sz="1200" dirty="0"/>
              <a:t> FPGA logika (PL), 54 </a:t>
            </a:r>
            <a:r>
              <a:rPr lang="hu-HU" sz="1200" dirty="0" err="1"/>
              <a:t>muxed</a:t>
            </a:r>
            <a:r>
              <a:rPr lang="hu-HU" sz="1200" dirty="0"/>
              <a:t> MIO </a:t>
            </a:r>
            <a:r>
              <a:rPr lang="hu-HU" sz="1200" dirty="0" err="1"/>
              <a:t>pins</a:t>
            </a:r>
            <a:r>
              <a:rPr lang="hu-HU" sz="1200" dirty="0"/>
              <a:t> (PL/PS)</a:t>
            </a:r>
          </a:p>
          <a:p>
            <a:pPr lvl="1" algn="just"/>
            <a:r>
              <a:rPr lang="hu-HU" sz="1200" dirty="0"/>
              <a:t>28Kbyte logikai cella, 240 Kbyte BRAM, 80 DSP szorzó(PL)</a:t>
            </a:r>
          </a:p>
          <a:p>
            <a:pPr lvl="1" algn="just"/>
            <a:r>
              <a:rPr lang="hu-HU" sz="1200" dirty="0"/>
              <a:t>12-bites, 1MSPS XADC (PL)</a:t>
            </a:r>
          </a:p>
          <a:p>
            <a:pPr algn="just"/>
            <a:r>
              <a:rPr lang="hu-HU" sz="1600" dirty="0"/>
              <a:t>512 </a:t>
            </a:r>
            <a:r>
              <a:rPr lang="en-US" sz="1600" dirty="0"/>
              <a:t>M</a:t>
            </a:r>
            <a:r>
              <a:rPr lang="hu-HU" sz="1600" dirty="0"/>
              <a:t>B</a:t>
            </a:r>
            <a:r>
              <a:rPr lang="en-US" sz="1600" dirty="0" err="1"/>
              <a:t>yte</a:t>
            </a:r>
            <a:r>
              <a:rPr lang="en-US" sz="1600" dirty="0"/>
              <a:t> DDR</a:t>
            </a:r>
            <a:r>
              <a:rPr lang="hu-HU" sz="1600" dirty="0"/>
              <a:t>3</a:t>
            </a:r>
            <a:r>
              <a:rPr lang="en-US" sz="1600" dirty="0"/>
              <a:t> </a:t>
            </a:r>
            <a:r>
              <a:rPr lang="hu-HU" sz="1600" dirty="0"/>
              <a:t>x32</a:t>
            </a:r>
            <a:r>
              <a:rPr lang="en-US" sz="1600" dirty="0"/>
              <a:t>-bit </a:t>
            </a:r>
            <a:r>
              <a:rPr lang="hu-HU" sz="1600" dirty="0"/>
              <a:t>(adatbusz), </a:t>
            </a:r>
            <a:r>
              <a:rPr lang="en-GB" sz="1600" dirty="0"/>
              <a:t>1050Mbps</a:t>
            </a:r>
            <a:r>
              <a:rPr lang="hu-HU" sz="1600" dirty="0"/>
              <a:t> sávszélességgel</a:t>
            </a:r>
            <a:endParaRPr lang="en-US" sz="1600" dirty="0"/>
          </a:p>
          <a:p>
            <a:pPr algn="just"/>
            <a:r>
              <a:rPr lang="hu-HU" sz="1600" dirty="0" err="1"/>
              <a:t>Tri-mode</a:t>
            </a:r>
            <a:r>
              <a:rPr lang="hu-HU" sz="1600" dirty="0"/>
              <a:t> </a:t>
            </a:r>
            <a:r>
              <a:rPr lang="en-US" sz="1600" dirty="0"/>
              <a:t>10/100/1000 Ethernet PHY</a:t>
            </a:r>
          </a:p>
          <a:p>
            <a:pPr algn="just"/>
            <a:r>
              <a:rPr lang="hu-HU" sz="1600" dirty="0"/>
              <a:t>HDMI port: </a:t>
            </a:r>
            <a:r>
              <a:rPr lang="hu-HU" sz="1600" dirty="0" err="1"/>
              <a:t>Dual</a:t>
            </a:r>
            <a:r>
              <a:rPr lang="hu-HU" sz="1600" dirty="0"/>
              <a:t> </a:t>
            </a:r>
            <a:r>
              <a:rPr lang="hu-HU" sz="1600" dirty="0" err="1"/>
              <a:t>role</a:t>
            </a:r>
            <a:r>
              <a:rPr lang="hu-HU" sz="1600" dirty="0"/>
              <a:t> (</a:t>
            </a:r>
            <a:r>
              <a:rPr lang="hu-HU" sz="1600" dirty="0" err="1"/>
              <a:t>source</a:t>
            </a:r>
            <a:r>
              <a:rPr lang="hu-HU" sz="1600" dirty="0"/>
              <a:t>/</a:t>
            </a:r>
            <a:r>
              <a:rPr lang="hu-HU" sz="1600" dirty="0" err="1"/>
              <a:t>sink</a:t>
            </a:r>
            <a:r>
              <a:rPr lang="hu-HU" sz="1600" dirty="0"/>
              <a:t>)</a:t>
            </a:r>
          </a:p>
          <a:p>
            <a:pPr algn="just"/>
            <a:r>
              <a:rPr lang="hu-HU" sz="1600" dirty="0"/>
              <a:t>VGA port: 16-bites</a:t>
            </a:r>
            <a:endParaRPr lang="en-US" sz="1600" dirty="0"/>
          </a:p>
          <a:p>
            <a:pPr algn="just"/>
            <a:r>
              <a:rPr lang="hu-HU" sz="1600" dirty="0"/>
              <a:t>uSD kártya:  pl. OS tartalom tárolása</a:t>
            </a:r>
          </a:p>
          <a:p>
            <a:pPr algn="just"/>
            <a:r>
              <a:rPr lang="hu-HU" sz="1600" dirty="0"/>
              <a:t>OTG USB 2.0 (</a:t>
            </a:r>
            <a:r>
              <a:rPr lang="hu-HU" sz="1600" dirty="0" err="1"/>
              <a:t>host</a:t>
            </a:r>
            <a:r>
              <a:rPr lang="hu-HU" sz="1600" dirty="0"/>
              <a:t> és </a:t>
            </a:r>
            <a:r>
              <a:rPr lang="hu-HU" sz="1600" dirty="0" err="1"/>
              <a:t>device</a:t>
            </a:r>
            <a:r>
              <a:rPr lang="hu-HU" sz="1600" dirty="0"/>
              <a:t>)</a:t>
            </a:r>
          </a:p>
          <a:p>
            <a:pPr algn="just"/>
            <a:r>
              <a:rPr lang="hu-HU" sz="1600" dirty="0" err="1"/>
              <a:t>Audio</a:t>
            </a:r>
            <a:r>
              <a:rPr lang="hu-HU" sz="1600" dirty="0"/>
              <a:t> </a:t>
            </a:r>
            <a:r>
              <a:rPr lang="hu-HU" sz="1600" dirty="0" err="1"/>
              <a:t>codec</a:t>
            </a:r>
            <a:endParaRPr lang="hu-HU" sz="1600" dirty="0"/>
          </a:p>
          <a:p>
            <a:pPr algn="just"/>
            <a:r>
              <a:rPr lang="hu-HU" sz="1600" dirty="0"/>
              <a:t>128</a:t>
            </a:r>
            <a:r>
              <a:rPr lang="en-US" sz="1600" dirty="0"/>
              <a:t>M</a:t>
            </a:r>
            <a:r>
              <a:rPr lang="hu-HU" sz="1600" dirty="0"/>
              <a:t>bit</a:t>
            </a:r>
            <a:r>
              <a:rPr lang="en-US" sz="1600" dirty="0"/>
              <a:t> x</a:t>
            </a:r>
            <a:r>
              <a:rPr lang="hu-HU" sz="1600" dirty="0"/>
              <a:t> </a:t>
            </a:r>
            <a:r>
              <a:rPr lang="hu-HU" sz="1600" dirty="0" err="1"/>
              <a:t>Serial</a:t>
            </a:r>
            <a:r>
              <a:rPr lang="en-US" sz="1600" dirty="0"/>
              <a:t> Flash</a:t>
            </a:r>
            <a:r>
              <a:rPr lang="hu-HU" sz="1600" dirty="0"/>
              <a:t>/QSPI</a:t>
            </a:r>
            <a:r>
              <a:rPr lang="en-US" sz="1600" dirty="0"/>
              <a:t> </a:t>
            </a:r>
            <a:r>
              <a:rPr lang="hu-HU" sz="1600" dirty="0"/>
              <a:t>(k</a:t>
            </a:r>
            <a:r>
              <a:rPr lang="en-US" sz="1600" dirty="0" err="1"/>
              <a:t>onfigur</a:t>
            </a:r>
            <a:r>
              <a:rPr lang="hu-HU" sz="1600" dirty="0" err="1"/>
              <a:t>ác</a:t>
            </a:r>
            <a:r>
              <a:rPr lang="en-US" sz="1600" dirty="0" err="1"/>
              <a:t>i</a:t>
            </a:r>
            <a:r>
              <a:rPr lang="hu-HU" sz="1600" dirty="0"/>
              <a:t>ó</a:t>
            </a:r>
            <a:r>
              <a:rPr lang="en-US" sz="1600" dirty="0"/>
              <a:t> </a:t>
            </a:r>
            <a:r>
              <a:rPr lang="hu-HU" sz="1600" dirty="0"/>
              <a:t>tárolási célokra)</a:t>
            </a:r>
            <a:endParaRPr lang="en-US" sz="1600" dirty="0"/>
          </a:p>
          <a:p>
            <a:pPr algn="just"/>
            <a:r>
              <a:rPr lang="hu-HU" sz="1600" dirty="0"/>
              <a:t>JTAG-USB programozhatóság, UART-USB vezérlő</a:t>
            </a:r>
          </a:p>
          <a:p>
            <a:pPr algn="just"/>
            <a:r>
              <a:rPr lang="en-US" sz="1600" dirty="0"/>
              <a:t>GPIO</a:t>
            </a:r>
            <a:r>
              <a:rPr lang="hu-HU" sz="1600" dirty="0"/>
              <a:t>: 5</a:t>
            </a:r>
            <a:r>
              <a:rPr lang="en-US" sz="1600" dirty="0"/>
              <a:t> LED, 6 </a:t>
            </a:r>
            <a:r>
              <a:rPr lang="hu-HU" sz="1600" dirty="0"/>
              <a:t>nyomógomb</a:t>
            </a:r>
            <a:r>
              <a:rPr lang="en-US" sz="1600" dirty="0"/>
              <a:t>, </a:t>
            </a:r>
            <a:r>
              <a:rPr lang="hu-HU" sz="1600" dirty="0"/>
              <a:t>4</a:t>
            </a:r>
            <a:r>
              <a:rPr lang="en-US" sz="1600" dirty="0"/>
              <a:t> </a:t>
            </a:r>
            <a:r>
              <a:rPr lang="hu-HU" sz="1600" dirty="0"/>
              <a:t>kapcsoló</a:t>
            </a:r>
          </a:p>
          <a:p>
            <a:pPr algn="just"/>
            <a:r>
              <a:rPr lang="hu-HU" sz="1600" dirty="0"/>
              <a:t>4+1 PMOD csatlakozó (A/D átalakítóhoz)</a:t>
            </a:r>
          </a:p>
          <a:p>
            <a:pPr marL="0" indent="0" algn="just">
              <a:buNone/>
            </a:pPr>
            <a:r>
              <a:rPr lang="hu-HU" sz="1600" dirty="0"/>
              <a:t>Weblap:</a:t>
            </a:r>
            <a:endParaRPr lang="en-US" sz="1600" dirty="0"/>
          </a:p>
        </p:txBody>
      </p:sp>
      <p:sp>
        <p:nvSpPr>
          <p:cNvPr id="4" name="Élőláb helye 3"/>
          <p:cNvSpPr>
            <a:spLocks noGrp="1"/>
          </p:cNvSpPr>
          <p:nvPr>
            <p:ph type="ftr" sz="quarter" idx="11"/>
          </p:nvPr>
        </p:nvSpPr>
        <p:spPr/>
        <p:txBody>
          <a:bodyPr/>
          <a:lstStyle/>
          <a:p>
            <a:endParaRPr lang="en-US"/>
          </a:p>
        </p:txBody>
      </p:sp>
      <p:sp>
        <p:nvSpPr>
          <p:cNvPr id="5" name="Dia számának helye 4"/>
          <p:cNvSpPr>
            <a:spLocks noGrp="1"/>
          </p:cNvSpPr>
          <p:nvPr>
            <p:ph type="sldNum" sz="quarter" idx="12"/>
          </p:nvPr>
        </p:nvSpPr>
        <p:spPr/>
        <p:txBody>
          <a:bodyPr/>
          <a:lstStyle/>
          <a:p>
            <a:fld id="{1A53E081-E39F-4674-B79C-6563BCF4EFE8}" type="slidenum">
              <a:rPr lang="en-US" smtClean="0"/>
              <a:t>13</a:t>
            </a:fld>
            <a:endParaRPr lang="en-US" dirty="0"/>
          </a:p>
        </p:txBody>
      </p:sp>
      <p:pic>
        <p:nvPicPr>
          <p:cNvPr id="12" name="Picture 4" descr="http://digilentinc.com/Data/Products/ZYBO/ZYBO-revB-obl-6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4444" y="2420890"/>
            <a:ext cx="4359556" cy="37056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87624" y="6258798"/>
            <a:ext cx="6984776" cy="338554"/>
          </a:xfrm>
          <a:prstGeom prst="rect">
            <a:avLst/>
          </a:prstGeom>
        </p:spPr>
        <p:txBody>
          <a:bodyPr wrap="square">
            <a:spAutoFit/>
          </a:bodyPr>
          <a:lstStyle/>
          <a:p>
            <a:r>
              <a:rPr lang="en-GB" sz="1600" dirty="0">
                <a:hlinkClick r:id="rId3"/>
              </a:rPr>
              <a:t>http://digilentinc.com/Products/Detail.cfm?NavPath=2,400,1198&amp;Prod=ZYBO</a:t>
            </a:r>
            <a:r>
              <a:rPr lang="hu-HU" sz="1600" dirty="0"/>
              <a:t> </a:t>
            </a:r>
            <a:endParaRPr lang="en-GB" sz="1600" dirty="0"/>
          </a:p>
        </p:txBody>
      </p:sp>
    </p:spTree>
    <p:extLst>
      <p:ext uri="{BB962C8B-B14F-4D97-AF65-F5344CB8AC3E}">
        <p14:creationId xmlns:p14="http://schemas.microsoft.com/office/powerpoint/2010/main" val="3732808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Cím 1">
            <a:extLst>
              <a:ext uri="{FF2B5EF4-FFF2-40B4-BE49-F238E27FC236}">
                <a16:creationId xmlns:a16="http://schemas.microsoft.com/office/drawing/2014/main" id="{74BB216E-26BF-4724-BE53-63E874822B15}"/>
              </a:ext>
            </a:extLst>
          </p:cNvPr>
          <p:cNvSpPr>
            <a:spLocks noGrp="1"/>
          </p:cNvSpPr>
          <p:nvPr>
            <p:ph type="title" idx="4294967295"/>
          </p:nvPr>
        </p:nvSpPr>
        <p:spPr>
          <a:xfrm>
            <a:off x="-684584" y="620690"/>
            <a:ext cx="8229600" cy="605315"/>
          </a:xfrm>
        </p:spPr>
        <p:txBody>
          <a:bodyPr/>
          <a:lstStyle/>
          <a:p>
            <a:pPr eaLnBrk="1" hangingPunct="1"/>
            <a:r>
              <a:rPr lang="hu-HU" altLang="en-US" sz="3600" b="1" dirty="0">
                <a:solidFill>
                  <a:schemeClr val="tx1"/>
                </a:solidFill>
              </a:rPr>
              <a:t>FPGA-k </a:t>
            </a:r>
            <a:r>
              <a:rPr lang="hu-HU" altLang="en-US" sz="3200" b="1" dirty="0">
                <a:solidFill>
                  <a:schemeClr val="tx1"/>
                </a:solidFill>
              </a:rPr>
              <a:t>lehetséges </a:t>
            </a:r>
            <a:br>
              <a:rPr lang="hu-HU" altLang="en-US" sz="3200" b="1" dirty="0">
                <a:solidFill>
                  <a:schemeClr val="tx1"/>
                </a:solidFill>
              </a:rPr>
            </a:br>
            <a:r>
              <a:rPr lang="hu-HU" altLang="en-US" sz="3200" b="1" dirty="0">
                <a:solidFill>
                  <a:schemeClr val="tx1"/>
                </a:solidFill>
              </a:rPr>
              <a:t>„programozási” nyelvei, környezetei:</a:t>
            </a:r>
            <a:endParaRPr lang="en-US" altLang="en-US" sz="3200" b="1" dirty="0">
              <a:solidFill>
                <a:schemeClr val="tx1"/>
              </a:solidFill>
            </a:endParaRPr>
          </a:p>
        </p:txBody>
      </p:sp>
      <p:sp>
        <p:nvSpPr>
          <p:cNvPr id="3" name="Tartalom helye 2">
            <a:extLst>
              <a:ext uri="{FF2B5EF4-FFF2-40B4-BE49-F238E27FC236}">
                <a16:creationId xmlns:a16="http://schemas.microsoft.com/office/drawing/2014/main" id="{D9C04AD9-C07F-42E0-B03B-E5AFF1AAFF30}"/>
              </a:ext>
            </a:extLst>
          </p:cNvPr>
          <p:cNvSpPr>
            <a:spLocks noGrp="1"/>
          </p:cNvSpPr>
          <p:nvPr>
            <p:ph idx="4294967295"/>
          </p:nvPr>
        </p:nvSpPr>
        <p:spPr>
          <a:xfrm>
            <a:off x="251520" y="1905262"/>
            <a:ext cx="8640960" cy="4583694"/>
          </a:xfrm>
        </p:spPr>
        <p:txBody>
          <a:bodyPr>
            <a:normAutofit/>
          </a:bodyPr>
          <a:lstStyle/>
          <a:p>
            <a:pPr eaLnBrk="1" hangingPunct="1">
              <a:lnSpc>
                <a:spcPct val="90000"/>
              </a:lnSpc>
              <a:defRPr/>
            </a:pPr>
            <a:r>
              <a:rPr lang="hu-HU" altLang="en-US" sz="2800" b="1" dirty="0"/>
              <a:t>I.) Hagyományos HDL nyelvek:</a:t>
            </a:r>
          </a:p>
          <a:p>
            <a:pPr lvl="1" eaLnBrk="1" hangingPunct="1">
              <a:lnSpc>
                <a:spcPct val="90000"/>
              </a:lnSpc>
              <a:defRPr/>
            </a:pPr>
            <a:r>
              <a:rPr lang="hu-HU" altLang="en-US" sz="2400" i="1" dirty="0">
                <a:solidFill>
                  <a:srgbClr val="FF0000"/>
                </a:solidFill>
              </a:rPr>
              <a:t>VHDL</a:t>
            </a:r>
            <a:r>
              <a:rPr lang="hu-HU" altLang="en-US" sz="2400" dirty="0"/>
              <a:t>, Verilog, SystemVerilog</a:t>
            </a:r>
          </a:p>
          <a:p>
            <a:pPr eaLnBrk="1" hangingPunct="1">
              <a:lnSpc>
                <a:spcPct val="90000"/>
              </a:lnSpc>
              <a:defRPr/>
            </a:pPr>
            <a:r>
              <a:rPr lang="hu-HU" altLang="en-US" sz="2800" b="1" dirty="0"/>
              <a:t>II.) C-alapú nyelvek (C → FPGA szintézis):</a:t>
            </a:r>
          </a:p>
          <a:p>
            <a:pPr lvl="1" eaLnBrk="1" hangingPunct="1">
              <a:lnSpc>
                <a:spcPct val="90000"/>
              </a:lnSpc>
              <a:defRPr/>
            </a:pPr>
            <a:r>
              <a:rPr lang="hu-HU" altLang="en-US" sz="2400" dirty="0">
                <a:solidFill>
                  <a:srgbClr val="FF0000"/>
                </a:solidFill>
              </a:rPr>
              <a:t>Xilinx Vivado </a:t>
            </a:r>
            <a:r>
              <a:rPr lang="hu-HU" altLang="en-US" sz="2400" dirty="0"/>
              <a:t>HLS (</a:t>
            </a:r>
            <a:r>
              <a:rPr lang="hu-HU" sz="2000" i="1" dirty="0"/>
              <a:t>C/C++, System C, OpenCV)</a:t>
            </a:r>
          </a:p>
          <a:p>
            <a:pPr lvl="1" eaLnBrk="1" hangingPunct="1">
              <a:lnSpc>
                <a:spcPct val="90000"/>
              </a:lnSpc>
              <a:defRPr/>
            </a:pPr>
            <a:r>
              <a:rPr lang="hu-HU" altLang="en-US" sz="2400" dirty="0"/>
              <a:t>Altera/IntelFPGA SDK (OpenCL)</a:t>
            </a:r>
          </a:p>
          <a:p>
            <a:pPr lvl="1" eaLnBrk="1" hangingPunct="1">
              <a:lnSpc>
                <a:spcPct val="90000"/>
              </a:lnSpc>
              <a:defRPr/>
            </a:pPr>
            <a:r>
              <a:rPr lang="hu-HU" altLang="en-US" sz="2400" dirty="0"/>
              <a:t>System-C, Impulse-C, Catapult-C (Calypto), Mitrion-C, ...</a:t>
            </a:r>
          </a:p>
          <a:p>
            <a:pPr eaLnBrk="1" hangingPunct="1">
              <a:lnSpc>
                <a:spcPct val="90000"/>
              </a:lnSpc>
              <a:defRPr/>
            </a:pPr>
            <a:r>
              <a:rPr lang="hu-HU" altLang="en-US" sz="2800" b="1" dirty="0"/>
              <a:t>III) Modell alapú környezetek:</a:t>
            </a:r>
          </a:p>
          <a:p>
            <a:pPr lvl="1" eaLnBrk="1" hangingPunct="1">
              <a:lnSpc>
                <a:spcPct val="90000"/>
              </a:lnSpc>
              <a:defRPr/>
            </a:pPr>
            <a:r>
              <a:rPr lang="hu-HU" altLang="en-US" sz="2400" dirty="0"/>
              <a:t>MATLAB Simulink,</a:t>
            </a:r>
          </a:p>
          <a:p>
            <a:pPr lvl="1" eaLnBrk="1" hangingPunct="1">
              <a:lnSpc>
                <a:spcPct val="90000"/>
              </a:lnSpc>
              <a:defRPr/>
            </a:pPr>
            <a:r>
              <a:rPr lang="hu-HU" altLang="en-US" sz="2400" dirty="0"/>
              <a:t>NI LABView (FPGA Module)</a:t>
            </a:r>
            <a:endParaRPr lang="en-US" altLang="en-US" sz="2400" dirty="0"/>
          </a:p>
        </p:txBody>
      </p:sp>
      <p:sp>
        <p:nvSpPr>
          <p:cNvPr id="5" name="Dia számának helye 4">
            <a:extLst>
              <a:ext uri="{FF2B5EF4-FFF2-40B4-BE49-F238E27FC236}">
                <a16:creationId xmlns:a16="http://schemas.microsoft.com/office/drawing/2014/main" id="{23232842-8EEA-48E7-B6F6-7E1CEAAD4788}"/>
              </a:ext>
            </a:extLst>
          </p:cNvPr>
          <p:cNvSpPr txBox="1">
            <a:spLocks/>
          </p:cNvSpPr>
          <p:nvPr/>
        </p:nvSpPr>
        <p:spPr bwMode="auto">
          <a:xfrm>
            <a:off x="6875463" y="6524627"/>
            <a:ext cx="2133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53E081-E39F-4674-B79C-6563BCF4EFE8}" type="slidenum">
              <a:rPr lang="en-US" b="1">
                <a:solidFill>
                  <a:schemeClr val="bg1"/>
                </a:solidFill>
              </a:rPr>
              <a:pPr algn="r"/>
              <a:t>14</a:t>
            </a:fld>
            <a:endParaRPr lang="en-US" b="1" dirty="0">
              <a:solidFill>
                <a:schemeClr val="bg1"/>
              </a:solidFill>
            </a:endParaRPr>
          </a:p>
        </p:txBody>
      </p:sp>
      <p:pic>
        <p:nvPicPr>
          <p:cNvPr id="7" name="Picture 6">
            <a:extLst>
              <a:ext uri="{FF2B5EF4-FFF2-40B4-BE49-F238E27FC236}">
                <a16:creationId xmlns:a16="http://schemas.microsoft.com/office/drawing/2014/main" id="{05F5E475-DA96-4D97-833A-59C8A0B461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1719" y="749508"/>
            <a:ext cx="1968440" cy="231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821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Cím 1">
            <a:extLst>
              <a:ext uri="{FF2B5EF4-FFF2-40B4-BE49-F238E27FC236}">
                <a16:creationId xmlns:a16="http://schemas.microsoft.com/office/drawing/2014/main" id="{74BB216E-26BF-4724-BE53-63E874822B15}"/>
              </a:ext>
            </a:extLst>
          </p:cNvPr>
          <p:cNvSpPr>
            <a:spLocks noGrp="1"/>
          </p:cNvSpPr>
          <p:nvPr>
            <p:ph type="title" idx="4294967295"/>
          </p:nvPr>
        </p:nvSpPr>
        <p:spPr>
          <a:xfrm>
            <a:off x="395536" y="404664"/>
            <a:ext cx="8229600" cy="936104"/>
          </a:xfrm>
        </p:spPr>
        <p:txBody>
          <a:bodyPr/>
          <a:lstStyle/>
          <a:p>
            <a:pPr eaLnBrk="1" hangingPunct="1"/>
            <a:r>
              <a:rPr lang="hu-HU" altLang="en-US" sz="3600" b="1" dirty="0">
                <a:solidFill>
                  <a:schemeClr val="tx1"/>
                </a:solidFill>
              </a:rPr>
              <a:t>Kutatási-fejlesztési tevékenység</a:t>
            </a:r>
            <a:endParaRPr lang="en-US" altLang="en-US" sz="3200" b="1" dirty="0">
              <a:solidFill>
                <a:schemeClr val="tx1"/>
              </a:solidFill>
            </a:endParaRPr>
          </a:p>
        </p:txBody>
      </p:sp>
      <p:sp>
        <p:nvSpPr>
          <p:cNvPr id="3" name="Tartalom helye 2">
            <a:extLst>
              <a:ext uri="{FF2B5EF4-FFF2-40B4-BE49-F238E27FC236}">
                <a16:creationId xmlns:a16="http://schemas.microsoft.com/office/drawing/2014/main" id="{D9C04AD9-C07F-42E0-B03B-E5AFF1AAFF30}"/>
              </a:ext>
            </a:extLst>
          </p:cNvPr>
          <p:cNvSpPr>
            <a:spLocks noGrp="1"/>
          </p:cNvSpPr>
          <p:nvPr>
            <p:ph idx="4294967295"/>
          </p:nvPr>
        </p:nvSpPr>
        <p:spPr>
          <a:xfrm>
            <a:off x="251520" y="1340768"/>
            <a:ext cx="8640960" cy="5015742"/>
          </a:xfrm>
        </p:spPr>
        <p:txBody>
          <a:bodyPr>
            <a:normAutofit lnSpcReduction="10000"/>
          </a:bodyPr>
          <a:lstStyle/>
          <a:p>
            <a:pPr marL="0" indent="0" eaLnBrk="1" hangingPunct="1">
              <a:lnSpc>
                <a:spcPct val="90000"/>
              </a:lnSpc>
              <a:buNone/>
              <a:defRPr/>
            </a:pPr>
            <a:r>
              <a:rPr lang="hu-HU" altLang="en-US" sz="1800" dirty="0"/>
              <a:t>Fejlesztés:</a:t>
            </a:r>
          </a:p>
          <a:p>
            <a:pPr eaLnBrk="1" hangingPunct="1">
              <a:lnSpc>
                <a:spcPct val="90000"/>
              </a:lnSpc>
              <a:defRPr/>
            </a:pPr>
            <a:r>
              <a:rPr lang="hu-HU" altLang="en-US" sz="1800" dirty="0"/>
              <a:t>TRS tábladetekció párhuzamos számítási architektúrákon (GPU/FPGA, GINOP -2017-20)</a:t>
            </a:r>
          </a:p>
          <a:p>
            <a:pPr eaLnBrk="1" hangingPunct="1">
              <a:lnSpc>
                <a:spcPct val="90000"/>
              </a:lnSpc>
              <a:defRPr/>
            </a:pPr>
            <a:r>
              <a:rPr lang="hu-HU" altLang="en-US" sz="1800" dirty="0"/>
              <a:t>Dinamikus munka utasítások tervezése és implementációja (FPGA áramköri összeállítás, GINOP 2017-18)</a:t>
            </a:r>
          </a:p>
          <a:p>
            <a:pPr eaLnBrk="1" hangingPunct="1">
              <a:lnSpc>
                <a:spcPct val="90000"/>
              </a:lnSpc>
              <a:defRPr/>
            </a:pPr>
            <a:r>
              <a:rPr lang="hu-HU" altLang="en-US" sz="1800" dirty="0"/>
              <a:t>Beágyazott FW/SW fejlesztés – Eutecus/Sensity/Verizon HU (2010 - )</a:t>
            </a:r>
          </a:p>
          <a:p>
            <a:pPr eaLnBrk="1" hangingPunct="1">
              <a:lnSpc>
                <a:spcPct val="90000"/>
              </a:lnSpc>
              <a:defRPr/>
            </a:pPr>
            <a:endParaRPr lang="hu-HU" altLang="en-US" sz="1800" dirty="0"/>
          </a:p>
          <a:p>
            <a:pPr marL="0" indent="0" eaLnBrk="1" hangingPunct="1">
              <a:lnSpc>
                <a:spcPct val="90000"/>
              </a:lnSpc>
              <a:buNone/>
              <a:defRPr/>
            </a:pPr>
            <a:r>
              <a:rPr lang="hu-HU" altLang="en-US" sz="1800" dirty="0"/>
              <a:t>Kutatás: PE/PPKE ITK/SZTE együttműködés</a:t>
            </a:r>
          </a:p>
          <a:p>
            <a:pPr eaLnBrk="1" hangingPunct="1">
              <a:lnSpc>
                <a:spcPct val="90000"/>
              </a:lnSpc>
              <a:defRPr/>
            </a:pPr>
            <a:r>
              <a:rPr lang="hu-HU" altLang="en-US" sz="1800" dirty="0"/>
              <a:t>Agyi sok-csatornás neurális jelek FPGA alapú klaszterezése (2015-16) </a:t>
            </a:r>
          </a:p>
          <a:p>
            <a:pPr eaLnBrk="1" hangingPunct="1">
              <a:lnSpc>
                <a:spcPct val="90000"/>
              </a:lnSpc>
              <a:defRPr/>
            </a:pPr>
            <a:r>
              <a:rPr lang="hu-HU" altLang="en-US" sz="1800" dirty="0"/>
              <a:t>Teszt platform tervezése mioelektromos jelek valós-idejű mérésére (2013-14)</a:t>
            </a:r>
          </a:p>
          <a:p>
            <a:pPr eaLnBrk="1" hangingPunct="1">
              <a:lnSpc>
                <a:spcPct val="90000"/>
              </a:lnSpc>
              <a:defRPr/>
            </a:pPr>
            <a:r>
              <a:rPr lang="hu-HU" altLang="en-US" sz="1800" dirty="0"/>
              <a:t>Kép-korrelációs algoritmus FPGA megvalósíthatóságának vizsgálata (2013)</a:t>
            </a:r>
          </a:p>
          <a:p>
            <a:pPr eaLnBrk="1" hangingPunct="1">
              <a:lnSpc>
                <a:spcPct val="90000"/>
              </a:lnSpc>
              <a:defRPr/>
            </a:pPr>
            <a:endParaRPr lang="hu-HU" altLang="en-US" sz="1800" dirty="0"/>
          </a:p>
          <a:p>
            <a:pPr marL="0" indent="0" eaLnBrk="1" hangingPunct="1">
              <a:lnSpc>
                <a:spcPct val="90000"/>
              </a:lnSpc>
              <a:buNone/>
              <a:defRPr/>
            </a:pPr>
            <a:r>
              <a:rPr lang="hu-HU" altLang="en-US" sz="1800" dirty="0"/>
              <a:t>Korábban:</a:t>
            </a:r>
          </a:p>
          <a:p>
            <a:pPr eaLnBrk="1" hangingPunct="1">
              <a:lnSpc>
                <a:spcPct val="90000"/>
              </a:lnSpc>
              <a:defRPr/>
            </a:pPr>
            <a:r>
              <a:rPr lang="hu-HU" altLang="en-US" sz="1800" dirty="0"/>
              <a:t>Celluláris Neurális Hálózatok és alkalmazásaik: </a:t>
            </a:r>
          </a:p>
          <a:p>
            <a:pPr lvl="1" eaLnBrk="1" hangingPunct="1">
              <a:lnSpc>
                <a:spcPct val="90000"/>
              </a:lnSpc>
              <a:defRPr/>
            </a:pPr>
            <a:r>
              <a:rPr lang="hu-HU" altLang="en-US" sz="1800" dirty="0"/>
              <a:t>Emulált-digitális CNN-UM megoldások újrakonfigurálható FPGA architektúrákon (2006-09)</a:t>
            </a:r>
          </a:p>
          <a:p>
            <a:pPr lvl="1" eaLnBrk="1" hangingPunct="1">
              <a:lnSpc>
                <a:spcPct val="90000"/>
              </a:lnSpc>
              <a:defRPr/>
            </a:pPr>
            <a:r>
              <a:rPr lang="hu-HU" altLang="en-US" sz="1800" dirty="0"/>
              <a:t>Neuromorf, többrétegű emulált-digitális retina modell megvalósítás FPGA architektúrán (2004-08)</a:t>
            </a:r>
          </a:p>
          <a:p>
            <a:pPr eaLnBrk="1" hangingPunct="1">
              <a:lnSpc>
                <a:spcPct val="90000"/>
              </a:lnSpc>
              <a:defRPr/>
            </a:pPr>
            <a:r>
              <a:rPr lang="hu-HU" altLang="en-US" sz="1800" dirty="0"/>
              <a:t>Digitális számítási architektúrák kidolgozása</a:t>
            </a:r>
            <a:endParaRPr lang="hu-HU" sz="1800" dirty="0"/>
          </a:p>
          <a:p>
            <a:pPr eaLnBrk="1" hangingPunct="1">
              <a:lnSpc>
                <a:spcPct val="90000"/>
              </a:lnSpc>
              <a:defRPr/>
            </a:pPr>
            <a:endParaRPr lang="hu-HU" altLang="en-US" sz="1800" dirty="0"/>
          </a:p>
          <a:p>
            <a:pPr eaLnBrk="1" hangingPunct="1">
              <a:lnSpc>
                <a:spcPct val="90000"/>
              </a:lnSpc>
              <a:defRPr/>
            </a:pPr>
            <a:endParaRPr lang="hu-HU" altLang="en-US" sz="1800" dirty="0"/>
          </a:p>
          <a:p>
            <a:pPr eaLnBrk="1" hangingPunct="1">
              <a:lnSpc>
                <a:spcPct val="90000"/>
              </a:lnSpc>
              <a:defRPr/>
            </a:pPr>
            <a:endParaRPr lang="en-US" altLang="en-US" sz="1800" dirty="0"/>
          </a:p>
        </p:txBody>
      </p:sp>
      <p:sp>
        <p:nvSpPr>
          <p:cNvPr id="5" name="Dia számának helye 4">
            <a:extLst>
              <a:ext uri="{FF2B5EF4-FFF2-40B4-BE49-F238E27FC236}">
                <a16:creationId xmlns:a16="http://schemas.microsoft.com/office/drawing/2014/main" id="{23232842-8EEA-48E7-B6F6-7E1CEAAD4788}"/>
              </a:ext>
            </a:extLst>
          </p:cNvPr>
          <p:cNvSpPr txBox="1">
            <a:spLocks/>
          </p:cNvSpPr>
          <p:nvPr/>
        </p:nvSpPr>
        <p:spPr bwMode="auto">
          <a:xfrm>
            <a:off x="6875463" y="6524627"/>
            <a:ext cx="2133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53E081-E39F-4674-B79C-6563BCF4EFE8}" type="slidenum">
              <a:rPr lang="en-US" b="1">
                <a:solidFill>
                  <a:schemeClr val="bg1"/>
                </a:solidFill>
              </a:rPr>
              <a:pPr algn="r"/>
              <a:t>15</a:t>
            </a:fld>
            <a:endParaRPr lang="en-US" b="1" dirty="0">
              <a:solidFill>
                <a:schemeClr val="bg1"/>
              </a:solidFill>
            </a:endParaRPr>
          </a:p>
        </p:txBody>
      </p:sp>
    </p:spTree>
    <p:extLst>
      <p:ext uri="{BB962C8B-B14F-4D97-AF65-F5344CB8AC3E}">
        <p14:creationId xmlns:p14="http://schemas.microsoft.com/office/powerpoint/2010/main" val="254288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Cím 1">
            <a:extLst>
              <a:ext uri="{FF2B5EF4-FFF2-40B4-BE49-F238E27FC236}">
                <a16:creationId xmlns:a16="http://schemas.microsoft.com/office/drawing/2014/main" id="{74BB216E-26BF-4724-BE53-63E874822B15}"/>
              </a:ext>
            </a:extLst>
          </p:cNvPr>
          <p:cNvSpPr>
            <a:spLocks noGrp="1"/>
          </p:cNvSpPr>
          <p:nvPr>
            <p:ph type="title" idx="4294967295"/>
          </p:nvPr>
        </p:nvSpPr>
        <p:spPr>
          <a:xfrm>
            <a:off x="395536" y="404664"/>
            <a:ext cx="8229600" cy="936104"/>
          </a:xfrm>
        </p:spPr>
        <p:txBody>
          <a:bodyPr/>
          <a:lstStyle/>
          <a:p>
            <a:pPr eaLnBrk="1" hangingPunct="1"/>
            <a:r>
              <a:rPr lang="hu-HU" altLang="en-US" sz="3600" b="1" dirty="0">
                <a:solidFill>
                  <a:schemeClr val="tx1"/>
                </a:solidFill>
              </a:rPr>
              <a:t>FPGA témájú </a:t>
            </a:r>
            <a:br>
              <a:rPr lang="hu-HU" altLang="en-US" sz="3600" b="1" dirty="0">
                <a:solidFill>
                  <a:schemeClr val="tx1"/>
                </a:solidFill>
              </a:rPr>
            </a:br>
            <a:r>
              <a:rPr lang="hu-HU" altLang="en-US" sz="3600" b="1" dirty="0">
                <a:solidFill>
                  <a:schemeClr val="tx1"/>
                </a:solidFill>
              </a:rPr>
              <a:t>diploma dolgozatok vezetése</a:t>
            </a:r>
            <a:endParaRPr lang="en-US" altLang="en-US" sz="3200" b="1" dirty="0">
              <a:solidFill>
                <a:schemeClr val="tx1"/>
              </a:solidFill>
            </a:endParaRPr>
          </a:p>
        </p:txBody>
      </p:sp>
      <p:sp>
        <p:nvSpPr>
          <p:cNvPr id="3" name="Tartalom helye 2">
            <a:extLst>
              <a:ext uri="{FF2B5EF4-FFF2-40B4-BE49-F238E27FC236}">
                <a16:creationId xmlns:a16="http://schemas.microsoft.com/office/drawing/2014/main" id="{D9C04AD9-C07F-42E0-B03B-E5AFF1AAFF30}"/>
              </a:ext>
            </a:extLst>
          </p:cNvPr>
          <p:cNvSpPr>
            <a:spLocks noGrp="1"/>
          </p:cNvSpPr>
          <p:nvPr>
            <p:ph idx="4294967295"/>
          </p:nvPr>
        </p:nvSpPr>
        <p:spPr>
          <a:xfrm>
            <a:off x="251520" y="1772816"/>
            <a:ext cx="8640960" cy="4583694"/>
          </a:xfrm>
        </p:spPr>
        <p:txBody>
          <a:bodyPr>
            <a:normAutofit/>
          </a:bodyPr>
          <a:lstStyle/>
          <a:p>
            <a:pPr eaLnBrk="1" hangingPunct="1">
              <a:lnSpc>
                <a:spcPct val="90000"/>
              </a:lnSpc>
              <a:defRPr/>
            </a:pPr>
            <a:r>
              <a:rPr lang="hu-HU" altLang="en-US" sz="2000" dirty="0"/>
              <a:t>Sárkány Balázs: WMSN mote megvalósítása FPGA áramkörön (2017)</a:t>
            </a:r>
          </a:p>
          <a:p>
            <a:pPr eaLnBrk="1" hangingPunct="1">
              <a:lnSpc>
                <a:spcPct val="90000"/>
              </a:lnSpc>
              <a:defRPr/>
            </a:pPr>
            <a:r>
              <a:rPr lang="hu-HU" altLang="en-US" sz="2000" dirty="0"/>
              <a:t>Seidl Áron: Bluetooth interfész vezérlő fejlesztése FPGA-s áramkörhöz (2017)</a:t>
            </a:r>
          </a:p>
          <a:p>
            <a:pPr eaLnBrk="1" hangingPunct="1">
              <a:lnSpc>
                <a:spcPct val="90000"/>
              </a:lnSpc>
              <a:defRPr/>
            </a:pPr>
            <a:r>
              <a:rPr lang="hu-HU" altLang="en-US" sz="2000" dirty="0"/>
              <a:t>Neubrandt Fanni: PetaLinux alapú beágyazott rendszer tervezése Digilent ZYBO fejlesztőkártyára oktatási feladatokra (2016)</a:t>
            </a:r>
          </a:p>
          <a:p>
            <a:pPr eaLnBrk="1" hangingPunct="1">
              <a:lnSpc>
                <a:spcPct val="90000"/>
              </a:lnSpc>
              <a:defRPr/>
            </a:pPr>
            <a:r>
              <a:rPr lang="hu-HU" altLang="en-US" sz="2000" dirty="0"/>
              <a:t>Farkas Kálmán: Quadkopter méretezése és FPGA alapú vezérlése (2015)</a:t>
            </a:r>
          </a:p>
          <a:p>
            <a:pPr eaLnBrk="1" hangingPunct="1">
              <a:lnSpc>
                <a:spcPct val="90000"/>
              </a:lnSpc>
              <a:defRPr/>
            </a:pPr>
            <a:r>
              <a:rPr lang="hu-HU" altLang="en-US" sz="2000" dirty="0"/>
              <a:t>Ferenczi Gyula: Xilinx Spartan-3E alapú FPGA-s fejlesztő panel tervezése és megvalósítása (2015)</a:t>
            </a:r>
          </a:p>
          <a:p>
            <a:pPr eaLnBrk="1" hangingPunct="1">
              <a:lnSpc>
                <a:spcPct val="90000"/>
              </a:lnSpc>
              <a:defRPr/>
            </a:pPr>
            <a:r>
              <a:rPr lang="hu-HU" altLang="en-US" sz="2000" dirty="0"/>
              <a:t>Varga László: Képfeldolgozó rendszer tervezés Vivado HLS segítségével (2015)</a:t>
            </a:r>
          </a:p>
          <a:p>
            <a:pPr eaLnBrk="1" hangingPunct="1">
              <a:lnSpc>
                <a:spcPct val="90000"/>
              </a:lnSpc>
              <a:defRPr/>
            </a:pPr>
            <a:r>
              <a:rPr lang="hu-HU" altLang="en-US" sz="2000" dirty="0"/>
              <a:t>Scheffer Amadé: </a:t>
            </a:r>
            <a:r>
              <a:rPr lang="en-US" sz="2000" dirty="0" err="1"/>
              <a:t>Fázis-detektáló</a:t>
            </a:r>
            <a:r>
              <a:rPr lang="en-US" sz="2000" dirty="0"/>
              <a:t> </a:t>
            </a:r>
            <a:r>
              <a:rPr lang="en-US" sz="2000" dirty="0" err="1"/>
              <a:t>tervezése</a:t>
            </a:r>
            <a:r>
              <a:rPr lang="en-US" sz="2000" dirty="0"/>
              <a:t> smart grid inverter </a:t>
            </a:r>
            <a:r>
              <a:rPr lang="hu-HU" sz="2000" dirty="0"/>
              <a:t>modulhoz (2014)</a:t>
            </a:r>
            <a:endParaRPr lang="hu-HU" altLang="en-US" sz="2000" dirty="0"/>
          </a:p>
          <a:p>
            <a:pPr eaLnBrk="1" hangingPunct="1">
              <a:lnSpc>
                <a:spcPct val="90000"/>
              </a:lnSpc>
              <a:defRPr/>
            </a:pPr>
            <a:r>
              <a:rPr lang="hu-HU" altLang="en-US" sz="2000" dirty="0"/>
              <a:t>Jakab Márton: Intelligens USB webkamera és Ethernet interfész illesztése Xilinx FPGA alapú rendszerre (2013)</a:t>
            </a:r>
          </a:p>
          <a:p>
            <a:pPr eaLnBrk="1" hangingPunct="1">
              <a:lnSpc>
                <a:spcPct val="90000"/>
              </a:lnSpc>
              <a:defRPr/>
            </a:pPr>
            <a:r>
              <a:rPr lang="hu-HU" altLang="en-US" sz="2000" dirty="0"/>
              <a:t>Pózna Anna: BSS jelfeldolgozó algoritmus implementációja FPGA-n (2013)</a:t>
            </a:r>
          </a:p>
          <a:p>
            <a:pPr eaLnBrk="1" hangingPunct="1">
              <a:lnSpc>
                <a:spcPct val="90000"/>
              </a:lnSpc>
              <a:defRPr/>
            </a:pPr>
            <a:endParaRPr lang="hu-HU" sz="2000" dirty="0"/>
          </a:p>
          <a:p>
            <a:pPr eaLnBrk="1" hangingPunct="1">
              <a:lnSpc>
                <a:spcPct val="90000"/>
              </a:lnSpc>
              <a:defRPr/>
            </a:pPr>
            <a:endParaRPr lang="hu-HU" altLang="en-US" sz="2000" dirty="0"/>
          </a:p>
          <a:p>
            <a:pPr eaLnBrk="1" hangingPunct="1">
              <a:lnSpc>
                <a:spcPct val="90000"/>
              </a:lnSpc>
              <a:defRPr/>
            </a:pPr>
            <a:endParaRPr lang="hu-HU" altLang="en-US" sz="2000" dirty="0"/>
          </a:p>
          <a:p>
            <a:pPr eaLnBrk="1" hangingPunct="1">
              <a:lnSpc>
                <a:spcPct val="90000"/>
              </a:lnSpc>
              <a:defRPr/>
            </a:pPr>
            <a:endParaRPr lang="en-US" altLang="en-US" sz="2000" dirty="0"/>
          </a:p>
        </p:txBody>
      </p:sp>
      <p:sp>
        <p:nvSpPr>
          <p:cNvPr id="5" name="Dia számának helye 4">
            <a:extLst>
              <a:ext uri="{FF2B5EF4-FFF2-40B4-BE49-F238E27FC236}">
                <a16:creationId xmlns:a16="http://schemas.microsoft.com/office/drawing/2014/main" id="{23232842-8EEA-48E7-B6F6-7E1CEAAD4788}"/>
              </a:ext>
            </a:extLst>
          </p:cNvPr>
          <p:cNvSpPr txBox="1">
            <a:spLocks/>
          </p:cNvSpPr>
          <p:nvPr/>
        </p:nvSpPr>
        <p:spPr bwMode="auto">
          <a:xfrm>
            <a:off x="6875463" y="6524627"/>
            <a:ext cx="2133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53E081-E39F-4674-B79C-6563BCF4EFE8}" type="slidenum">
              <a:rPr lang="en-US" b="1">
                <a:solidFill>
                  <a:schemeClr val="bg1"/>
                </a:solidFill>
              </a:rPr>
              <a:pPr algn="r"/>
              <a:t>16</a:t>
            </a:fld>
            <a:endParaRPr lang="en-US" b="1" dirty="0">
              <a:solidFill>
                <a:schemeClr val="bg1"/>
              </a:solidFill>
            </a:endParaRPr>
          </a:p>
        </p:txBody>
      </p:sp>
    </p:spTree>
    <p:extLst>
      <p:ext uri="{BB962C8B-B14F-4D97-AF65-F5344CB8AC3E}">
        <p14:creationId xmlns:p14="http://schemas.microsoft.com/office/powerpoint/2010/main" val="1925304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27C65-6F8A-40BB-981D-1B5B8F4BBE88}"/>
              </a:ext>
            </a:extLst>
          </p:cNvPr>
          <p:cNvSpPr>
            <a:spLocks noGrp="1"/>
          </p:cNvSpPr>
          <p:nvPr>
            <p:ph type="title"/>
          </p:nvPr>
        </p:nvSpPr>
        <p:spPr>
          <a:xfrm>
            <a:off x="323528" y="3793624"/>
            <a:ext cx="8229600" cy="1143000"/>
          </a:xfrm>
        </p:spPr>
        <p:txBody>
          <a:bodyPr/>
          <a:lstStyle/>
          <a:p>
            <a:r>
              <a:rPr lang="hu-HU" dirty="0"/>
              <a:t>Köszönöm a megtisztelő figyelmet!</a:t>
            </a:r>
            <a:endParaRPr lang="en-GB" dirty="0"/>
          </a:p>
        </p:txBody>
      </p:sp>
      <p:sp>
        <p:nvSpPr>
          <p:cNvPr id="4" name="Slide Number Placeholder 3">
            <a:extLst>
              <a:ext uri="{FF2B5EF4-FFF2-40B4-BE49-F238E27FC236}">
                <a16:creationId xmlns:a16="http://schemas.microsoft.com/office/drawing/2014/main" id="{BAC2191A-49AC-4358-8F13-33313F9509E9}"/>
              </a:ext>
            </a:extLst>
          </p:cNvPr>
          <p:cNvSpPr>
            <a:spLocks noGrp="1"/>
          </p:cNvSpPr>
          <p:nvPr>
            <p:ph type="sldNum" sz="quarter" idx="12"/>
          </p:nvPr>
        </p:nvSpPr>
        <p:spPr/>
        <p:txBody>
          <a:bodyPr/>
          <a:lstStyle/>
          <a:p>
            <a:pPr>
              <a:defRPr/>
            </a:pPr>
            <a:fld id="{E1281328-CF28-4E06-9733-95D7A92CD898}" type="slidenum">
              <a:rPr lang="es-ES" altLang="en-US" smtClean="0">
                <a:solidFill>
                  <a:srgbClr val="FFFFFF"/>
                </a:solidFill>
              </a:rPr>
              <a:pPr>
                <a:defRPr/>
              </a:pPr>
              <a:t>17</a:t>
            </a:fld>
            <a:endParaRPr lang="es-ES" altLang="en-US">
              <a:solidFill>
                <a:srgbClr val="FFFFFF"/>
              </a:solidFill>
            </a:endParaRPr>
          </a:p>
        </p:txBody>
      </p:sp>
      <p:pic>
        <p:nvPicPr>
          <p:cNvPr id="5" name="Picture 4">
            <a:extLst>
              <a:ext uri="{FF2B5EF4-FFF2-40B4-BE49-F238E27FC236}">
                <a16:creationId xmlns:a16="http://schemas.microsoft.com/office/drawing/2014/main" id="{F49A9F66-1459-4D17-95EC-1FA7346B4CEF}"/>
              </a:ext>
            </a:extLst>
          </p:cNvPr>
          <p:cNvPicPr>
            <a:picLocks noChangeAspect="1"/>
          </p:cNvPicPr>
          <p:nvPr/>
        </p:nvPicPr>
        <p:blipFill>
          <a:blip r:embed="rId2"/>
          <a:stretch>
            <a:fillRect/>
          </a:stretch>
        </p:blipFill>
        <p:spPr>
          <a:xfrm>
            <a:off x="1738028" y="789541"/>
            <a:ext cx="5400600" cy="3004085"/>
          </a:xfrm>
          <a:prstGeom prst="rect">
            <a:avLst/>
          </a:prstGeom>
          <a:solidFill>
            <a:schemeClr val="accent2"/>
          </a:solidFill>
          <a:ln>
            <a:solidFill>
              <a:srgbClr val="00206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0234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0ED9-EB7B-47FC-83E6-E156BBA355BE}"/>
              </a:ext>
            </a:extLst>
          </p:cNvPr>
          <p:cNvSpPr>
            <a:spLocks noGrp="1"/>
          </p:cNvSpPr>
          <p:nvPr>
            <p:ph type="title"/>
          </p:nvPr>
        </p:nvSpPr>
        <p:spPr/>
        <p:txBody>
          <a:bodyPr/>
          <a:lstStyle/>
          <a:p>
            <a:r>
              <a:rPr lang="hu-HU" dirty="0"/>
              <a:t>Rövid áttekintés</a:t>
            </a:r>
            <a:endParaRPr lang="en-GB" dirty="0"/>
          </a:p>
        </p:txBody>
      </p:sp>
      <p:sp>
        <p:nvSpPr>
          <p:cNvPr id="3" name="Content Placeholder 2">
            <a:extLst>
              <a:ext uri="{FF2B5EF4-FFF2-40B4-BE49-F238E27FC236}">
                <a16:creationId xmlns:a16="http://schemas.microsoft.com/office/drawing/2014/main" id="{20ACECDB-26D6-4411-8CE9-62B684E3D55C}"/>
              </a:ext>
            </a:extLst>
          </p:cNvPr>
          <p:cNvSpPr>
            <a:spLocks noGrp="1"/>
          </p:cNvSpPr>
          <p:nvPr>
            <p:ph idx="1"/>
          </p:nvPr>
        </p:nvSpPr>
        <p:spPr/>
        <p:txBody>
          <a:bodyPr/>
          <a:lstStyle/>
          <a:p>
            <a:r>
              <a:rPr lang="hu-HU" dirty="0"/>
              <a:t>Pannon Egyetem – MIK képzések</a:t>
            </a:r>
          </a:p>
          <a:p>
            <a:r>
              <a:rPr lang="hu-HU" dirty="0"/>
              <a:t>VIRT: Képfeldolgozás Kutató Labor</a:t>
            </a:r>
          </a:p>
          <a:p>
            <a:r>
              <a:rPr lang="hu-HU" dirty="0"/>
              <a:t>FPGA témájú tárgyak oktatása (kb. 2008 óta)</a:t>
            </a:r>
          </a:p>
          <a:p>
            <a:r>
              <a:rPr lang="hu-HU" dirty="0"/>
              <a:t>Használt eszközök, és fejlesztő környezetek</a:t>
            </a:r>
          </a:p>
          <a:p>
            <a:r>
              <a:rPr lang="hu-HU" dirty="0"/>
              <a:t>Jegyzetek, segédanyagok</a:t>
            </a:r>
          </a:p>
          <a:p>
            <a:r>
              <a:rPr lang="hu-HU" dirty="0"/>
              <a:t>Pályázatok (EFOP, GINOP, TÁMOP, ...)</a:t>
            </a:r>
            <a:endParaRPr lang="en-GB" dirty="0"/>
          </a:p>
        </p:txBody>
      </p:sp>
      <p:sp>
        <p:nvSpPr>
          <p:cNvPr id="4" name="Slide Number Placeholder 3">
            <a:extLst>
              <a:ext uri="{FF2B5EF4-FFF2-40B4-BE49-F238E27FC236}">
                <a16:creationId xmlns:a16="http://schemas.microsoft.com/office/drawing/2014/main" id="{09EFADCA-92B8-454B-8B2E-B125790D840E}"/>
              </a:ext>
            </a:extLst>
          </p:cNvPr>
          <p:cNvSpPr>
            <a:spLocks noGrp="1"/>
          </p:cNvSpPr>
          <p:nvPr>
            <p:ph type="sldNum" sz="quarter" idx="12"/>
          </p:nvPr>
        </p:nvSpPr>
        <p:spPr/>
        <p:txBody>
          <a:bodyPr/>
          <a:lstStyle/>
          <a:p>
            <a:pPr>
              <a:defRPr/>
            </a:pPr>
            <a:fld id="{E1281328-CF28-4E06-9733-95D7A92CD898}" type="slidenum">
              <a:rPr lang="es-ES" altLang="en-US" smtClean="0">
                <a:solidFill>
                  <a:srgbClr val="FFFFFF"/>
                </a:solidFill>
              </a:rPr>
              <a:pPr>
                <a:defRPr/>
              </a:pPr>
              <a:t>2</a:t>
            </a:fld>
            <a:endParaRPr lang="es-ES" altLang="en-US">
              <a:solidFill>
                <a:srgbClr val="FFFFFF"/>
              </a:solidFill>
            </a:endParaRPr>
          </a:p>
        </p:txBody>
      </p:sp>
    </p:spTree>
    <p:extLst>
      <p:ext uri="{BB962C8B-B14F-4D97-AF65-F5344CB8AC3E}">
        <p14:creationId xmlns:p14="http://schemas.microsoft.com/office/powerpoint/2010/main" val="885736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571AC-2F58-4267-8AAA-F01EEDFB0904}"/>
              </a:ext>
            </a:extLst>
          </p:cNvPr>
          <p:cNvSpPr>
            <a:spLocks noGrp="1"/>
          </p:cNvSpPr>
          <p:nvPr>
            <p:ph type="title"/>
          </p:nvPr>
        </p:nvSpPr>
        <p:spPr/>
        <p:txBody>
          <a:bodyPr/>
          <a:lstStyle/>
          <a:p>
            <a:r>
              <a:rPr lang="hu-HU" dirty="0"/>
              <a:t>VIRT</a:t>
            </a:r>
            <a:endParaRPr lang="en-GB" dirty="0"/>
          </a:p>
        </p:txBody>
      </p:sp>
      <p:sp>
        <p:nvSpPr>
          <p:cNvPr id="3" name="Content Placeholder 2">
            <a:extLst>
              <a:ext uri="{FF2B5EF4-FFF2-40B4-BE49-F238E27FC236}">
                <a16:creationId xmlns:a16="http://schemas.microsoft.com/office/drawing/2014/main" id="{91FEB1D0-934D-46F3-928A-8EE1E7F7941D}"/>
              </a:ext>
            </a:extLst>
          </p:cNvPr>
          <p:cNvSpPr>
            <a:spLocks noGrp="1"/>
          </p:cNvSpPr>
          <p:nvPr>
            <p:ph idx="1"/>
          </p:nvPr>
        </p:nvSpPr>
        <p:spPr>
          <a:xfrm>
            <a:off x="435489" y="1268762"/>
            <a:ext cx="8573575" cy="4674841"/>
          </a:xfrm>
        </p:spPr>
        <p:txBody>
          <a:bodyPr/>
          <a:lstStyle/>
          <a:p>
            <a:pPr marL="0" indent="0">
              <a:buNone/>
            </a:pPr>
            <a:r>
              <a:rPr lang="hu-HU" b="1" dirty="0"/>
              <a:t>Pannon Egyetem, Műszaki Informatikai Kar</a:t>
            </a:r>
          </a:p>
          <a:p>
            <a:r>
              <a:rPr lang="hu-HU" sz="2800" b="1" dirty="0"/>
              <a:t>V</a:t>
            </a:r>
            <a:r>
              <a:rPr lang="hu-HU" sz="2800" dirty="0"/>
              <a:t>illamosmérnöki és </a:t>
            </a:r>
            <a:r>
              <a:rPr lang="hu-HU" sz="2800" b="1" dirty="0"/>
              <a:t>I</a:t>
            </a:r>
            <a:r>
              <a:rPr lang="hu-HU" sz="2800" dirty="0"/>
              <a:t>nformációs </a:t>
            </a:r>
            <a:r>
              <a:rPr lang="hu-HU" sz="2800" b="1" dirty="0"/>
              <a:t>R</a:t>
            </a:r>
            <a:r>
              <a:rPr lang="hu-HU" sz="2800" dirty="0"/>
              <a:t>endszerek </a:t>
            </a:r>
            <a:r>
              <a:rPr lang="hu-HU" sz="2800" b="1" dirty="0"/>
              <a:t>T</a:t>
            </a:r>
            <a:r>
              <a:rPr lang="hu-HU" sz="2800" dirty="0"/>
              <a:t>anszék (2009) </a:t>
            </a:r>
            <a:r>
              <a:rPr lang="hu-HU" sz="2400" dirty="0"/>
              <a:t>– Műsz. Informatika és Automatizálás tsz. (alapítás 1991)</a:t>
            </a:r>
          </a:p>
          <a:p>
            <a:pPr lvl="1"/>
            <a:r>
              <a:rPr lang="hu-HU" sz="2000" dirty="0"/>
              <a:t>Tanszék vezető: Dr. Gerzson Miklós (2016)</a:t>
            </a:r>
          </a:p>
          <a:p>
            <a:r>
              <a:rPr lang="hu-HU" sz="2800" dirty="0"/>
              <a:t>Képfeldolgozás Kutatólaboratórium</a:t>
            </a:r>
          </a:p>
          <a:p>
            <a:pPr lvl="1"/>
            <a:r>
              <a:rPr lang="hu-HU" sz="2000" dirty="0"/>
              <a:t>Labor vezető: Dr. Czúni László (2012)</a:t>
            </a:r>
          </a:p>
          <a:p>
            <a:endParaRPr lang="hu-HU" sz="1400" dirty="0"/>
          </a:p>
          <a:p>
            <a:r>
              <a:rPr lang="hu-HU" sz="2800" dirty="0"/>
              <a:t>Képzések: </a:t>
            </a:r>
          </a:p>
          <a:p>
            <a:pPr lvl="1"/>
            <a:r>
              <a:rPr lang="hu-HU" sz="2000" dirty="0"/>
              <a:t>Villamosmérnöki főiskolai képzés/ Műszaki Informatikus mérnök egyetemi képzés indult (1992)</a:t>
            </a:r>
          </a:p>
          <a:p>
            <a:pPr lvl="1"/>
            <a:r>
              <a:rPr lang="hu-HU" sz="2000" dirty="0"/>
              <a:t>Villamosmérnök BSc képzés indult (2005)</a:t>
            </a:r>
          </a:p>
          <a:p>
            <a:pPr lvl="1"/>
            <a:r>
              <a:rPr lang="hu-HU" sz="2000" dirty="0"/>
              <a:t>További szakok (jelenleg): Műszaki Informatikus BSc, Programtervező Informatikus BSc, Gazdaságinformatikus BSc.</a:t>
            </a:r>
            <a:endParaRPr lang="en-GB" sz="2000" dirty="0"/>
          </a:p>
        </p:txBody>
      </p:sp>
      <p:sp>
        <p:nvSpPr>
          <p:cNvPr id="4" name="Slide Number Placeholder 3">
            <a:extLst>
              <a:ext uri="{FF2B5EF4-FFF2-40B4-BE49-F238E27FC236}">
                <a16:creationId xmlns:a16="http://schemas.microsoft.com/office/drawing/2014/main" id="{A4869A6F-A4B7-44B0-82A0-7986A7FE5B42}"/>
              </a:ext>
            </a:extLst>
          </p:cNvPr>
          <p:cNvSpPr>
            <a:spLocks noGrp="1"/>
          </p:cNvSpPr>
          <p:nvPr>
            <p:ph type="sldNum" sz="quarter" idx="12"/>
          </p:nvPr>
        </p:nvSpPr>
        <p:spPr/>
        <p:txBody>
          <a:bodyPr/>
          <a:lstStyle/>
          <a:p>
            <a:pPr>
              <a:defRPr/>
            </a:pPr>
            <a:fld id="{E1281328-CF28-4E06-9733-95D7A92CD898}" type="slidenum">
              <a:rPr lang="es-ES" altLang="en-US" smtClean="0">
                <a:solidFill>
                  <a:srgbClr val="FFFFFF"/>
                </a:solidFill>
              </a:rPr>
              <a:pPr>
                <a:defRPr/>
              </a:pPr>
              <a:t>3</a:t>
            </a:fld>
            <a:endParaRPr lang="es-ES" altLang="en-US">
              <a:solidFill>
                <a:srgbClr val="FFFFFF"/>
              </a:solidFill>
            </a:endParaRPr>
          </a:p>
        </p:txBody>
      </p:sp>
      <p:pic>
        <p:nvPicPr>
          <p:cNvPr id="5" name="Picture 4">
            <a:extLst>
              <a:ext uri="{FF2B5EF4-FFF2-40B4-BE49-F238E27FC236}">
                <a16:creationId xmlns:a16="http://schemas.microsoft.com/office/drawing/2014/main" id="{A0782286-CE7D-4FCB-AFDA-65111032E209}"/>
              </a:ext>
            </a:extLst>
          </p:cNvPr>
          <p:cNvPicPr>
            <a:picLocks noChangeAspect="1"/>
          </p:cNvPicPr>
          <p:nvPr/>
        </p:nvPicPr>
        <p:blipFill rotWithShape="1">
          <a:blip r:embed="rId2"/>
          <a:srcRect r="50185"/>
          <a:stretch/>
        </p:blipFill>
        <p:spPr>
          <a:xfrm>
            <a:off x="6660234" y="3284984"/>
            <a:ext cx="2247021" cy="724230"/>
          </a:xfrm>
          <a:prstGeom prst="rect">
            <a:avLst/>
          </a:prstGeom>
        </p:spPr>
      </p:pic>
    </p:spTree>
    <p:extLst>
      <p:ext uri="{BB962C8B-B14F-4D97-AF65-F5344CB8AC3E}">
        <p14:creationId xmlns:p14="http://schemas.microsoft.com/office/powerpoint/2010/main" val="2072828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3732-EF86-482B-A697-F71F7E053EA4}"/>
              </a:ext>
            </a:extLst>
          </p:cNvPr>
          <p:cNvSpPr>
            <a:spLocks noGrp="1"/>
          </p:cNvSpPr>
          <p:nvPr>
            <p:ph type="title"/>
          </p:nvPr>
        </p:nvSpPr>
        <p:spPr/>
        <p:txBody>
          <a:bodyPr/>
          <a:lstStyle/>
          <a:p>
            <a:r>
              <a:rPr lang="hu-HU" dirty="0"/>
              <a:t>FPGA oktatás</a:t>
            </a:r>
            <a:endParaRPr lang="en-GB" dirty="0"/>
          </a:p>
        </p:txBody>
      </p:sp>
      <p:sp>
        <p:nvSpPr>
          <p:cNvPr id="3" name="Content Placeholder 2">
            <a:extLst>
              <a:ext uri="{FF2B5EF4-FFF2-40B4-BE49-F238E27FC236}">
                <a16:creationId xmlns:a16="http://schemas.microsoft.com/office/drawing/2014/main" id="{D0634858-72F9-4437-A41A-238648EDE91D}"/>
              </a:ext>
            </a:extLst>
          </p:cNvPr>
          <p:cNvSpPr>
            <a:spLocks noGrp="1"/>
          </p:cNvSpPr>
          <p:nvPr>
            <p:ph idx="1"/>
          </p:nvPr>
        </p:nvSpPr>
        <p:spPr/>
        <p:txBody>
          <a:bodyPr/>
          <a:lstStyle/>
          <a:p>
            <a:r>
              <a:rPr lang="hu-HU" sz="2400" dirty="0"/>
              <a:t>Témához kapcsolódó tárgyak a Pannon Egyetemen:</a:t>
            </a:r>
          </a:p>
          <a:p>
            <a:pPr lvl="1"/>
            <a:r>
              <a:rPr lang="hu-HU" sz="2000" b="1" dirty="0"/>
              <a:t>Digitális Áramkörök (3ea+3gy), ill. Digitális Rendszerek és/ Számítógép Architektúrák (4ea)</a:t>
            </a:r>
          </a:p>
          <a:p>
            <a:pPr lvl="1"/>
            <a:r>
              <a:rPr lang="hu-HU" sz="2000" dirty="0"/>
              <a:t>kötelező/alapozó szakmai tárgyak – nagy létszám – minden BSc képzésben oktatott valamelyik formában</a:t>
            </a:r>
          </a:p>
          <a:p>
            <a:pPr lvl="1"/>
            <a:endParaRPr lang="hu-HU" sz="2000" b="1" dirty="0"/>
          </a:p>
          <a:p>
            <a:endParaRPr lang="en-GB" dirty="0"/>
          </a:p>
        </p:txBody>
      </p:sp>
      <p:sp>
        <p:nvSpPr>
          <p:cNvPr id="4" name="Slide Number Placeholder 3">
            <a:extLst>
              <a:ext uri="{FF2B5EF4-FFF2-40B4-BE49-F238E27FC236}">
                <a16:creationId xmlns:a16="http://schemas.microsoft.com/office/drawing/2014/main" id="{7AF0E043-97A1-4AD4-A1C7-1281F394F7AF}"/>
              </a:ext>
            </a:extLst>
          </p:cNvPr>
          <p:cNvSpPr>
            <a:spLocks noGrp="1"/>
          </p:cNvSpPr>
          <p:nvPr>
            <p:ph type="sldNum" sz="quarter" idx="12"/>
          </p:nvPr>
        </p:nvSpPr>
        <p:spPr/>
        <p:txBody>
          <a:bodyPr/>
          <a:lstStyle/>
          <a:p>
            <a:pPr>
              <a:defRPr/>
            </a:pPr>
            <a:fld id="{E1281328-CF28-4E06-9733-95D7A92CD898}" type="slidenum">
              <a:rPr lang="es-ES" altLang="en-US" smtClean="0">
                <a:solidFill>
                  <a:srgbClr val="FFFFFF"/>
                </a:solidFill>
              </a:rPr>
              <a:pPr>
                <a:defRPr/>
              </a:pPr>
              <a:t>4</a:t>
            </a:fld>
            <a:endParaRPr lang="es-ES" altLang="en-US">
              <a:solidFill>
                <a:srgbClr val="FFFFFF"/>
              </a:solidFill>
            </a:endParaRPr>
          </a:p>
        </p:txBody>
      </p:sp>
      <p:pic>
        <p:nvPicPr>
          <p:cNvPr id="17" name="Picture 16">
            <a:extLst>
              <a:ext uri="{FF2B5EF4-FFF2-40B4-BE49-F238E27FC236}">
                <a16:creationId xmlns:a16="http://schemas.microsoft.com/office/drawing/2014/main" id="{D82FAF85-7E97-46DC-A358-D45278BE3319}"/>
              </a:ext>
            </a:extLst>
          </p:cNvPr>
          <p:cNvPicPr>
            <a:picLocks noChangeAspect="1"/>
          </p:cNvPicPr>
          <p:nvPr/>
        </p:nvPicPr>
        <p:blipFill>
          <a:blip r:embed="rId2"/>
          <a:stretch>
            <a:fillRect/>
          </a:stretch>
        </p:blipFill>
        <p:spPr>
          <a:xfrm>
            <a:off x="2195736" y="3572467"/>
            <a:ext cx="4752528" cy="2952158"/>
          </a:xfrm>
          <a:prstGeom prst="rect">
            <a:avLst/>
          </a:prstGeom>
          <a:solidFill>
            <a:schemeClr val="accent2"/>
          </a:solidFill>
          <a:ln>
            <a:solidFill>
              <a:srgbClr val="00206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390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1281328-CF28-4E06-9733-95D7A92CD898}" type="slidenum">
              <a:rPr lang="es-ES" altLang="en-US" smtClean="0">
                <a:solidFill>
                  <a:srgbClr val="FFFFFF"/>
                </a:solidFill>
              </a:rPr>
              <a:pPr>
                <a:defRPr/>
              </a:pPr>
              <a:t>5</a:t>
            </a:fld>
            <a:endParaRPr lang="es-ES" altLang="en-US">
              <a:solidFill>
                <a:srgbClr val="FFFFFF"/>
              </a:solidFill>
            </a:endParaRPr>
          </a:p>
        </p:txBody>
      </p:sp>
      <p:sp>
        <p:nvSpPr>
          <p:cNvPr id="5" name="Rectangle 3"/>
          <p:cNvSpPr>
            <a:spLocks noGrp="1" noChangeArrowheads="1"/>
          </p:cNvSpPr>
          <p:nvPr>
            <p:ph idx="1"/>
          </p:nvPr>
        </p:nvSpPr>
        <p:spPr>
          <a:xfrm>
            <a:off x="369534" y="1169988"/>
            <a:ext cx="8378930" cy="5230812"/>
          </a:xfrm>
        </p:spPr>
        <p:txBody>
          <a:bodyPr/>
          <a:lstStyle/>
          <a:p>
            <a:pPr algn="just"/>
            <a:r>
              <a:rPr lang="hu-HU" altLang="en-US" sz="1800" dirty="0">
                <a:latin typeface="Calibri" panose="020F0502020204030204" pitchFamily="34" charset="0"/>
              </a:rPr>
              <a:t>2010/11 őszi félévétől a képzési, ill. ipari követelményeknek megfelelő tematikával útjára indult a </a:t>
            </a:r>
            <a:r>
              <a:rPr lang="hu-HU" altLang="en-US" sz="1800" b="1" i="1" dirty="0">
                <a:latin typeface="Calibri" panose="020F0502020204030204" pitchFamily="34" charset="0"/>
              </a:rPr>
              <a:t>„Tervezési módszerek programozható logikai eszközökkel”</a:t>
            </a:r>
            <a:r>
              <a:rPr lang="hu-HU" altLang="en-US" sz="1800" dirty="0">
                <a:latin typeface="Calibri" panose="020F0502020204030204" pitchFamily="34" charset="0"/>
              </a:rPr>
              <a:t> c. illetve az „</a:t>
            </a:r>
            <a:r>
              <a:rPr lang="hu-HU" altLang="en-US" sz="1800" b="1" i="1" dirty="0">
                <a:latin typeface="Calibri" panose="020F0502020204030204" pitchFamily="34" charset="0"/>
              </a:rPr>
              <a:t>FPGA-alapú beágyazott rendszerek”</a:t>
            </a:r>
            <a:r>
              <a:rPr lang="hu-HU" altLang="en-US" sz="1800" b="1" dirty="0">
                <a:latin typeface="Calibri" panose="020F0502020204030204" pitchFamily="34" charset="0"/>
              </a:rPr>
              <a:t> </a:t>
            </a:r>
            <a:r>
              <a:rPr lang="hu-HU" altLang="en-US" sz="1800" dirty="0">
                <a:latin typeface="Calibri" panose="020F0502020204030204" pitchFamily="34" charset="0"/>
              </a:rPr>
              <a:t>c. tárgyak, amely elsődlegesen a Villamosmérnök BSc hallgatóknak </a:t>
            </a:r>
          </a:p>
          <a:p>
            <a:pPr algn="just"/>
            <a:r>
              <a:rPr lang="hu-HU" altLang="en-US" sz="1800" dirty="0">
                <a:latin typeface="Calibri" panose="020F0502020204030204" pitchFamily="34" charset="0"/>
              </a:rPr>
              <a:t>Áttekintést ad az FPGA-alapú digitális hálózatok tervezési módszereibe. 2014/15 félévtől már az Informatikus BSc hallgatók is felvehetik, a műszaki képzés erősítése érdekében. 2015 őszétől kezdve pedig a </a:t>
            </a:r>
            <a:r>
              <a:rPr lang="hu-HU" altLang="en-US" sz="1800" i="1" dirty="0">
                <a:latin typeface="Calibri" panose="020F0502020204030204" pitchFamily="34" charset="0"/>
              </a:rPr>
              <a:t>mérnöktovábbképző tanfolyam </a:t>
            </a:r>
            <a:r>
              <a:rPr lang="hu-HU" altLang="en-US" sz="1800" dirty="0">
                <a:latin typeface="Calibri" panose="020F0502020204030204" pitchFamily="34" charset="0"/>
              </a:rPr>
              <a:t>keretében is lehetőség nyílik a modern programozható logikai eszközök alkalmazásának elméleti,- és gyakorlati szintű megismerésére (ipari/duális képzéses partnerek oktatása).</a:t>
            </a:r>
          </a:p>
          <a:p>
            <a:pPr algn="just"/>
            <a:r>
              <a:rPr lang="hu-HU" altLang="en-US" sz="1800" dirty="0">
                <a:latin typeface="Calibri" panose="020F0502020204030204" pitchFamily="34" charset="0"/>
              </a:rPr>
              <a:t>A tanfolyam laborgyakorlatain a résztvevőknek önállóan, ill. kisebb csoportokban együtt dolgozva kell a kitűzött feladatokat megoldaniuk </a:t>
            </a:r>
            <a:r>
              <a:rPr lang="hu-HU" altLang="en-US" sz="1800" b="1" i="1" dirty="0">
                <a:latin typeface="Calibri" panose="020F0502020204030204" pitchFamily="34" charset="0"/>
              </a:rPr>
              <a:t>Digilent Nexys-2 / Digilent ZyBo </a:t>
            </a:r>
            <a:r>
              <a:rPr lang="hu-HU" altLang="en-US" sz="1800" dirty="0">
                <a:latin typeface="Calibri" panose="020F0502020204030204" pitchFamily="34" charset="0"/>
              </a:rPr>
              <a:t>fejlesztő kártyákon: az együttes tervezés-, fejlesztés-, és verifikációs metodikák alkalmazása szükséges. </a:t>
            </a:r>
          </a:p>
          <a:p>
            <a:pPr algn="just"/>
            <a:r>
              <a:rPr lang="hu-HU" altLang="en-US" sz="1800" dirty="0">
                <a:latin typeface="Calibri" panose="020F0502020204030204" pitchFamily="34" charset="0"/>
              </a:rPr>
              <a:t>Az eddigi oktatási tapasztalatokat és hallgatói visszajelzéseket, valamint az ipari partnerek érdeklődését és igényeit is szem előtt tartva egy olyan hiánypótló előadás vázlatokat készítettem (lásd TÁMOP jegyzetek), amely nemzetközi, alkalmazott szakirodalomra épül. A jegyzet bizonyos részei a </a:t>
            </a:r>
            <a:r>
              <a:rPr lang="hu-HU" altLang="en-US" sz="1800" i="1" dirty="0" err="1">
                <a:latin typeface="Calibri" panose="020F0502020204030204" pitchFamily="34" charset="0"/>
              </a:rPr>
              <a:t>Xilinx</a:t>
            </a:r>
            <a:r>
              <a:rPr lang="hu-HU" altLang="en-US" sz="1800" i="1" dirty="0">
                <a:latin typeface="Calibri" panose="020F0502020204030204" pitchFamily="34" charset="0"/>
              </a:rPr>
              <a:t> </a:t>
            </a:r>
            <a:r>
              <a:rPr lang="hu-HU" altLang="en-US" sz="1800" i="1" dirty="0" err="1">
                <a:latin typeface="Calibri" panose="020F0502020204030204" pitchFamily="34" charset="0"/>
              </a:rPr>
              <a:t>Embedded</a:t>
            </a:r>
            <a:r>
              <a:rPr lang="hu-HU" altLang="en-US" sz="1800" i="1" dirty="0">
                <a:latin typeface="Calibri" panose="020F0502020204030204" pitchFamily="34" charset="0"/>
              </a:rPr>
              <a:t> System Design Flow, valamint a Professor </a:t>
            </a:r>
            <a:r>
              <a:rPr lang="hu-HU" altLang="en-US" sz="1800" i="1" dirty="0" err="1">
                <a:latin typeface="Calibri" panose="020F0502020204030204" pitchFamily="34" charset="0"/>
              </a:rPr>
              <a:t>Workshop</a:t>
            </a:r>
            <a:r>
              <a:rPr lang="hu-HU" altLang="en-US" sz="1800" i="1" dirty="0">
                <a:latin typeface="Calibri" panose="020F0502020204030204" pitchFamily="34" charset="0"/>
              </a:rPr>
              <a:t> and </a:t>
            </a:r>
            <a:r>
              <a:rPr lang="hu-HU" altLang="en-US" sz="1800" i="1" dirty="0" err="1">
                <a:latin typeface="Calibri" panose="020F0502020204030204" pitchFamily="34" charset="0"/>
              </a:rPr>
              <a:t>Teaching</a:t>
            </a:r>
            <a:r>
              <a:rPr lang="hu-HU" altLang="en-US" sz="1800" i="1" dirty="0">
                <a:latin typeface="Calibri" panose="020F0502020204030204" pitchFamily="34" charset="0"/>
              </a:rPr>
              <a:t> </a:t>
            </a:r>
            <a:r>
              <a:rPr lang="hu-HU" altLang="en-US" sz="1800" i="1" dirty="0" err="1">
                <a:latin typeface="Calibri" panose="020F0502020204030204" pitchFamily="34" charset="0"/>
              </a:rPr>
              <a:t>Materials</a:t>
            </a:r>
            <a:r>
              <a:rPr lang="hu-HU" altLang="en-US" sz="1800" dirty="0">
                <a:latin typeface="Calibri" panose="020F0502020204030204" pitchFamily="34" charset="0"/>
              </a:rPr>
              <a:t> segédanyagaira is épül. 			</a:t>
            </a:r>
          </a:p>
          <a:p>
            <a:pPr algn="just"/>
            <a:endParaRPr lang="hu-HU" altLang="en-US" sz="1800" dirty="0">
              <a:latin typeface="Calibri" panose="020F0502020204030204" pitchFamily="34" charset="0"/>
            </a:endParaRPr>
          </a:p>
          <a:p>
            <a:pPr eaLnBrk="1" hangingPunct="1"/>
            <a:endParaRPr lang="en-US" altLang="en-US" sz="1600" dirty="0"/>
          </a:p>
        </p:txBody>
      </p:sp>
      <p:sp>
        <p:nvSpPr>
          <p:cNvPr id="6" name="Rectangle 2"/>
          <p:cNvSpPr>
            <a:spLocks noGrp="1" noChangeArrowheads="1"/>
          </p:cNvSpPr>
          <p:nvPr>
            <p:ph type="title"/>
          </p:nvPr>
        </p:nvSpPr>
        <p:spPr>
          <a:xfrm>
            <a:off x="395288" y="188915"/>
            <a:ext cx="8229600" cy="981075"/>
          </a:xfrm>
        </p:spPr>
        <p:txBody>
          <a:bodyPr/>
          <a:lstStyle/>
          <a:p>
            <a:pPr eaLnBrk="1" hangingPunct="1"/>
            <a:r>
              <a:rPr lang="hu-HU" altLang="en-US" dirty="0">
                <a:solidFill>
                  <a:schemeClr val="tx1"/>
                </a:solidFill>
                <a:latin typeface="Calibri" panose="020F0502020204030204" pitchFamily="34" charset="0"/>
              </a:rPr>
              <a:t>Oktatási cél</a:t>
            </a:r>
            <a:endParaRPr lang="en-US" alt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2928156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3732-EF86-482B-A697-F71F7E053EA4}"/>
              </a:ext>
            </a:extLst>
          </p:cNvPr>
          <p:cNvSpPr>
            <a:spLocks noGrp="1"/>
          </p:cNvSpPr>
          <p:nvPr>
            <p:ph type="title"/>
          </p:nvPr>
        </p:nvSpPr>
        <p:spPr/>
        <p:txBody>
          <a:bodyPr/>
          <a:lstStyle/>
          <a:p>
            <a:r>
              <a:rPr lang="hu-HU" dirty="0"/>
              <a:t>FPGA oktatás</a:t>
            </a:r>
            <a:endParaRPr lang="en-GB" dirty="0"/>
          </a:p>
        </p:txBody>
      </p:sp>
      <p:sp>
        <p:nvSpPr>
          <p:cNvPr id="3" name="Content Placeholder 2">
            <a:extLst>
              <a:ext uri="{FF2B5EF4-FFF2-40B4-BE49-F238E27FC236}">
                <a16:creationId xmlns:a16="http://schemas.microsoft.com/office/drawing/2014/main" id="{D0634858-72F9-4437-A41A-238648EDE91D}"/>
              </a:ext>
            </a:extLst>
          </p:cNvPr>
          <p:cNvSpPr>
            <a:spLocks noGrp="1"/>
          </p:cNvSpPr>
          <p:nvPr>
            <p:ph idx="1"/>
          </p:nvPr>
        </p:nvSpPr>
        <p:spPr>
          <a:xfrm>
            <a:off x="457199" y="1346201"/>
            <a:ext cx="8229600" cy="4709120"/>
          </a:xfrm>
        </p:spPr>
        <p:txBody>
          <a:bodyPr/>
          <a:lstStyle/>
          <a:p>
            <a:r>
              <a:rPr lang="hu-HU" sz="2400" b="1" dirty="0"/>
              <a:t>Tervezési módszerek programozható logikai alkatrészekkel (VHDL) </a:t>
            </a:r>
            <a:r>
              <a:rPr lang="hu-HU" sz="2000" dirty="0"/>
              <a:t>(MIVIB544T 4 kr = 2ea+2lab) </a:t>
            </a:r>
          </a:p>
          <a:p>
            <a:pPr lvl="1"/>
            <a:r>
              <a:rPr lang="hu-HU" sz="2000" dirty="0"/>
              <a:t>Kötelezően választható szakmai tárgy (Mérnök info BSc, Vill.mérnök BSc, 5. félév)</a:t>
            </a:r>
          </a:p>
          <a:p>
            <a:r>
              <a:rPr lang="hu-HU" sz="2400" dirty="0"/>
              <a:t>Témakörök:</a:t>
            </a:r>
          </a:p>
          <a:p>
            <a:pPr lvl="1"/>
            <a:r>
              <a:rPr lang="hu-HU" sz="2000" dirty="0"/>
              <a:t>PLD/FPGA-k részletes ismertetése (Xilinx Spartan3E, Zynq APSoC)</a:t>
            </a:r>
          </a:p>
          <a:p>
            <a:pPr lvl="1"/>
            <a:r>
              <a:rPr lang="hu-HU" sz="2000" dirty="0"/>
              <a:t>VHDL nyelv, nyelvi szerkezetek megismerése</a:t>
            </a:r>
          </a:p>
          <a:p>
            <a:pPr lvl="1"/>
            <a:r>
              <a:rPr lang="hu-HU" sz="2000" dirty="0"/>
              <a:t>Labor feladatok: egyszerűbb és komplexebb K.H./S.H.-k tervezése, szimulációja és verifikációja Digilent Nexys-2 / ZyBo platformokon</a:t>
            </a:r>
          </a:p>
          <a:p>
            <a:pPr lvl="2"/>
            <a:r>
              <a:rPr lang="hu-HU" sz="1600" dirty="0"/>
              <a:t>Pl. Logikai kapuktól ... a VGA vezérlőig, Kijelzők illesztéséig, stb.</a:t>
            </a:r>
          </a:p>
          <a:p>
            <a:pPr lvl="1"/>
            <a:r>
              <a:rPr lang="hu-HU" sz="2000" dirty="0"/>
              <a:t>Xilinx ISE / Xilinx Vivado elsajátítása</a:t>
            </a:r>
          </a:p>
          <a:p>
            <a:pPr lvl="1"/>
            <a:endParaRPr lang="hu-HU" sz="2000" b="1" dirty="0"/>
          </a:p>
          <a:p>
            <a:pPr marL="457200" lvl="1" indent="0">
              <a:buNone/>
            </a:pPr>
            <a:r>
              <a:rPr lang="hu-HU" sz="1600" dirty="0">
                <a:sym typeface="Wingdings" panose="05000000000000000000" pitchFamily="2" charset="2"/>
              </a:rPr>
              <a:t> </a:t>
            </a:r>
            <a:r>
              <a:rPr lang="hu-HU" sz="1600" dirty="0">
                <a:hlinkClick r:id="rId2"/>
              </a:rPr>
              <a:t>http://virt.uni-pannon.hu/index.php/oktatas/tantargyak/770-tervezesi-modszerek-programozhato-logikai-alkatreszekkel-vhdl</a:t>
            </a:r>
            <a:r>
              <a:rPr lang="hu-HU" sz="1600" dirty="0"/>
              <a:t> </a:t>
            </a:r>
          </a:p>
          <a:p>
            <a:endParaRPr lang="en-GB" dirty="0"/>
          </a:p>
        </p:txBody>
      </p:sp>
      <p:sp>
        <p:nvSpPr>
          <p:cNvPr id="4" name="Slide Number Placeholder 3">
            <a:extLst>
              <a:ext uri="{FF2B5EF4-FFF2-40B4-BE49-F238E27FC236}">
                <a16:creationId xmlns:a16="http://schemas.microsoft.com/office/drawing/2014/main" id="{7AF0E043-97A1-4AD4-A1C7-1281F394F7AF}"/>
              </a:ext>
            </a:extLst>
          </p:cNvPr>
          <p:cNvSpPr>
            <a:spLocks noGrp="1"/>
          </p:cNvSpPr>
          <p:nvPr>
            <p:ph type="sldNum" sz="quarter" idx="12"/>
          </p:nvPr>
        </p:nvSpPr>
        <p:spPr/>
        <p:txBody>
          <a:bodyPr/>
          <a:lstStyle/>
          <a:p>
            <a:pPr>
              <a:defRPr/>
            </a:pPr>
            <a:fld id="{E1281328-CF28-4E06-9733-95D7A92CD898}" type="slidenum">
              <a:rPr lang="es-ES" altLang="en-US" smtClean="0">
                <a:solidFill>
                  <a:srgbClr val="FFFFFF"/>
                </a:solidFill>
              </a:rPr>
              <a:pPr>
                <a:defRPr/>
              </a:pPr>
              <a:t>6</a:t>
            </a:fld>
            <a:endParaRPr lang="es-ES" altLang="en-US">
              <a:solidFill>
                <a:srgbClr val="FFFFFF"/>
              </a:solidFill>
            </a:endParaRPr>
          </a:p>
        </p:txBody>
      </p:sp>
    </p:spTree>
    <p:extLst>
      <p:ext uri="{BB962C8B-B14F-4D97-AF65-F5344CB8AC3E}">
        <p14:creationId xmlns:p14="http://schemas.microsoft.com/office/powerpoint/2010/main" val="2110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3732-EF86-482B-A697-F71F7E053EA4}"/>
              </a:ext>
            </a:extLst>
          </p:cNvPr>
          <p:cNvSpPr>
            <a:spLocks noGrp="1"/>
          </p:cNvSpPr>
          <p:nvPr>
            <p:ph type="title"/>
          </p:nvPr>
        </p:nvSpPr>
        <p:spPr/>
        <p:txBody>
          <a:bodyPr/>
          <a:lstStyle/>
          <a:p>
            <a:r>
              <a:rPr lang="hu-HU" dirty="0"/>
              <a:t>FPGA oktatás</a:t>
            </a:r>
            <a:endParaRPr lang="en-GB" dirty="0"/>
          </a:p>
        </p:txBody>
      </p:sp>
      <p:sp>
        <p:nvSpPr>
          <p:cNvPr id="3" name="Content Placeholder 2">
            <a:extLst>
              <a:ext uri="{FF2B5EF4-FFF2-40B4-BE49-F238E27FC236}">
                <a16:creationId xmlns:a16="http://schemas.microsoft.com/office/drawing/2014/main" id="{D0634858-72F9-4437-A41A-238648EDE91D}"/>
              </a:ext>
            </a:extLst>
          </p:cNvPr>
          <p:cNvSpPr>
            <a:spLocks noGrp="1"/>
          </p:cNvSpPr>
          <p:nvPr>
            <p:ph idx="1"/>
          </p:nvPr>
        </p:nvSpPr>
        <p:spPr>
          <a:xfrm>
            <a:off x="457200" y="1374549"/>
            <a:ext cx="8229600" cy="4525963"/>
          </a:xfrm>
        </p:spPr>
        <p:txBody>
          <a:bodyPr/>
          <a:lstStyle/>
          <a:p>
            <a:r>
              <a:rPr lang="hu-HU" sz="2400" b="1" dirty="0"/>
              <a:t>FPGA-alapú beágyazott rendszerek</a:t>
            </a:r>
            <a:endParaRPr lang="hu-HU" sz="2400" dirty="0"/>
          </a:p>
          <a:p>
            <a:pPr lvl="1"/>
            <a:r>
              <a:rPr lang="hu-HU" sz="2000" dirty="0"/>
              <a:t>(MIVI4144B 4kr = 2ea+2lab)</a:t>
            </a:r>
          </a:p>
          <a:p>
            <a:pPr lvl="1"/>
            <a:r>
              <a:rPr lang="hu-HU" sz="2000" dirty="0"/>
              <a:t>Kötelezően választható szakmai tárgy (Mérnök info BSc, Vill.mérnök BSc, 6. félév)</a:t>
            </a:r>
          </a:p>
          <a:p>
            <a:r>
              <a:rPr lang="hu-HU" sz="2400" dirty="0"/>
              <a:t>Témakörök:</a:t>
            </a:r>
          </a:p>
          <a:p>
            <a:pPr lvl="1"/>
            <a:r>
              <a:rPr lang="hu-HU" sz="2000" dirty="0"/>
              <a:t>Zynq APSoC megismerése: PS-PL oldal</a:t>
            </a:r>
          </a:p>
          <a:p>
            <a:pPr lvl="1"/>
            <a:r>
              <a:rPr lang="hu-HU" sz="2000" dirty="0"/>
              <a:t>Xilinx FPGA alapú beágyazott rendszerek megismerése (MicroBlaze / ARM processzor magok, kapcsolódó AXI/PLB busz-rendszerek)</a:t>
            </a:r>
          </a:p>
          <a:p>
            <a:pPr lvl="1"/>
            <a:r>
              <a:rPr lang="hu-HU" sz="2000" dirty="0"/>
              <a:t>Labor feladatok: egyszerűbb és komplexebb beágyazott rendszerek konfigurációja, tervezése, alkalmazás kódok megírása és verifikációja Nexys-2 / ZyBo platformokon</a:t>
            </a:r>
          </a:p>
          <a:p>
            <a:pPr lvl="2"/>
            <a:r>
              <a:rPr lang="hu-HU" sz="1600" dirty="0"/>
              <a:t>Pl. GPIO-tól ... a VGA vezérlőig, szenzorok illesztéséig</a:t>
            </a:r>
          </a:p>
          <a:p>
            <a:pPr lvl="1"/>
            <a:r>
              <a:rPr lang="hu-HU" sz="2000" dirty="0"/>
              <a:t>Jelenleg Xilinx EDK/SDK , de tervezett a Xilinx Vivado/SDK áttérés</a:t>
            </a:r>
          </a:p>
        </p:txBody>
      </p:sp>
      <p:sp>
        <p:nvSpPr>
          <p:cNvPr id="4" name="Slide Number Placeholder 3">
            <a:extLst>
              <a:ext uri="{FF2B5EF4-FFF2-40B4-BE49-F238E27FC236}">
                <a16:creationId xmlns:a16="http://schemas.microsoft.com/office/drawing/2014/main" id="{7AF0E043-97A1-4AD4-A1C7-1281F394F7AF}"/>
              </a:ext>
            </a:extLst>
          </p:cNvPr>
          <p:cNvSpPr>
            <a:spLocks noGrp="1"/>
          </p:cNvSpPr>
          <p:nvPr>
            <p:ph type="sldNum" sz="quarter" idx="12"/>
          </p:nvPr>
        </p:nvSpPr>
        <p:spPr/>
        <p:txBody>
          <a:bodyPr/>
          <a:lstStyle/>
          <a:p>
            <a:pPr>
              <a:defRPr/>
            </a:pPr>
            <a:fld id="{E1281328-CF28-4E06-9733-95D7A92CD898}" type="slidenum">
              <a:rPr lang="es-ES" altLang="en-US" smtClean="0">
                <a:solidFill>
                  <a:srgbClr val="FFFFFF"/>
                </a:solidFill>
              </a:rPr>
              <a:pPr>
                <a:defRPr/>
              </a:pPr>
              <a:t>7</a:t>
            </a:fld>
            <a:endParaRPr lang="es-ES" altLang="en-US">
              <a:solidFill>
                <a:srgbClr val="FFFFFF"/>
              </a:solidFill>
            </a:endParaRPr>
          </a:p>
        </p:txBody>
      </p:sp>
      <p:sp>
        <p:nvSpPr>
          <p:cNvPr id="5" name="Rectangle 4">
            <a:extLst>
              <a:ext uri="{FF2B5EF4-FFF2-40B4-BE49-F238E27FC236}">
                <a16:creationId xmlns:a16="http://schemas.microsoft.com/office/drawing/2014/main" id="{36B5CCE8-217A-4BF6-9382-FA021CA618F6}"/>
              </a:ext>
            </a:extLst>
          </p:cNvPr>
          <p:cNvSpPr/>
          <p:nvPr/>
        </p:nvSpPr>
        <p:spPr>
          <a:xfrm>
            <a:off x="395536" y="6162422"/>
            <a:ext cx="8496944" cy="338554"/>
          </a:xfrm>
          <a:prstGeom prst="rect">
            <a:avLst/>
          </a:prstGeom>
        </p:spPr>
        <p:txBody>
          <a:bodyPr wrap="square">
            <a:spAutoFit/>
          </a:bodyPr>
          <a:lstStyle/>
          <a:p>
            <a:r>
              <a:rPr lang="hu-HU" sz="1600" dirty="0">
                <a:sym typeface="Wingdings" panose="05000000000000000000" pitchFamily="2" charset="2"/>
              </a:rPr>
              <a:t> </a:t>
            </a:r>
            <a:r>
              <a:rPr lang="en-GB" sz="1600" dirty="0">
                <a:hlinkClick r:id="rId2"/>
              </a:rPr>
              <a:t>http://virt.uni-pannon.hu/index.php/oktatas/tantargyak/1030-fpga-alapu-beagyazott-rendszerek</a:t>
            </a:r>
            <a:r>
              <a:rPr lang="hu-HU" sz="1600" dirty="0"/>
              <a:t> </a:t>
            </a:r>
            <a:endParaRPr lang="en-GB" sz="1600" dirty="0"/>
          </a:p>
        </p:txBody>
      </p:sp>
    </p:spTree>
    <p:extLst>
      <p:ext uri="{BB962C8B-B14F-4D97-AF65-F5344CB8AC3E}">
        <p14:creationId xmlns:p14="http://schemas.microsoft.com/office/powerpoint/2010/main" val="411489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13E64-F807-4F20-B26C-D2D4BF59591A}"/>
              </a:ext>
            </a:extLst>
          </p:cNvPr>
          <p:cNvSpPr>
            <a:spLocks noGrp="1"/>
          </p:cNvSpPr>
          <p:nvPr>
            <p:ph type="title"/>
          </p:nvPr>
        </p:nvSpPr>
        <p:spPr/>
        <p:txBody>
          <a:bodyPr/>
          <a:lstStyle/>
          <a:p>
            <a:r>
              <a:rPr lang="hu-HU" dirty="0"/>
              <a:t>Jegyzetek, segédanyagok</a:t>
            </a:r>
            <a:endParaRPr lang="en-GB" dirty="0"/>
          </a:p>
        </p:txBody>
      </p:sp>
      <p:sp>
        <p:nvSpPr>
          <p:cNvPr id="3" name="Content Placeholder 2">
            <a:extLst>
              <a:ext uri="{FF2B5EF4-FFF2-40B4-BE49-F238E27FC236}">
                <a16:creationId xmlns:a16="http://schemas.microsoft.com/office/drawing/2014/main" id="{7818AAA8-6638-47B0-9B61-69E9E469308C}"/>
              </a:ext>
            </a:extLst>
          </p:cNvPr>
          <p:cNvSpPr>
            <a:spLocks noGrp="1"/>
          </p:cNvSpPr>
          <p:nvPr>
            <p:ph idx="1"/>
          </p:nvPr>
        </p:nvSpPr>
        <p:spPr>
          <a:xfrm>
            <a:off x="179512" y="1392520"/>
            <a:ext cx="8229600" cy="4525963"/>
          </a:xfrm>
        </p:spPr>
        <p:txBody>
          <a:bodyPr/>
          <a:lstStyle/>
          <a:p>
            <a:r>
              <a:rPr lang="hu-HU" sz="2800" b="1" dirty="0"/>
              <a:t>Fodor Attila, </a:t>
            </a:r>
            <a:r>
              <a:rPr lang="en-GB" sz="2800" b="1" dirty="0" err="1"/>
              <a:t>Dr.</a:t>
            </a:r>
            <a:r>
              <a:rPr lang="en-GB" sz="2800" b="1" dirty="0"/>
              <a:t> </a:t>
            </a:r>
            <a:r>
              <a:rPr lang="en-GB" sz="2800" b="1" dirty="0" err="1"/>
              <a:t>Vörösházi</a:t>
            </a:r>
            <a:r>
              <a:rPr lang="hu-HU" sz="2800" b="1" dirty="0"/>
              <a:t> Zsolt</a:t>
            </a:r>
            <a:r>
              <a:rPr lang="en-GB" sz="2800" b="1" dirty="0"/>
              <a:t>: </a:t>
            </a:r>
            <a:br>
              <a:rPr lang="hu-HU" sz="2800" b="1" dirty="0"/>
            </a:br>
            <a:r>
              <a:rPr lang="en-GB" sz="2800" b="1" dirty="0" err="1"/>
              <a:t>Beágyazott</a:t>
            </a:r>
            <a:r>
              <a:rPr lang="en-GB" sz="2800" b="1" dirty="0"/>
              <a:t> </a:t>
            </a:r>
            <a:r>
              <a:rPr lang="en-GB" sz="2800" b="1" dirty="0" err="1"/>
              <a:t>rendszerek</a:t>
            </a:r>
            <a:r>
              <a:rPr lang="en-GB" sz="2800" b="1" dirty="0"/>
              <a:t> </a:t>
            </a:r>
            <a:r>
              <a:rPr lang="en-GB" sz="2800" b="1" dirty="0" err="1"/>
              <a:t>és</a:t>
            </a:r>
            <a:r>
              <a:rPr lang="en-GB" sz="2800" b="1" dirty="0"/>
              <a:t> </a:t>
            </a:r>
            <a:r>
              <a:rPr lang="en-GB" sz="2800" b="1" dirty="0" err="1"/>
              <a:t>programozható</a:t>
            </a:r>
            <a:r>
              <a:rPr lang="en-GB" sz="2800" b="1" dirty="0"/>
              <a:t> </a:t>
            </a:r>
            <a:r>
              <a:rPr lang="en-GB" sz="2800" b="1" dirty="0" err="1"/>
              <a:t>logikai</a:t>
            </a:r>
            <a:r>
              <a:rPr lang="en-GB" sz="2800" b="1" dirty="0"/>
              <a:t> </a:t>
            </a:r>
            <a:r>
              <a:rPr lang="en-GB" sz="2800" b="1" dirty="0" err="1"/>
              <a:t>eszközök</a:t>
            </a:r>
            <a:r>
              <a:rPr lang="hu-HU" sz="2800" b="1" dirty="0"/>
              <a:t> c. egyetemi jegyzet</a:t>
            </a:r>
            <a:r>
              <a:rPr lang="en-GB" sz="2800" b="1" dirty="0"/>
              <a:t> </a:t>
            </a:r>
            <a:r>
              <a:rPr lang="hu-HU" sz="2800" dirty="0"/>
              <a:t>(2011)</a:t>
            </a:r>
            <a:br>
              <a:rPr lang="hu-HU" sz="2800" dirty="0"/>
            </a:br>
            <a:r>
              <a:rPr lang="en-GB" sz="2800" dirty="0"/>
              <a:t>(</a:t>
            </a:r>
            <a:r>
              <a:rPr lang="en-GB" sz="2800" i="1" dirty="0"/>
              <a:t>TÁMOP</a:t>
            </a:r>
            <a:r>
              <a:rPr lang="en-GB" sz="2800" dirty="0"/>
              <a:t>-4.1.2-08/1/A-2009-0008</a:t>
            </a:r>
            <a:r>
              <a:rPr lang="hu-HU" sz="2800" dirty="0"/>
              <a:t>.</a:t>
            </a:r>
            <a:r>
              <a:rPr lang="en-GB" sz="2800" dirty="0"/>
              <a:t>)</a:t>
            </a:r>
            <a:endParaRPr lang="hu-HU" sz="2800" dirty="0"/>
          </a:p>
          <a:p>
            <a:pPr lvl="1"/>
            <a:r>
              <a:rPr lang="hu-HU" sz="2000" dirty="0">
                <a:sym typeface="Wingdings" panose="05000000000000000000" pitchFamily="2" charset="2"/>
              </a:rPr>
              <a:t> </a:t>
            </a:r>
            <a:r>
              <a:rPr lang="en-GB" sz="2400" i="1" dirty="0">
                <a:hlinkClick r:id="rId2"/>
              </a:rPr>
              <a:t>www.tankonyvtar.hu</a:t>
            </a:r>
            <a:r>
              <a:rPr lang="hu-HU" sz="2400" i="1" dirty="0"/>
              <a:t> </a:t>
            </a:r>
            <a:endParaRPr lang="hu-HU" sz="2400" dirty="0"/>
          </a:p>
          <a:p>
            <a:pPr lvl="1"/>
            <a:r>
              <a:rPr lang="hu-HU" sz="2400" dirty="0"/>
              <a:t>Beágyazott rendszerek és komm. </a:t>
            </a:r>
            <a:br>
              <a:rPr lang="hu-HU" sz="2400" dirty="0"/>
            </a:br>
            <a:r>
              <a:rPr lang="hu-HU" sz="2400" dirty="0"/>
              <a:t>interfészek</a:t>
            </a:r>
          </a:p>
          <a:p>
            <a:pPr lvl="1"/>
            <a:r>
              <a:rPr lang="hu-HU" sz="2400" dirty="0"/>
              <a:t>FPGA, VHDL nyelvi alapok</a:t>
            </a:r>
          </a:p>
          <a:p>
            <a:pPr lvl="1"/>
            <a:r>
              <a:rPr lang="hu-HU" sz="2400" dirty="0"/>
              <a:t>Szimuláció és szintézis!</a:t>
            </a:r>
          </a:p>
          <a:p>
            <a:pPr lvl="1"/>
            <a:r>
              <a:rPr lang="hu-HU" sz="2400" dirty="0"/>
              <a:t>Digilent Nexys-2, Xilinx ISE </a:t>
            </a:r>
            <a:endParaRPr lang="hu-HU" dirty="0"/>
          </a:p>
        </p:txBody>
      </p:sp>
      <p:sp>
        <p:nvSpPr>
          <p:cNvPr id="4" name="Slide Number Placeholder 3">
            <a:extLst>
              <a:ext uri="{FF2B5EF4-FFF2-40B4-BE49-F238E27FC236}">
                <a16:creationId xmlns:a16="http://schemas.microsoft.com/office/drawing/2014/main" id="{1AD07758-DAAD-4AFA-833E-656A23137CA3}"/>
              </a:ext>
            </a:extLst>
          </p:cNvPr>
          <p:cNvSpPr>
            <a:spLocks noGrp="1"/>
          </p:cNvSpPr>
          <p:nvPr>
            <p:ph type="sldNum" sz="quarter" idx="12"/>
          </p:nvPr>
        </p:nvSpPr>
        <p:spPr/>
        <p:txBody>
          <a:bodyPr/>
          <a:lstStyle/>
          <a:p>
            <a:pPr>
              <a:defRPr/>
            </a:pPr>
            <a:fld id="{E1281328-CF28-4E06-9733-95D7A92CD898}" type="slidenum">
              <a:rPr lang="es-ES" altLang="en-US" smtClean="0">
                <a:solidFill>
                  <a:srgbClr val="FFFFFF"/>
                </a:solidFill>
              </a:rPr>
              <a:pPr>
                <a:defRPr/>
              </a:pPr>
              <a:t>8</a:t>
            </a:fld>
            <a:endParaRPr lang="es-ES" altLang="en-US">
              <a:solidFill>
                <a:srgbClr val="FFFFFF"/>
              </a:solidFill>
            </a:endParaRPr>
          </a:p>
        </p:txBody>
      </p:sp>
      <p:pic>
        <p:nvPicPr>
          <p:cNvPr id="5" name="Picture 4">
            <a:extLst>
              <a:ext uri="{FF2B5EF4-FFF2-40B4-BE49-F238E27FC236}">
                <a16:creationId xmlns:a16="http://schemas.microsoft.com/office/drawing/2014/main" id="{BB286177-F6F1-4431-A930-5A96606BAE02}"/>
              </a:ext>
            </a:extLst>
          </p:cNvPr>
          <p:cNvPicPr>
            <a:picLocks noChangeAspect="1"/>
          </p:cNvPicPr>
          <p:nvPr/>
        </p:nvPicPr>
        <p:blipFill>
          <a:blip r:embed="rId3"/>
          <a:stretch>
            <a:fillRect/>
          </a:stretch>
        </p:blipFill>
        <p:spPr>
          <a:xfrm>
            <a:off x="6084170" y="2606471"/>
            <a:ext cx="2924895" cy="3757183"/>
          </a:xfrm>
          <a:prstGeom prst="rect">
            <a:avLst/>
          </a:prstGeom>
          <a:solidFill>
            <a:schemeClr val="accent2"/>
          </a:solidFill>
          <a:ln>
            <a:solidFill>
              <a:srgbClr val="00206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47391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13E64-F807-4F20-B26C-D2D4BF59591A}"/>
              </a:ext>
            </a:extLst>
          </p:cNvPr>
          <p:cNvSpPr>
            <a:spLocks noGrp="1"/>
          </p:cNvSpPr>
          <p:nvPr>
            <p:ph type="title"/>
          </p:nvPr>
        </p:nvSpPr>
        <p:spPr/>
        <p:txBody>
          <a:bodyPr/>
          <a:lstStyle/>
          <a:p>
            <a:r>
              <a:rPr lang="hu-HU" dirty="0"/>
              <a:t>Jegyzetek, segédanyagok</a:t>
            </a:r>
            <a:endParaRPr lang="en-GB" dirty="0"/>
          </a:p>
        </p:txBody>
      </p:sp>
      <p:sp>
        <p:nvSpPr>
          <p:cNvPr id="3" name="Content Placeholder 2">
            <a:extLst>
              <a:ext uri="{FF2B5EF4-FFF2-40B4-BE49-F238E27FC236}">
                <a16:creationId xmlns:a16="http://schemas.microsoft.com/office/drawing/2014/main" id="{7818AAA8-6638-47B0-9B61-69E9E469308C}"/>
              </a:ext>
            </a:extLst>
          </p:cNvPr>
          <p:cNvSpPr>
            <a:spLocks noGrp="1"/>
          </p:cNvSpPr>
          <p:nvPr>
            <p:ph idx="1"/>
          </p:nvPr>
        </p:nvSpPr>
        <p:spPr>
          <a:xfrm>
            <a:off x="179512" y="1392520"/>
            <a:ext cx="8229600" cy="4525963"/>
          </a:xfrm>
        </p:spPr>
        <p:txBody>
          <a:bodyPr/>
          <a:lstStyle/>
          <a:p>
            <a:r>
              <a:rPr lang="hu-HU" sz="2800" b="1" dirty="0"/>
              <a:t>Dr. </a:t>
            </a:r>
            <a:r>
              <a:rPr lang="en-GB" sz="2800" b="1" dirty="0" err="1"/>
              <a:t>Kincses</a:t>
            </a:r>
            <a:r>
              <a:rPr lang="en-GB" sz="2800" b="1" dirty="0"/>
              <a:t> Z</a:t>
            </a:r>
            <a:r>
              <a:rPr lang="hu-HU" sz="2800" b="1" dirty="0"/>
              <a:t>oltán,</a:t>
            </a:r>
            <a:r>
              <a:rPr lang="en-GB" sz="2800" b="1" dirty="0"/>
              <a:t> </a:t>
            </a:r>
            <a:r>
              <a:rPr lang="en-GB" sz="2800" b="1" dirty="0" err="1"/>
              <a:t>Dr.</a:t>
            </a:r>
            <a:r>
              <a:rPr lang="en-GB" sz="2800" b="1" dirty="0"/>
              <a:t> </a:t>
            </a:r>
            <a:r>
              <a:rPr lang="en-GB" sz="2800" b="1" dirty="0" err="1"/>
              <a:t>Vörösházi</a:t>
            </a:r>
            <a:r>
              <a:rPr lang="hu-HU" sz="2800" b="1" dirty="0"/>
              <a:t> Zsolt</a:t>
            </a:r>
            <a:r>
              <a:rPr lang="en-GB" sz="2800" b="1" dirty="0"/>
              <a:t>: FPGA</a:t>
            </a:r>
            <a:r>
              <a:rPr lang="hu-HU" sz="2800" b="1" dirty="0"/>
              <a:t>-</a:t>
            </a:r>
            <a:r>
              <a:rPr lang="en-GB" sz="2800" b="1" dirty="0" err="1"/>
              <a:t>alapú</a:t>
            </a:r>
            <a:r>
              <a:rPr lang="en-GB" sz="2800" b="1" dirty="0"/>
              <a:t> </a:t>
            </a:r>
            <a:r>
              <a:rPr lang="en-GB" sz="2800" b="1" dirty="0" err="1"/>
              <a:t>beágyazott</a:t>
            </a:r>
            <a:r>
              <a:rPr lang="en-GB" sz="2800" b="1" dirty="0"/>
              <a:t> </a:t>
            </a:r>
            <a:r>
              <a:rPr lang="en-GB" sz="2800" b="1" dirty="0" err="1"/>
              <a:t>rendszerek</a:t>
            </a:r>
            <a:r>
              <a:rPr lang="hu-HU" sz="2800" b="1" dirty="0"/>
              <a:t> c. fóliasorozat</a:t>
            </a:r>
            <a:r>
              <a:rPr lang="en-GB" sz="2800" b="1" dirty="0"/>
              <a:t> </a:t>
            </a:r>
            <a:r>
              <a:rPr lang="hu-HU" sz="2800" dirty="0"/>
              <a:t>(2014)</a:t>
            </a:r>
            <a:br>
              <a:rPr lang="hu-HU" sz="2800" b="1" dirty="0"/>
            </a:br>
            <a:r>
              <a:rPr lang="en-GB" sz="2800" dirty="0"/>
              <a:t>(</a:t>
            </a:r>
            <a:r>
              <a:rPr lang="en-GB" sz="2800" i="1" dirty="0"/>
              <a:t>TÁMOP</a:t>
            </a:r>
            <a:r>
              <a:rPr lang="en-GB" sz="2800" dirty="0"/>
              <a:t>-4.1.2.A/1-11/1-2011-0104.)</a:t>
            </a:r>
            <a:endParaRPr lang="hu-HU" sz="2800" dirty="0"/>
          </a:p>
          <a:p>
            <a:pPr lvl="1"/>
            <a:r>
              <a:rPr lang="hu-HU" sz="2000" dirty="0">
                <a:sym typeface="Wingdings" panose="05000000000000000000" pitchFamily="2" charset="2"/>
              </a:rPr>
              <a:t></a:t>
            </a:r>
            <a:r>
              <a:rPr lang="hu-HU" sz="2400" dirty="0">
                <a:sym typeface="Wingdings" panose="05000000000000000000" pitchFamily="2" charset="2"/>
              </a:rPr>
              <a:t> </a:t>
            </a:r>
            <a:r>
              <a:rPr lang="hu-HU" sz="2400" i="1" dirty="0">
                <a:hlinkClick r:id="rId2"/>
              </a:rPr>
              <a:t>www.</a:t>
            </a:r>
            <a:r>
              <a:rPr lang="en-GB" sz="2400" i="1" dirty="0">
                <a:hlinkClick r:id="rId2"/>
              </a:rPr>
              <a:t>dcs.vein.hu/</a:t>
            </a:r>
            <a:r>
              <a:rPr lang="en-GB" sz="2400" i="1" dirty="0" err="1">
                <a:hlinkClick r:id="rId2"/>
              </a:rPr>
              <a:t>sule</a:t>
            </a:r>
            <a:r>
              <a:rPr lang="en-GB" sz="2400" i="1" dirty="0">
                <a:hlinkClick r:id="rId2"/>
              </a:rPr>
              <a:t>/</a:t>
            </a:r>
            <a:r>
              <a:rPr lang="en-GB" sz="2400" i="1" dirty="0" err="1">
                <a:hlinkClick r:id="rId2"/>
              </a:rPr>
              <a:t>oktatas</a:t>
            </a:r>
            <a:r>
              <a:rPr lang="en-GB" sz="2400" i="1" dirty="0">
                <a:hlinkClick r:id="rId2"/>
              </a:rPr>
              <a:t>/FPGA.pdf</a:t>
            </a:r>
            <a:r>
              <a:rPr lang="hu-HU" sz="2400" i="1" dirty="0"/>
              <a:t> </a:t>
            </a:r>
            <a:endParaRPr lang="hu-HU" sz="2400" dirty="0"/>
          </a:p>
          <a:p>
            <a:pPr lvl="1"/>
            <a:r>
              <a:rPr lang="hu-HU" sz="2400" dirty="0"/>
              <a:t>MicroBlaze soft-core + IPk</a:t>
            </a:r>
          </a:p>
          <a:p>
            <a:pPr lvl="1"/>
            <a:r>
              <a:rPr lang="hu-HU" sz="2400" dirty="0"/>
              <a:t>Digilent Nexys-2 /</a:t>
            </a:r>
          </a:p>
          <a:p>
            <a:pPr lvl="1"/>
            <a:r>
              <a:rPr lang="hu-HU" sz="2400" dirty="0"/>
              <a:t>Atlys (Spartan-6) </a:t>
            </a:r>
          </a:p>
          <a:p>
            <a:pPr lvl="1"/>
            <a:r>
              <a:rPr lang="hu-HU" sz="2400" dirty="0"/>
              <a:t>Xilinx EDK/SDK használata</a:t>
            </a:r>
          </a:p>
        </p:txBody>
      </p:sp>
      <p:sp>
        <p:nvSpPr>
          <p:cNvPr id="4" name="Slide Number Placeholder 3">
            <a:extLst>
              <a:ext uri="{FF2B5EF4-FFF2-40B4-BE49-F238E27FC236}">
                <a16:creationId xmlns:a16="http://schemas.microsoft.com/office/drawing/2014/main" id="{1AD07758-DAAD-4AFA-833E-656A23137CA3}"/>
              </a:ext>
            </a:extLst>
          </p:cNvPr>
          <p:cNvSpPr>
            <a:spLocks noGrp="1"/>
          </p:cNvSpPr>
          <p:nvPr>
            <p:ph type="sldNum" sz="quarter" idx="12"/>
          </p:nvPr>
        </p:nvSpPr>
        <p:spPr/>
        <p:txBody>
          <a:bodyPr/>
          <a:lstStyle/>
          <a:p>
            <a:pPr>
              <a:defRPr/>
            </a:pPr>
            <a:fld id="{E1281328-CF28-4E06-9733-95D7A92CD898}" type="slidenum">
              <a:rPr lang="es-ES" altLang="en-US" smtClean="0">
                <a:solidFill>
                  <a:srgbClr val="FFFFFF"/>
                </a:solidFill>
              </a:rPr>
              <a:pPr>
                <a:defRPr/>
              </a:pPr>
              <a:t>9</a:t>
            </a:fld>
            <a:endParaRPr lang="es-ES" altLang="en-US">
              <a:solidFill>
                <a:srgbClr val="FFFFFF"/>
              </a:solidFill>
            </a:endParaRPr>
          </a:p>
        </p:txBody>
      </p:sp>
      <p:pic>
        <p:nvPicPr>
          <p:cNvPr id="7" name="Picture 6">
            <a:extLst>
              <a:ext uri="{FF2B5EF4-FFF2-40B4-BE49-F238E27FC236}">
                <a16:creationId xmlns:a16="http://schemas.microsoft.com/office/drawing/2014/main" id="{62A79A9F-67B6-45A5-A02A-491CF2BBF681}"/>
              </a:ext>
            </a:extLst>
          </p:cNvPr>
          <p:cNvPicPr>
            <a:picLocks noChangeAspect="1"/>
          </p:cNvPicPr>
          <p:nvPr/>
        </p:nvPicPr>
        <p:blipFill>
          <a:blip r:embed="rId3"/>
          <a:stretch>
            <a:fillRect/>
          </a:stretch>
        </p:blipFill>
        <p:spPr>
          <a:xfrm>
            <a:off x="4716018" y="3306904"/>
            <a:ext cx="4293047" cy="2986288"/>
          </a:xfrm>
          <a:prstGeom prst="rect">
            <a:avLst/>
          </a:prstGeom>
          <a:solidFill>
            <a:schemeClr val="accent2"/>
          </a:solidFill>
          <a:ln>
            <a:solidFill>
              <a:srgbClr val="00206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84925165"/>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47093</TotalTime>
  <Words>1520</Words>
  <Application>Microsoft Office PowerPoint</Application>
  <PresentationFormat>On-screen Show (4:3)</PresentationFormat>
  <Paragraphs>213</Paragraphs>
  <Slides>17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Diseño predeterminado</vt:lpstr>
      <vt:lpstr>FPGA oktatás a Pannon Egyetemen</vt:lpstr>
      <vt:lpstr>Rövid áttekintés</vt:lpstr>
      <vt:lpstr>VIRT</vt:lpstr>
      <vt:lpstr>FPGA oktatás</vt:lpstr>
      <vt:lpstr>Oktatási cél</vt:lpstr>
      <vt:lpstr>FPGA oktatás</vt:lpstr>
      <vt:lpstr>FPGA oktatás</vt:lpstr>
      <vt:lpstr>Jegyzetek, segédanyagok</vt:lpstr>
      <vt:lpstr>Jegyzetek, segédanyagok</vt:lpstr>
      <vt:lpstr>Laborokon használt FPGa-k ÉS fejlesztő eszközök</vt:lpstr>
      <vt:lpstr>Xilinx FPGA családok</vt:lpstr>
      <vt:lpstr>Digilent Nexys-2 fejlesztő kártya</vt:lpstr>
      <vt:lpstr>Digilent ZYBO fejlesztő kártya</vt:lpstr>
      <vt:lpstr>FPGA-k lehetséges  „programozási” nyelvei, környezetei:</vt:lpstr>
      <vt:lpstr>Kutatási-fejlesztési tevékenység</vt:lpstr>
      <vt:lpstr>FPGA témájú  diploma dolgozatok vezetése</vt:lpstr>
      <vt:lpstr>Köszönöm a megtisztelő figyelmet!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sule</dc:creator>
  <cp:lastModifiedBy>voroshazi</cp:lastModifiedBy>
  <cp:revision>577</cp:revision>
  <cp:lastPrinted>2015-09-12T14:39:09Z</cp:lastPrinted>
  <dcterms:created xsi:type="dcterms:W3CDTF">2012-04-23T18:48:01Z</dcterms:created>
  <dcterms:modified xsi:type="dcterms:W3CDTF">2017-06-21T06:12:32Z</dcterms:modified>
</cp:coreProperties>
</file>