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4"/>
  </p:sldMasterIdLst>
  <p:notesMasterIdLst>
    <p:notesMasterId r:id="rId39"/>
  </p:notesMasterIdLst>
  <p:sldIdLst>
    <p:sldId id="261" r:id="rId5"/>
    <p:sldId id="262" r:id="rId6"/>
    <p:sldId id="263" r:id="rId7"/>
    <p:sldId id="265" r:id="rId8"/>
    <p:sldId id="264" r:id="rId9"/>
    <p:sldId id="344" r:id="rId10"/>
    <p:sldId id="343" r:id="rId11"/>
    <p:sldId id="270" r:id="rId12"/>
    <p:sldId id="268" r:id="rId13"/>
    <p:sldId id="272" r:id="rId14"/>
    <p:sldId id="273" r:id="rId15"/>
    <p:sldId id="274" r:id="rId16"/>
    <p:sldId id="278" r:id="rId17"/>
    <p:sldId id="276" r:id="rId18"/>
    <p:sldId id="277" r:id="rId19"/>
    <p:sldId id="280" r:id="rId20"/>
    <p:sldId id="279" r:id="rId21"/>
    <p:sldId id="282" r:id="rId22"/>
    <p:sldId id="283" r:id="rId23"/>
    <p:sldId id="313" r:id="rId24"/>
    <p:sldId id="314" r:id="rId25"/>
    <p:sldId id="315" r:id="rId26"/>
    <p:sldId id="320" r:id="rId27"/>
    <p:sldId id="326" r:id="rId28"/>
    <p:sldId id="341" r:id="rId29"/>
    <p:sldId id="327" r:id="rId30"/>
    <p:sldId id="330" r:id="rId31"/>
    <p:sldId id="333" r:id="rId32"/>
    <p:sldId id="339" r:id="rId33"/>
    <p:sldId id="340" r:id="rId34"/>
    <p:sldId id="346" r:id="rId35"/>
    <p:sldId id="347" r:id="rId36"/>
    <p:sldId id="348" r:id="rId37"/>
    <p:sldId id="342" r:id="rId38"/>
  </p:sldIdLst>
  <p:sldSz cx="9144000" cy="6858000" type="screen4x3"/>
  <p:notesSz cx="6858000" cy="9144000"/>
  <p:embeddedFontLst>
    <p:embeddedFont>
      <p:font typeface="Bariol Regular" panose="02000506040000020003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Bariol Light" panose="02000506040000020003" charset="0"/>
      <p:regular r:id="rId43"/>
      <p:italic r:id="rId4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226"/>
    <a:srgbClr val="C11326"/>
    <a:srgbClr val="F27A85"/>
    <a:srgbClr val="EC4656"/>
    <a:srgbClr val="C51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iol Regular" panose="02000506040000020003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iol Regular" panose="02000506040000020003" pitchFamily="2" charset="0"/>
              </a:defRPr>
            </a:lvl1pPr>
          </a:lstStyle>
          <a:p>
            <a:fld id="{0B6B7ABC-4FA2-4CA4-863F-4FC3DD35C884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iol Regular" panose="02000506040000020003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iol Regular" panose="02000506040000020003" pitchFamily="2" charset="0"/>
              </a:defRPr>
            </a:lvl1pPr>
          </a:lstStyle>
          <a:p>
            <a:fld id="{2EAF530E-81E2-4680-8A77-79CE364656C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71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94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999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879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928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306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013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6510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31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271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4971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94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055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0453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092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0943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6545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23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912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494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618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90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41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688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62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ő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269554"/>
            <a:ext cx="6563072" cy="2303462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latin typeface="Bariol Light" panose="0200050604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367" y="3636000"/>
            <a:ext cx="6558433" cy="1260000"/>
          </a:xfrm>
        </p:spPr>
        <p:txBody>
          <a:bodyPr lIns="0"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AUT diasablon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 userDrawn="1"/>
        </p:nvSpPr>
        <p:spPr bwMode="auto">
          <a:xfrm>
            <a:off x="0" y="5166000"/>
            <a:ext cx="9144000" cy="1692000"/>
          </a:xfrm>
          <a:prstGeom prst="rect">
            <a:avLst/>
          </a:prstGeom>
          <a:gradFill>
            <a:gsLst>
              <a:gs pos="0">
                <a:srgbClr val="C81426"/>
              </a:gs>
              <a:gs pos="100000">
                <a:srgbClr val="910B26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tabLst/>
            </a:pP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riol Regular" panose="02000506040000020003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5684400"/>
            <a:ext cx="39600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1602024"/>
            <a:ext cx="8229600" cy="1768320"/>
          </a:xfrm>
        </p:spPr>
        <p:txBody>
          <a:bodyPr lIns="0" rIns="0" anchor="b" anchorCtr="0">
            <a:normAutofit/>
          </a:bodyPr>
          <a:lstStyle>
            <a:lvl1pPr>
              <a:defRPr sz="4800" baseline="0"/>
            </a:lvl1pPr>
          </a:lstStyle>
          <a:p>
            <a:r>
              <a:rPr lang="hu-HU" dirty="0" smtClean="0"/>
              <a:t>Fejezetcím</a:t>
            </a:r>
            <a:endParaRPr lang="hu-H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91024"/>
            <a:ext cx="8229600" cy="1260000"/>
          </a:xfrm>
        </p:spPr>
        <p:txBody>
          <a:bodyPr lIns="0">
            <a:normAutofit/>
          </a:bodyPr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Fejezet alcím</a:t>
            </a:r>
            <a:endParaRPr lang="en-US" dirty="0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10"/>
          </p:nvPr>
        </p:nvSpPr>
        <p:spPr>
          <a:xfrm>
            <a:off x="4952390" y="6430338"/>
            <a:ext cx="3734410" cy="313361"/>
          </a:xfrm>
        </p:spPr>
        <p:txBody>
          <a:bodyPr/>
          <a:lstStyle/>
          <a:p>
            <a:r>
              <a:rPr lang="hu-HU" smtClean="0"/>
              <a:t>AUT diasablon</a:t>
            </a:r>
            <a:endParaRPr lang="hu-HU" dirty="0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4302000" y="6430338"/>
            <a:ext cx="540000" cy="313361"/>
          </a:xfrm>
        </p:spPr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121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/>
          <a:p>
            <a:r>
              <a:rPr lang="hu-HU" smtClean="0"/>
              <a:t>AUT diasablon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2"/>
          </p:nvPr>
        </p:nvSpPr>
        <p:spPr>
          <a:xfrm>
            <a:off x="457200" y="1051200"/>
            <a:ext cx="8229600" cy="515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&gt;"/>
              <a:defRPr/>
            </a:lvl2pPr>
            <a:lvl3pPr marL="1180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–"/>
              <a:defRPr/>
            </a:lvl3pPr>
            <a:lvl4pPr marL="15660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4pPr>
            <a:lvl5pPr marL="20232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44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soportba foglalás 16"/>
          <p:cNvGrpSpPr/>
          <p:nvPr userDrawn="1"/>
        </p:nvGrpSpPr>
        <p:grpSpPr>
          <a:xfrm>
            <a:off x="-5556" y="6335002"/>
            <a:ext cx="9149556" cy="522998"/>
            <a:chOff x="-5556" y="6335002"/>
            <a:chExt cx="9144000" cy="550382"/>
          </a:xfrm>
        </p:grpSpPr>
        <p:sp>
          <p:nvSpPr>
            <p:cNvPr id="18" name="Téglalap 17"/>
            <p:cNvSpPr/>
            <p:nvPr userDrawn="1"/>
          </p:nvSpPr>
          <p:spPr bwMode="auto">
            <a:xfrm>
              <a:off x="-5556" y="6335002"/>
              <a:ext cx="9144000" cy="550382"/>
            </a:xfrm>
            <a:prstGeom prst="rect">
              <a:avLst/>
            </a:prstGeom>
            <a:gradFill>
              <a:gsLst>
                <a:gs pos="0">
                  <a:srgbClr val="C81426"/>
                </a:gs>
                <a:gs pos="100000">
                  <a:srgbClr val="910B26"/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Tx/>
                <a:buNone/>
                <a:tabLst/>
              </a:pPr>
              <a:endPara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riol Regular" panose="02000506040000020003" pitchFamily="2" charset="0"/>
              </a:endParaRPr>
            </a:p>
          </p:txBody>
        </p:sp>
        <p:pic>
          <p:nvPicPr>
            <p:cNvPr id="19" name="Picture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482093"/>
              <a:ext cx="860703" cy="29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514"/>
            <a:ext cx="8229600" cy="51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2390" y="6430338"/>
            <a:ext cx="3734410" cy="31336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>
                <a:solidFill>
                  <a:schemeClr val="bg1"/>
                </a:solidFill>
                <a:latin typeface="Bariol Regular" panose="02000506040000020003" pitchFamily="2" charset="0"/>
              </a:defRPr>
            </a:lvl1pPr>
          </a:lstStyle>
          <a:p>
            <a:r>
              <a:rPr lang="hu-HU" smtClean="0"/>
              <a:t>AUT diasablon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000" y="6430338"/>
            <a:ext cx="540000" cy="313361"/>
          </a:xfrm>
          <a:prstGeom prst="rect">
            <a:avLst/>
          </a:prstGeom>
        </p:spPr>
        <p:txBody>
          <a:bodyPr vert="horz" lIns="36000" tIns="45720" rIns="36000" bIns="45720" rtlCol="0" anchor="ctr" anchorCtr="0"/>
          <a:lstStyle>
            <a:lvl1pPr algn="ctr">
              <a:defRPr sz="1400">
                <a:solidFill>
                  <a:schemeClr val="bg1"/>
                </a:solidFill>
                <a:latin typeface="Bariol Regular" panose="02000506040000020003" pitchFamily="2" charset="0"/>
              </a:defRPr>
            </a:lvl1pPr>
          </a:lstStyle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1" name="Cím helye 20"/>
          <p:cNvSpPr>
            <a:spLocks noGrp="1"/>
          </p:cNvSpPr>
          <p:nvPr>
            <p:ph type="title"/>
          </p:nvPr>
        </p:nvSpPr>
        <p:spPr>
          <a:xfrm>
            <a:off x="457200" y="115200"/>
            <a:ext cx="8229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9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riol Regular" panose="02000506040000020003" pitchFamily="2" charset="0"/>
          <a:ea typeface="+mn-ea"/>
          <a:cs typeface="+mn-cs"/>
        </a:defRPr>
      </a:lvl1pPr>
      <a:lvl2pPr marL="6858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SzPct val="100000"/>
        <a:buFont typeface="Bariol Regular" panose="02000506040000020003" pitchFamily="2" charset="0"/>
        <a:buChar char="&gt;"/>
        <a:defRPr lang="hu-HU" sz="2800" kern="1200" dirty="0" smtClean="0">
          <a:solidFill>
            <a:schemeClr val="tx1"/>
          </a:solidFill>
          <a:latin typeface="Bariol Regular" panose="02000506040000020003" pitchFamily="2" charset="0"/>
          <a:ea typeface="+mn-ea"/>
          <a:cs typeface="+mn-cs"/>
        </a:defRPr>
      </a:lvl2pPr>
      <a:lvl3pPr marL="11808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Bariol Regular" panose="02000506040000020003" pitchFamily="2" charset="0"/>
        <a:buChar char="–"/>
        <a:defRPr sz="2400" kern="1200">
          <a:solidFill>
            <a:schemeClr val="tx1"/>
          </a:solidFill>
          <a:latin typeface="Bariol Regular" panose="02000506040000020003" pitchFamily="2" charset="0"/>
          <a:ea typeface="+mn-ea"/>
          <a:cs typeface="+mn-cs"/>
        </a:defRPr>
      </a:lvl3pPr>
      <a:lvl4pPr marL="1566000" indent="-158400" algn="l" defTabSz="914400" rtl="0" eaLnBrk="1" latinLnBrk="0" hangingPunct="1">
        <a:lnSpc>
          <a:spcPct val="100000"/>
        </a:lnSpc>
        <a:spcBef>
          <a:spcPts val="35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iol Regular" panose="02000506040000020003" pitchFamily="2" charset="0"/>
          <a:ea typeface="+mn-ea"/>
          <a:cs typeface="+mn-cs"/>
        </a:defRPr>
      </a:lvl4pPr>
      <a:lvl5pPr marL="2023200" indent="-158400" algn="l" defTabSz="914400" rtl="0" eaLnBrk="1" latinLnBrk="0" hangingPunct="1">
        <a:lnSpc>
          <a:spcPct val="100000"/>
        </a:lnSpc>
        <a:spcBef>
          <a:spcPts val="35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iol Regular" panose="02000506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23022" y="410993"/>
            <a:ext cx="8593282" cy="3029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Alkalmazott elektronika mellékspecializáció</a:t>
            </a:r>
            <a:br>
              <a:rPr lang="hu-HU" dirty="0" smtClean="0"/>
            </a:br>
            <a:r>
              <a:rPr lang="hu-HU" dirty="0" smtClean="0"/>
              <a:t>	Elektronikus átalakítók 	irányítása tantárgy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7355" y="3762923"/>
            <a:ext cx="6558433" cy="756826"/>
          </a:xfrm>
        </p:spPr>
        <p:txBody>
          <a:bodyPr/>
          <a:lstStyle/>
          <a:p>
            <a:r>
              <a:rPr lang="hu-HU" dirty="0" err="1" smtClean="0"/>
              <a:t>Kökényesi</a:t>
            </a:r>
            <a:r>
              <a:rPr lang="hu-HU" dirty="0" smtClean="0"/>
              <a:t> </a:t>
            </a:r>
            <a:r>
              <a:rPr lang="hu-HU" dirty="0" smtClean="0"/>
              <a:t>Tamás, Varjasi </a:t>
            </a:r>
            <a:r>
              <a:rPr lang="hu-HU" dirty="0" smtClean="0"/>
              <a:t>István</a:t>
            </a:r>
          </a:p>
        </p:txBody>
      </p:sp>
      <p:sp>
        <p:nvSpPr>
          <p:cNvPr id="4" name="Cím 1"/>
          <p:cNvSpPr>
            <a:spLocks/>
          </p:cNvSpPr>
          <p:nvPr/>
        </p:nvSpPr>
        <p:spPr bwMode="auto">
          <a:xfrm>
            <a:off x="4991967" y="5164138"/>
            <a:ext cx="42243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ariol Regular" panose="02000506040000020003" charset="0"/>
              </a:defRPr>
            </a:lvl9pPr>
          </a:lstStyle>
          <a:p>
            <a:r>
              <a:rPr lang="hu-HU" altLang="hu-HU" sz="4000" dirty="0" smtClean="0">
                <a:solidFill>
                  <a:schemeClr val="bg1"/>
                </a:solidFill>
                <a:latin typeface="Bariol Light" panose="02000506040000020003" charset="0"/>
              </a:rPr>
              <a:t>HIL szimuláció</a:t>
            </a:r>
            <a:r>
              <a:rPr lang="hu-HU" altLang="hu-HU" sz="4000" dirty="0">
                <a:latin typeface="Arial" panose="020B0604020202020204" pitchFamily="34" charset="0"/>
              </a:rPr>
              <a:t/>
            </a:r>
            <a:br>
              <a:rPr lang="hu-HU" altLang="hu-HU" sz="4000" dirty="0">
                <a:latin typeface="Arial" panose="020B0604020202020204" pitchFamily="34" charset="0"/>
              </a:rPr>
            </a:br>
            <a:endParaRPr lang="hu-HU" altLang="hu-HU" sz="40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HIL architektúra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539750" y="1395413"/>
            <a:ext cx="8424863" cy="4697412"/>
            <a:chOff x="295" y="1015"/>
            <a:chExt cx="5307" cy="2959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295" y="1015"/>
              <a:ext cx="5080" cy="2959"/>
              <a:chOff x="295" y="1015"/>
              <a:chExt cx="5080" cy="2959"/>
            </a:xfrm>
          </p:grpSpPr>
          <p:sp>
            <p:nvSpPr>
              <p:cNvPr id="10" name="AutoShape 38"/>
              <p:cNvSpPr>
                <a:spLocks noChangeArrowheads="1"/>
              </p:cNvSpPr>
              <p:nvPr/>
            </p:nvSpPr>
            <p:spPr bwMode="auto">
              <a:xfrm>
                <a:off x="295" y="1015"/>
                <a:ext cx="5080" cy="1780"/>
              </a:xfrm>
              <a:prstGeom prst="flowChartAlternateProcess">
                <a:avLst/>
              </a:prstGeom>
              <a:solidFill>
                <a:schemeClr val="bg1">
                  <a:alpha val="2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hu-HU" altLang="hu-HU"/>
              </a:p>
            </p:txBody>
          </p:sp>
          <p:pic>
            <p:nvPicPr>
              <p:cNvPr id="11" name="Picture 23" descr="BD18215_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" y="1139"/>
                <a:ext cx="1184" cy="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AutoShape 24"/>
              <p:cNvSpPr>
                <a:spLocks noChangeArrowheads="1"/>
              </p:cNvSpPr>
              <p:nvPr/>
            </p:nvSpPr>
            <p:spPr bwMode="auto">
              <a:xfrm>
                <a:off x="3487" y="1298"/>
                <a:ext cx="764" cy="374"/>
              </a:xfrm>
              <a:prstGeom prst="flowChartAlternateProcess">
                <a:avLst/>
              </a:prstGeom>
              <a:solidFill>
                <a:srgbClr val="C0122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 dirty="0">
                    <a:solidFill>
                      <a:schemeClr val="bg1"/>
                    </a:solidFill>
                  </a:rPr>
                  <a:t>FPGA/</a:t>
                </a:r>
                <a:r>
                  <a:rPr lang="en-US" altLang="hu-H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µ</a:t>
                </a:r>
                <a:r>
                  <a:rPr lang="hu-HU" altLang="hu-H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P</a:t>
                </a:r>
                <a:endParaRPr lang="en-US" altLang="hu-HU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5"/>
              <p:cNvSpPr>
                <a:spLocks noChangeArrowheads="1"/>
              </p:cNvSpPr>
              <p:nvPr/>
            </p:nvSpPr>
            <p:spPr bwMode="auto">
              <a:xfrm>
                <a:off x="2768" y="2227"/>
                <a:ext cx="630" cy="270"/>
              </a:xfrm>
              <a:prstGeom prst="flowChartAlternateProcess">
                <a:avLst/>
              </a:prstGeom>
              <a:solidFill>
                <a:schemeClr val="bg1">
                  <a:alpha val="41176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/>
                  <a:t>DAC</a:t>
                </a:r>
              </a:p>
            </p:txBody>
          </p:sp>
          <p:sp>
            <p:nvSpPr>
              <p:cNvPr id="14" name="AutoShape 26"/>
              <p:cNvSpPr>
                <a:spLocks noChangeArrowheads="1"/>
              </p:cNvSpPr>
              <p:nvPr/>
            </p:nvSpPr>
            <p:spPr bwMode="auto">
              <a:xfrm>
                <a:off x="4341" y="2227"/>
                <a:ext cx="630" cy="270"/>
              </a:xfrm>
              <a:prstGeom prst="flowChartAlternateProcess">
                <a:avLst/>
              </a:prstGeom>
              <a:solidFill>
                <a:schemeClr val="bg1">
                  <a:alpha val="41176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/>
                  <a:t>ADC</a:t>
                </a:r>
              </a:p>
            </p:txBody>
          </p:sp>
          <p:sp>
            <p:nvSpPr>
              <p:cNvPr id="15" name="AutoShape 27"/>
              <p:cNvSpPr>
                <a:spLocks noChangeArrowheads="1"/>
              </p:cNvSpPr>
              <p:nvPr/>
            </p:nvSpPr>
            <p:spPr bwMode="auto">
              <a:xfrm>
                <a:off x="2318" y="1393"/>
                <a:ext cx="630" cy="270"/>
              </a:xfrm>
              <a:prstGeom prst="flowChartAlternateProcess">
                <a:avLst/>
              </a:prstGeom>
              <a:solidFill>
                <a:schemeClr val="bg1">
                  <a:alpha val="41176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/>
                  <a:t>Interfész</a:t>
                </a:r>
              </a:p>
            </p:txBody>
          </p:sp>
          <p:sp>
            <p:nvSpPr>
              <p:cNvPr id="16" name="AutoShape 28"/>
              <p:cNvSpPr>
                <a:spLocks noChangeArrowheads="1"/>
              </p:cNvSpPr>
              <p:nvPr/>
            </p:nvSpPr>
            <p:spPr bwMode="auto">
              <a:xfrm>
                <a:off x="2677" y="3316"/>
                <a:ext cx="2384" cy="658"/>
              </a:xfrm>
              <a:prstGeom prst="flowChartAlternateProcess">
                <a:avLst/>
              </a:prstGeom>
              <a:solidFill>
                <a:srgbClr val="C0122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 sz="2000" dirty="0">
                    <a:solidFill>
                      <a:schemeClr val="bg1"/>
                    </a:solidFill>
                  </a:rPr>
                  <a:t>A tesztelendő irányító rész</a:t>
                </a:r>
              </a:p>
            </p:txBody>
          </p:sp>
          <p:sp>
            <p:nvSpPr>
              <p:cNvPr id="17" name="AutoShape 29"/>
              <p:cNvSpPr>
                <a:spLocks noChangeArrowheads="1"/>
              </p:cNvSpPr>
              <p:nvPr/>
            </p:nvSpPr>
            <p:spPr bwMode="auto">
              <a:xfrm>
                <a:off x="1868" y="1431"/>
                <a:ext cx="404" cy="194"/>
              </a:xfrm>
              <a:prstGeom prst="leftRightArrow">
                <a:avLst>
                  <a:gd name="adj1" fmla="val 50000"/>
                  <a:gd name="adj2" fmla="val 41649"/>
                </a:avLst>
              </a:prstGeom>
              <a:solidFill>
                <a:schemeClr val="tx1">
                  <a:alpha val="39999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  <p:sp>
            <p:nvSpPr>
              <p:cNvPr id="18" name="AutoShape 30"/>
              <p:cNvSpPr>
                <a:spLocks noChangeArrowheads="1"/>
              </p:cNvSpPr>
              <p:nvPr/>
            </p:nvSpPr>
            <p:spPr bwMode="auto">
              <a:xfrm>
                <a:off x="2993" y="1431"/>
                <a:ext cx="405" cy="194"/>
              </a:xfrm>
              <a:prstGeom prst="leftRightArrow">
                <a:avLst>
                  <a:gd name="adj1" fmla="val 50000"/>
                  <a:gd name="adj2" fmla="val 41753"/>
                </a:avLst>
              </a:prstGeom>
              <a:solidFill>
                <a:schemeClr val="tx1">
                  <a:alpha val="39999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 rot="2301511">
                <a:off x="3173" y="1800"/>
                <a:ext cx="225" cy="387"/>
              </a:xfrm>
              <a:prstGeom prst="downArrow">
                <a:avLst>
                  <a:gd name="adj1" fmla="val 50000"/>
                  <a:gd name="adj2" fmla="val 43000"/>
                </a:avLst>
              </a:prstGeom>
              <a:solidFill>
                <a:schemeClr val="tx1">
                  <a:alpha val="39999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  <p:sp>
            <p:nvSpPr>
              <p:cNvPr id="20" name="AutoShape 33"/>
              <p:cNvSpPr>
                <a:spLocks noChangeArrowheads="1"/>
              </p:cNvSpPr>
              <p:nvPr/>
            </p:nvSpPr>
            <p:spPr bwMode="auto">
              <a:xfrm rot="9000000">
                <a:off x="4297" y="1800"/>
                <a:ext cx="225" cy="387"/>
              </a:xfrm>
              <a:prstGeom prst="downArrow">
                <a:avLst>
                  <a:gd name="adj1" fmla="val 50000"/>
                  <a:gd name="adj2" fmla="val 43000"/>
                </a:avLst>
              </a:prstGeom>
              <a:solidFill>
                <a:schemeClr val="tx1">
                  <a:alpha val="39999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  <p:sp>
            <p:nvSpPr>
              <p:cNvPr id="21" name="Text Box 36"/>
              <p:cNvSpPr txBox="1">
                <a:spLocks noChangeArrowheads="1"/>
              </p:cNvSpPr>
              <p:nvPr/>
            </p:nvSpPr>
            <p:spPr bwMode="auto">
              <a:xfrm rot="5400000">
                <a:off x="3383" y="2197"/>
                <a:ext cx="13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/>
                  <a:t>Digitális I/O</a:t>
                </a:r>
              </a:p>
            </p:txBody>
          </p:sp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auto">
              <a:xfrm rot="5400000">
                <a:off x="3020" y="2119"/>
                <a:ext cx="13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/>
                  <a:t>Kommunikáció</a:t>
                </a:r>
              </a:p>
            </p:txBody>
          </p:sp>
          <p:sp>
            <p:nvSpPr>
              <p:cNvPr id="23" name="Text Box 39"/>
              <p:cNvSpPr txBox="1">
                <a:spLocks noChangeArrowheads="1"/>
              </p:cNvSpPr>
              <p:nvPr/>
            </p:nvSpPr>
            <p:spPr bwMode="auto">
              <a:xfrm rot="5400000">
                <a:off x="2946" y="2940"/>
                <a:ext cx="6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/>
                  <a:t>Analóg</a:t>
                </a:r>
              </a:p>
            </p:txBody>
          </p:sp>
          <p:sp>
            <p:nvSpPr>
              <p:cNvPr id="24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4567" y="2940"/>
                <a:ext cx="6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hu-HU" altLang="hu-HU"/>
                  <a:t>Analóg</a:t>
                </a:r>
              </a:p>
            </p:txBody>
          </p:sp>
          <p:sp>
            <p:nvSpPr>
              <p:cNvPr id="25" name="Text Box 41"/>
              <p:cNvSpPr txBox="1">
                <a:spLocks noChangeArrowheads="1"/>
              </p:cNvSpPr>
              <p:nvPr/>
            </p:nvSpPr>
            <p:spPr bwMode="auto">
              <a:xfrm>
                <a:off x="431" y="2545"/>
                <a:ext cx="247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2000"/>
                  <a:t>Az irányított egység modellje</a:t>
                </a:r>
              </a:p>
            </p:txBody>
          </p:sp>
          <p:sp>
            <p:nvSpPr>
              <p:cNvPr id="26" name="AutoShape 31"/>
              <p:cNvSpPr>
                <a:spLocks noChangeArrowheads="1"/>
              </p:cNvSpPr>
              <p:nvPr/>
            </p:nvSpPr>
            <p:spPr bwMode="auto">
              <a:xfrm rot="-5400000">
                <a:off x="3172" y="2384"/>
                <a:ext cx="1393" cy="225"/>
              </a:xfrm>
              <a:prstGeom prst="leftRightArrow">
                <a:avLst>
                  <a:gd name="adj1" fmla="val 50000"/>
                  <a:gd name="adj2" fmla="val 123822"/>
                </a:avLst>
              </a:prstGeom>
              <a:solidFill>
                <a:schemeClr val="tx1">
                  <a:alpha val="39999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hu-HU" altLang="hu-HU"/>
              </a:p>
            </p:txBody>
          </p:sp>
          <p:sp>
            <p:nvSpPr>
              <p:cNvPr id="27" name="AutoShape 34"/>
              <p:cNvSpPr>
                <a:spLocks noChangeArrowheads="1"/>
              </p:cNvSpPr>
              <p:nvPr/>
            </p:nvSpPr>
            <p:spPr bwMode="auto">
              <a:xfrm>
                <a:off x="2948" y="2544"/>
                <a:ext cx="225" cy="720"/>
              </a:xfrm>
              <a:prstGeom prst="downArrow">
                <a:avLst>
                  <a:gd name="adj1" fmla="val 50000"/>
                  <a:gd name="adj2" fmla="val 68785"/>
                </a:avLst>
              </a:prstGeom>
              <a:solidFill>
                <a:schemeClr val="tx1">
                  <a:alpha val="39999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  <p:sp>
            <p:nvSpPr>
              <p:cNvPr id="28" name="AutoShape 35"/>
              <p:cNvSpPr>
                <a:spLocks noChangeArrowheads="1"/>
              </p:cNvSpPr>
              <p:nvPr/>
            </p:nvSpPr>
            <p:spPr bwMode="auto">
              <a:xfrm rot="10800000">
                <a:off x="4566" y="2536"/>
                <a:ext cx="225" cy="736"/>
              </a:xfrm>
              <a:prstGeom prst="downArrow">
                <a:avLst>
                  <a:gd name="adj1" fmla="val 50000"/>
                  <a:gd name="adj2" fmla="val 68784"/>
                </a:avLst>
              </a:prstGeom>
              <a:solidFill>
                <a:schemeClr val="tx1">
                  <a:alpha val="39999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</p:grp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4105" y="1048"/>
              <a:ext cx="14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2000"/>
                <a:t>HIL szimulátor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5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HIL fejlesztési lépései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165500"/>
            <a:ext cx="8229600" cy="263131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Főáramköri sémából állapotváltozós leírás</a:t>
            </a:r>
          </a:p>
          <a:p>
            <a:r>
              <a:rPr lang="hu-HU" dirty="0" smtClean="0"/>
              <a:t>Áttérés diszkrét időre, ellenőrzés offline szimulációval</a:t>
            </a:r>
          </a:p>
          <a:p>
            <a:r>
              <a:rPr lang="hu-HU" dirty="0" smtClean="0"/>
              <a:t>Áttérés fixpontos számábrázolásra (Matlab ebben hatékony)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6" y="3869549"/>
            <a:ext cx="8564522" cy="22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Modellalkotás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</p:spTree>
    <p:extLst>
      <p:ext uri="{BB962C8B-B14F-4D97-AF65-F5344CB8AC3E}">
        <p14:creationId xmlns:p14="http://schemas.microsoft.com/office/powerpoint/2010/main" val="3673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Példaáramkör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175890"/>
            <a:ext cx="8478982" cy="83994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Hálózatra kapcsolt háromfázisú inverter, </a:t>
            </a:r>
            <a:r>
              <a:rPr lang="hu-HU" dirty="0" err="1" smtClean="0"/>
              <a:t>LC-szűrővel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6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0" y="2088573"/>
            <a:ext cx="8339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Hídág modellje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205345"/>
            <a:ext cx="4229100" cy="654628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Ideális kapcsoló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6" name="Kép 6" descr="h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5" y="1331384"/>
            <a:ext cx="2885033" cy="334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2"/>
              <p:cNvSpPr/>
              <p:nvPr/>
            </p:nvSpPr>
            <p:spPr>
              <a:xfrm>
                <a:off x="2727450" y="5139681"/>
                <a:ext cx="4229100" cy="1117998"/>
              </a:xfrm>
              <a:prstGeom prst="rect">
                <a:avLst/>
              </a:prstGeom>
              <a:ln>
                <a:solidFill>
                  <a:srgbClr val="C0122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  &amp; </m:t>
                              </m:r>
                              <m: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PWM</m:t>
                                  </m:r>
                                </m:e>
                                <m:sub>
                                  <m: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 &amp; 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PWM</m:t>
                                      </m:r>
                                    </m:e>
                                    <m:sub>
                                      <m:r>
                                        <a:rPr lang="hu-HU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&amp;&amp;&amp;&amp;é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 &amp;</m:t>
                              </m:r>
                              <m: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egy</m:t>
                              </m:r>
                              <m: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bk</m:t>
                              </m:r>
                              <m: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nt</m:t>
                              </m:r>
                            </m:e>
                          </m:eqAr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50" y="5139681"/>
                <a:ext cx="4229100" cy="1117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01226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/>
          <a:srcRect l="7565" t="16844" r="20167" b="4206"/>
          <a:stretch/>
        </p:blipFill>
        <p:spPr>
          <a:xfrm>
            <a:off x="292978" y="2031766"/>
            <a:ext cx="5411893" cy="2766935"/>
          </a:xfrm>
          <a:prstGeom prst="rect">
            <a:avLst/>
          </a:prstGeom>
        </p:spPr>
      </p:pic>
      <p:sp>
        <p:nvSpPr>
          <p:cNvPr id="14" name="Lefelé nyíl 13"/>
          <p:cNvSpPr/>
          <p:nvPr/>
        </p:nvSpPr>
        <p:spPr>
          <a:xfrm rot="10800000" flipV="1">
            <a:off x="6300050" y="4793647"/>
            <a:ext cx="519545" cy="22421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felé nyíl 14"/>
          <p:cNvSpPr/>
          <p:nvPr/>
        </p:nvSpPr>
        <p:spPr>
          <a:xfrm rot="10800000">
            <a:off x="3200095" y="4744971"/>
            <a:ext cx="519545" cy="22421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6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9884"/>
            <a:ext cx="8229600" cy="123807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Háromfázisú vektorok </a:t>
            </a:r>
            <a:r>
              <a:rPr lang="hu-HU" dirty="0"/>
              <a:t>(Park-vektorok) módszere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486153"/>
            <a:ext cx="3844801" cy="5018392"/>
          </a:xfrm>
        </p:spPr>
        <p:txBody>
          <a:bodyPr>
            <a:normAutofit lnSpcReduction="10000"/>
          </a:bodyPr>
          <a:lstStyle/>
          <a:p>
            <a:r>
              <a:rPr lang="hu-HU" altLang="hu-HU" dirty="0"/>
              <a:t>Szimmetrikus háromfázisú rendszerek vizsgálatának gyakori </a:t>
            </a:r>
            <a:r>
              <a:rPr lang="hu-HU" altLang="hu-HU" dirty="0" smtClean="0"/>
              <a:t>módszere</a:t>
            </a:r>
            <a:endParaRPr lang="hu-HU" dirty="0" smtClean="0"/>
          </a:p>
          <a:p>
            <a:r>
              <a:rPr lang="hu-HU" dirty="0" smtClean="0"/>
              <a:t>Fázismennyiségek helyett forgó síkvektor + zérus sorrendű komponens használata (átlag)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94" y="1353278"/>
            <a:ext cx="4253906" cy="41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Koordináta-transzformáció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38123"/>
              </p:ext>
            </p:extLst>
          </p:nvPr>
        </p:nvGraphicFramePr>
        <p:xfrm>
          <a:off x="976747" y="1419106"/>
          <a:ext cx="3046436" cy="195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4" imgW="1790640" imgH="1143000" progId="Equation.3">
                  <p:embed/>
                </p:oleObj>
              </mc:Choice>
              <mc:Fallback>
                <p:oleObj name="Equation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747" y="1419106"/>
                        <a:ext cx="3046436" cy="1953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02630"/>
              </p:ext>
            </p:extLst>
          </p:nvPr>
        </p:nvGraphicFramePr>
        <p:xfrm>
          <a:off x="976747" y="3718184"/>
          <a:ext cx="2966429" cy="195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6" imgW="1739880" imgH="1143000" progId="Equation.3">
                  <p:embed/>
                </p:oleObj>
              </mc:Choice>
              <mc:Fallback>
                <p:oleObj name="Equation" r:id="rId6" imgW="17398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747" y="3718184"/>
                        <a:ext cx="2966429" cy="1953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/>
          <a:srcRect l="45714" t="2740" r="21110" b="13547"/>
          <a:stretch/>
        </p:blipFill>
        <p:spPr>
          <a:xfrm>
            <a:off x="4808954" y="1419106"/>
            <a:ext cx="4021281" cy="4748646"/>
          </a:xfrm>
          <a:prstGeom prst="rect">
            <a:avLst/>
          </a:prstGeom>
        </p:spPr>
      </p:pic>
      <p:sp>
        <p:nvSpPr>
          <p:cNvPr id="12" name="Lefelé nyíl 11"/>
          <p:cNvSpPr/>
          <p:nvPr/>
        </p:nvSpPr>
        <p:spPr>
          <a:xfrm rot="5400000" flipV="1">
            <a:off x="4154337" y="2283710"/>
            <a:ext cx="519545" cy="22421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0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798" t="21068" r="7126" b="32938"/>
          <a:stretch/>
        </p:blipFill>
        <p:spPr>
          <a:xfrm>
            <a:off x="59405" y="3979829"/>
            <a:ext cx="4892985" cy="23157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Állapotegyenletek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092345"/>
            <a:ext cx="3688774" cy="2793436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dirty="0" smtClean="0"/>
              <a:t>Csak 2 lineárisan független komponens</a:t>
            </a:r>
          </a:p>
          <a:p>
            <a:r>
              <a:rPr lang="hu-HU" dirty="0" smtClean="0"/>
              <a:t>2 független áramkört kapunk a transzformáció után: x és y komponens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11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98" y="1082813"/>
            <a:ext cx="4034448" cy="21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019003"/>
              </p:ext>
            </p:extLst>
          </p:nvPr>
        </p:nvGraphicFramePr>
        <p:xfrm>
          <a:off x="5445029" y="3721122"/>
          <a:ext cx="3241771" cy="237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6" imgW="1663560" imgH="1206360" progId="Equation.3">
                  <p:embed/>
                </p:oleObj>
              </mc:Choice>
              <mc:Fallback>
                <p:oleObj name="Equation" r:id="rId6" imgW="16635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029" y="3721122"/>
                        <a:ext cx="3241771" cy="2375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elé nyíl 12"/>
          <p:cNvSpPr/>
          <p:nvPr/>
        </p:nvSpPr>
        <p:spPr>
          <a:xfrm>
            <a:off x="6313599" y="3363418"/>
            <a:ext cx="519545" cy="22421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 rot="16200000" flipH="1" flipV="1">
            <a:off x="4878782" y="4797009"/>
            <a:ext cx="519545" cy="22421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4247" y="4530436"/>
            <a:ext cx="3241771" cy="758537"/>
          </a:xfrm>
          <a:prstGeom prst="rect">
            <a:avLst/>
          </a:prstGeom>
          <a:noFill/>
          <a:ln>
            <a:solidFill>
              <a:srgbClr val="C012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6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III. Áttérés diszkrét időre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</p:spTree>
    <p:extLst>
      <p:ext uri="{BB962C8B-B14F-4D97-AF65-F5344CB8AC3E}">
        <p14:creationId xmlns:p14="http://schemas.microsoft.com/office/powerpoint/2010/main" val="8664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Matematikai háttér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927460" y="1602152"/>
            <a:ext cx="5133109" cy="932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&gt;"/>
              <a:defRPr lang="hu-HU" sz="28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2pPr>
            <a:lvl3pPr marL="1180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–"/>
              <a:defRPr sz="24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3pPr>
            <a:lvl4pPr marL="15660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4pPr>
            <a:lvl5pPr marL="20232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dirty="0" smtClean="0"/>
              <a:t>Tipikus megoldó: állandó lépésközű </a:t>
            </a:r>
            <a:r>
              <a:rPr lang="hu-HU" altLang="hu-HU" dirty="0" err="1" smtClean="0"/>
              <a:t>forward</a:t>
            </a:r>
            <a:r>
              <a:rPr lang="hu-HU" altLang="hu-HU" dirty="0" smtClean="0"/>
              <a:t> Euler</a:t>
            </a:r>
            <a:endParaRPr lang="hu-HU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89" y="3033564"/>
            <a:ext cx="3213243" cy="74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Bevezetés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</p:spTree>
    <p:extLst>
      <p:ext uri="{BB962C8B-B14F-4D97-AF65-F5344CB8AC3E}">
        <p14:creationId xmlns:p14="http://schemas.microsoft.com/office/powerpoint/2010/main" val="3314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IV</a:t>
            </a:r>
            <a:r>
              <a:rPr lang="hu-HU" dirty="0" smtClean="0"/>
              <a:t>. Kódgenerálás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</p:spTree>
    <p:extLst>
      <p:ext uri="{BB962C8B-B14F-4D97-AF65-F5344CB8AC3E}">
        <p14:creationId xmlns:p14="http://schemas.microsoft.com/office/powerpoint/2010/main" val="2858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Szükséges Matlab </a:t>
            </a:r>
            <a:r>
              <a:rPr lang="hu-HU" dirty="0" err="1" smtClean="0"/>
              <a:t>toolbox-ok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17" name="Tartalom helye 2"/>
          <p:cNvSpPr>
            <a:spLocks noGrp="1"/>
          </p:cNvSpPr>
          <p:nvPr>
            <p:ph sz="quarter" idx="12"/>
          </p:nvPr>
        </p:nvSpPr>
        <p:spPr>
          <a:xfrm>
            <a:off x="457198" y="1004391"/>
            <a:ext cx="7903031" cy="495009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Matlab</a:t>
            </a:r>
          </a:p>
          <a:p>
            <a:r>
              <a:rPr lang="hu-HU" dirty="0" smtClean="0"/>
              <a:t>Simulink</a:t>
            </a:r>
          </a:p>
          <a:p>
            <a:r>
              <a:rPr lang="hu-HU" altLang="hu-HU" dirty="0" err="1" smtClean="0"/>
              <a:t>Fixed-Point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Designer</a:t>
            </a:r>
            <a:endParaRPr lang="hu-HU" altLang="hu-HU" dirty="0" smtClean="0"/>
          </a:p>
          <a:p>
            <a:r>
              <a:rPr lang="hu-HU" altLang="hu-HU" dirty="0" smtClean="0"/>
              <a:t>Matlab </a:t>
            </a:r>
            <a:r>
              <a:rPr lang="hu-HU" altLang="hu-HU" dirty="0" err="1" smtClean="0"/>
              <a:t>Coder</a:t>
            </a:r>
            <a:endParaRPr lang="hu-HU" altLang="hu-HU" dirty="0" smtClean="0"/>
          </a:p>
          <a:p>
            <a:r>
              <a:rPr lang="hu-HU" altLang="hu-HU" dirty="0" smtClean="0"/>
              <a:t>Simulink </a:t>
            </a:r>
            <a:r>
              <a:rPr lang="hu-HU" altLang="hu-HU" dirty="0" err="1" smtClean="0"/>
              <a:t>Coder</a:t>
            </a:r>
            <a:endParaRPr lang="hu-HU" altLang="hu-HU" dirty="0" smtClean="0"/>
          </a:p>
          <a:p>
            <a:r>
              <a:rPr lang="hu-HU" altLang="hu-HU" dirty="0" smtClean="0"/>
              <a:t>HDL </a:t>
            </a:r>
            <a:r>
              <a:rPr lang="hu-HU" altLang="hu-HU" dirty="0" err="1" smtClean="0"/>
              <a:t>Coder</a:t>
            </a:r>
            <a:endParaRPr lang="hu-HU" altLang="hu-HU" dirty="0" smtClean="0"/>
          </a:p>
          <a:p>
            <a:r>
              <a:rPr lang="hu-HU" alt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Stateflow</a:t>
            </a:r>
            <a:endParaRPr lang="hu-HU" alt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alt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Xilinx</a:t>
            </a:r>
            <a:r>
              <a:rPr lang="hu-HU" alt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System </a:t>
            </a:r>
            <a:r>
              <a:rPr lang="hu-HU" alt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Generator</a:t>
            </a:r>
            <a:endParaRPr lang="hu-HU" alt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HDL </a:t>
            </a:r>
            <a:r>
              <a:rPr lang="hu-HU" dirty="0" err="1" smtClean="0"/>
              <a:t>Coder</a:t>
            </a:r>
            <a:r>
              <a:rPr lang="hu-HU" dirty="0" smtClean="0"/>
              <a:t> elemkészlet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211" r="1980" b="1913"/>
          <a:stretch/>
        </p:blipFill>
        <p:spPr>
          <a:xfrm>
            <a:off x="292342" y="1479273"/>
            <a:ext cx="8851658" cy="4812671"/>
          </a:xfrm>
          <a:prstGeom prst="rect">
            <a:avLst/>
          </a:prstGeom>
        </p:spPr>
      </p:pic>
      <p:sp>
        <p:nvSpPr>
          <p:cNvPr id="17" name="Tartalom helye 2"/>
          <p:cNvSpPr>
            <a:spLocks noGrp="1"/>
          </p:cNvSpPr>
          <p:nvPr>
            <p:ph sz="quarter" idx="12"/>
          </p:nvPr>
        </p:nvSpPr>
        <p:spPr>
          <a:xfrm>
            <a:off x="-1" y="1522817"/>
            <a:ext cx="1513115" cy="217832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Szűkített Simulink </a:t>
            </a:r>
            <a:r>
              <a:rPr lang="hu-HU" dirty="0" err="1" smtClean="0"/>
              <a:t>library</a:t>
            </a:r>
            <a:r>
              <a:rPr lang="hu-HU" dirty="0" smtClean="0"/>
              <a:t> (</a:t>
            </a:r>
            <a:r>
              <a:rPr lang="hu-HU" i="1" dirty="0" err="1" smtClean="0"/>
              <a:t>hdllib</a:t>
            </a:r>
            <a:r>
              <a:rPr lang="hu-HU" dirty="0" smtClean="0"/>
              <a:t> parancs)</a:t>
            </a:r>
          </a:p>
        </p:txBody>
      </p:sp>
    </p:spTree>
    <p:extLst>
      <p:ext uri="{BB962C8B-B14F-4D97-AF65-F5344CB8AC3E}">
        <p14:creationId xmlns:p14="http://schemas.microsoft.com/office/powerpoint/2010/main" val="1960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V. </a:t>
            </a:r>
            <a:r>
              <a:rPr lang="hu-HU" dirty="0" smtClean="0"/>
              <a:t>Implementáció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</p:spTree>
    <p:extLst>
      <p:ext uri="{BB962C8B-B14F-4D97-AF65-F5344CB8AC3E}">
        <p14:creationId xmlns:p14="http://schemas.microsoft.com/office/powerpoint/2010/main" val="109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Utolsó lépések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17" name="Tartalom helye 2"/>
          <p:cNvSpPr>
            <a:spLocks noGrp="1"/>
          </p:cNvSpPr>
          <p:nvPr>
            <p:ph sz="quarter" idx="12"/>
          </p:nvPr>
        </p:nvSpPr>
        <p:spPr>
          <a:xfrm>
            <a:off x="457198" y="1004391"/>
            <a:ext cx="8523516" cy="5276666"/>
          </a:xfrm>
        </p:spPr>
        <p:txBody>
          <a:bodyPr>
            <a:normAutofit/>
          </a:bodyPr>
          <a:lstStyle/>
          <a:p>
            <a:r>
              <a:rPr lang="hu-HU" dirty="0" smtClean="0"/>
              <a:t>Implementáció FPGA fejlesztőkörnyezet használatával (pl.: </a:t>
            </a:r>
            <a:r>
              <a:rPr lang="hu-HU" dirty="0" err="1" smtClean="0"/>
              <a:t>Xilinx</a:t>
            </a:r>
            <a:r>
              <a:rPr lang="hu-HU" dirty="0" smtClean="0"/>
              <a:t> ISE/</a:t>
            </a:r>
            <a:r>
              <a:rPr lang="hu-HU" dirty="0" err="1" smtClean="0"/>
              <a:t>Vivado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Generált kód importálása</a:t>
            </a:r>
          </a:p>
          <a:p>
            <a:pPr lvl="1"/>
            <a:r>
              <a:rPr lang="hu-HU" dirty="0" smtClean="0"/>
              <a:t>Kézzel írt részek</a:t>
            </a:r>
          </a:p>
          <a:p>
            <a:pPr lvl="1"/>
            <a:r>
              <a:rPr lang="hu-HU" dirty="0" smtClean="0"/>
              <a:t>Rugalmasabb módszer</a:t>
            </a:r>
          </a:p>
          <a:p>
            <a:r>
              <a:rPr lang="hu-HU" dirty="0" smtClean="0"/>
              <a:t>Implementáció Matlab segítségével</a:t>
            </a:r>
          </a:p>
          <a:p>
            <a:pPr lvl="1"/>
            <a:r>
              <a:rPr lang="hu-HU" dirty="0" smtClean="0"/>
              <a:t>Fordítás indítása </a:t>
            </a:r>
            <a:r>
              <a:rPr lang="hu-HU" dirty="0" err="1" smtClean="0"/>
              <a:t>Matlabból</a:t>
            </a:r>
            <a:endParaRPr lang="hu-HU" dirty="0" smtClean="0"/>
          </a:p>
          <a:p>
            <a:pPr lvl="1"/>
            <a:r>
              <a:rPr lang="hu-HU" dirty="0" smtClean="0"/>
              <a:t>Nem szükséges hozzá a HDL nyelvek ismerete</a:t>
            </a:r>
          </a:p>
          <a:p>
            <a:pPr lvl="1"/>
            <a:r>
              <a:rPr lang="hu-HU" dirty="0" smtClean="0"/>
              <a:t>Bizonyos funkciók megoldása nehézkes (pl.: többféle órajel, külső IP-k)</a:t>
            </a:r>
          </a:p>
        </p:txBody>
      </p:sp>
    </p:spTree>
    <p:extLst>
      <p:ext uri="{BB962C8B-B14F-4D97-AF65-F5344CB8AC3E}">
        <p14:creationId xmlns:p14="http://schemas.microsoft.com/office/powerpoint/2010/main" val="36248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686800" cy="792000"/>
          </a:xfrm>
        </p:spPr>
        <p:txBody>
          <a:bodyPr>
            <a:normAutofit/>
          </a:bodyPr>
          <a:lstStyle/>
          <a:p>
            <a:r>
              <a:rPr lang="hu-HU" dirty="0" smtClean="0"/>
              <a:t>FPGA alkotóelemek (</a:t>
            </a:r>
            <a:r>
              <a:rPr lang="hu-HU" dirty="0" err="1" smtClean="0"/>
              <a:t>Xilinx</a:t>
            </a:r>
            <a:r>
              <a:rPr lang="hu-HU" dirty="0" smtClean="0"/>
              <a:t> 7-es széria)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17" name="Tartalom helye 2"/>
          <p:cNvSpPr>
            <a:spLocks noGrp="1"/>
          </p:cNvSpPr>
          <p:nvPr>
            <p:ph sz="quarter" idx="12"/>
          </p:nvPr>
        </p:nvSpPr>
        <p:spPr>
          <a:xfrm>
            <a:off x="457198" y="1004390"/>
            <a:ext cx="8523516" cy="5156924"/>
          </a:xfrm>
        </p:spPr>
        <p:txBody>
          <a:bodyPr>
            <a:normAutofit/>
          </a:bodyPr>
          <a:lstStyle/>
          <a:p>
            <a:r>
              <a:rPr lang="hu-HU" dirty="0" err="1" smtClean="0"/>
              <a:t>Clocking</a:t>
            </a:r>
            <a:r>
              <a:rPr lang="hu-HU" dirty="0" smtClean="0"/>
              <a:t> </a:t>
            </a:r>
            <a:r>
              <a:rPr lang="hu-HU" dirty="0" err="1" smtClean="0"/>
              <a:t>wizard</a:t>
            </a:r>
            <a:endParaRPr lang="hu-HU" dirty="0"/>
          </a:p>
          <a:p>
            <a:pPr lvl="1"/>
            <a:r>
              <a:rPr lang="hu-HU" dirty="0" smtClean="0"/>
              <a:t>Több különböző órajel, egymáshoz képest megadható fázisban</a:t>
            </a:r>
          </a:p>
          <a:p>
            <a:r>
              <a:rPr lang="hu-HU" dirty="0" smtClean="0"/>
              <a:t>Blokk RAM</a:t>
            </a:r>
          </a:p>
          <a:p>
            <a:r>
              <a:rPr lang="hu-HU" dirty="0" smtClean="0"/>
              <a:t>DSP48E1</a:t>
            </a:r>
          </a:p>
          <a:p>
            <a:pPr marL="0" indent="0">
              <a:buNone/>
            </a:pPr>
            <a:r>
              <a:rPr lang="hu-HU" dirty="0" smtClean="0"/>
              <a:t>  </a:t>
            </a:r>
            <a:r>
              <a:rPr lang="hu-HU" dirty="0" err="1" smtClean="0"/>
              <a:t>slice</a:t>
            </a:r>
            <a:endParaRPr lang="hu-HU" dirty="0" smtClean="0"/>
          </a:p>
          <a:p>
            <a:r>
              <a:rPr lang="hu-HU" dirty="0" smtClean="0"/>
              <a:t>XADC</a:t>
            </a:r>
          </a:p>
          <a:p>
            <a:pPr lvl="1"/>
            <a:r>
              <a:rPr lang="hu-HU" dirty="0" smtClean="0"/>
              <a:t>1 </a:t>
            </a:r>
            <a:r>
              <a:rPr lang="hu-HU" dirty="0" err="1" smtClean="0"/>
              <a:t>Msps</a:t>
            </a:r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200" t="2458" r="6209" b="7182"/>
          <a:stretch/>
        </p:blipFill>
        <p:spPr>
          <a:xfrm>
            <a:off x="2374419" y="2971801"/>
            <a:ext cx="6769581" cy="3189514"/>
          </a:xfrm>
          <a:prstGeom prst="rect">
            <a:avLst/>
          </a:prstGeom>
        </p:spPr>
      </p:pic>
      <p:sp>
        <p:nvSpPr>
          <p:cNvPr id="7" name="Lefelé nyíl 6"/>
          <p:cNvSpPr/>
          <p:nvPr/>
        </p:nvSpPr>
        <p:spPr>
          <a:xfrm rot="16200000">
            <a:off x="1839251" y="4077890"/>
            <a:ext cx="519545" cy="22421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9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Alapvető komponensek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26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17" name="Tartalom helye 2"/>
          <p:cNvSpPr>
            <a:spLocks noGrp="1"/>
          </p:cNvSpPr>
          <p:nvPr>
            <p:ph sz="quarter" idx="12"/>
          </p:nvPr>
        </p:nvSpPr>
        <p:spPr>
          <a:xfrm>
            <a:off x="457198" y="1124137"/>
            <a:ext cx="8523516" cy="52004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Órajel előállítás</a:t>
            </a:r>
          </a:p>
          <a:p>
            <a:r>
              <a:rPr lang="hu-HU" dirty="0" smtClean="0"/>
              <a:t>Külső interfészek</a:t>
            </a:r>
          </a:p>
          <a:p>
            <a:pPr lvl="1"/>
            <a:r>
              <a:rPr lang="hu-HU" dirty="0" smtClean="0"/>
              <a:t>Vezérlő bemenetek (PWM)</a:t>
            </a:r>
          </a:p>
          <a:p>
            <a:pPr lvl="1"/>
            <a:r>
              <a:rPr lang="hu-HU" dirty="0" smtClean="0"/>
              <a:t>Analóg kimenetek</a:t>
            </a:r>
          </a:p>
          <a:p>
            <a:pPr lvl="1"/>
            <a:r>
              <a:rPr lang="hu-HU" dirty="0" smtClean="0"/>
              <a:t>Egyéb digitális I/O (pl.: </a:t>
            </a:r>
            <a:r>
              <a:rPr lang="hu-HU" dirty="0" err="1" smtClean="0"/>
              <a:t>kontaktorok</a:t>
            </a:r>
            <a:r>
              <a:rPr lang="hu-HU" dirty="0" smtClean="0"/>
              <a:t>)</a:t>
            </a:r>
          </a:p>
          <a:p>
            <a:r>
              <a:rPr lang="hu-HU" dirty="0" smtClean="0"/>
              <a:t>Monitorozás</a:t>
            </a:r>
          </a:p>
          <a:p>
            <a:pPr lvl="1"/>
            <a:r>
              <a:rPr lang="hu-HU" dirty="0" smtClean="0"/>
              <a:t>HMI (alapvető működési információk)</a:t>
            </a:r>
          </a:p>
          <a:p>
            <a:pPr lvl="1"/>
            <a:r>
              <a:rPr lang="hu-HU" dirty="0" smtClean="0"/>
              <a:t>PC program (összes belső jel)</a:t>
            </a:r>
          </a:p>
          <a:p>
            <a:pPr lvl="2"/>
            <a:r>
              <a:rPr lang="hu-HU" dirty="0" smtClean="0"/>
              <a:t>Pillanatértékek</a:t>
            </a:r>
          </a:p>
          <a:p>
            <a:pPr lvl="2"/>
            <a:r>
              <a:rPr lang="hu-HU" dirty="0" smtClean="0"/>
              <a:t>Időfüggvények (rekorder funkció)</a:t>
            </a:r>
          </a:p>
          <a:p>
            <a:pPr lvl="2"/>
            <a:r>
              <a:rPr lang="hu-HU" dirty="0" smtClean="0"/>
              <a:t>Paraméterezés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061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interfészek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17" name="Tartalom helye 2"/>
          <p:cNvSpPr>
            <a:spLocks noGrp="1"/>
          </p:cNvSpPr>
          <p:nvPr>
            <p:ph sz="quarter" idx="12"/>
          </p:nvPr>
        </p:nvSpPr>
        <p:spPr>
          <a:xfrm>
            <a:off x="457198" y="1004391"/>
            <a:ext cx="8523516" cy="527666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PWM bemenetek</a:t>
            </a:r>
          </a:p>
          <a:p>
            <a:pPr lvl="1"/>
            <a:r>
              <a:rPr lang="hu-HU" dirty="0" smtClean="0"/>
              <a:t>Digitális jelek</a:t>
            </a:r>
          </a:p>
          <a:p>
            <a:pPr lvl="1"/>
            <a:r>
              <a:rPr lang="hu-HU" dirty="0" smtClean="0"/>
              <a:t>Szintillesztés</a:t>
            </a:r>
          </a:p>
          <a:p>
            <a:pPr lvl="1"/>
            <a:r>
              <a:rPr lang="hu-HU" dirty="0" smtClean="0"/>
              <a:t>Esetleg galvanikus leválasztás</a:t>
            </a:r>
          </a:p>
          <a:p>
            <a:r>
              <a:rPr lang="hu-HU" dirty="0" smtClean="0"/>
              <a:t>Analóg kimenetek</a:t>
            </a:r>
          </a:p>
          <a:p>
            <a:pPr lvl="1"/>
            <a:r>
              <a:rPr lang="hu-HU" dirty="0" smtClean="0"/>
              <a:t>Párhuzamos DAC</a:t>
            </a:r>
          </a:p>
          <a:p>
            <a:pPr lvl="2"/>
            <a:r>
              <a:rPr lang="hu-HU" dirty="0" smtClean="0"/>
              <a:t>Gyors, akár 50-100 </a:t>
            </a:r>
            <a:r>
              <a:rPr lang="hu-HU" dirty="0" err="1" smtClean="0"/>
              <a:t>Msps</a:t>
            </a:r>
            <a:endParaRPr lang="hu-HU" dirty="0" smtClean="0"/>
          </a:p>
          <a:p>
            <a:pPr lvl="2"/>
            <a:r>
              <a:rPr lang="hu-HU" dirty="0" smtClean="0"/>
              <a:t>20-30 FPGA láb csatornánként</a:t>
            </a:r>
          </a:p>
          <a:p>
            <a:pPr lvl="1"/>
            <a:r>
              <a:rPr lang="hu-HU" dirty="0" smtClean="0"/>
              <a:t>Soros DAC</a:t>
            </a:r>
          </a:p>
          <a:p>
            <a:pPr lvl="2"/>
            <a:r>
              <a:rPr lang="hu-HU" dirty="0" smtClean="0"/>
              <a:t>SPI interfész, néhány láb</a:t>
            </a:r>
          </a:p>
          <a:p>
            <a:pPr lvl="2"/>
            <a:r>
              <a:rPr lang="hu-HU" dirty="0"/>
              <a:t>M</a:t>
            </a:r>
            <a:r>
              <a:rPr lang="hu-HU" dirty="0" smtClean="0"/>
              <a:t>ax. 1-2 </a:t>
            </a:r>
            <a:r>
              <a:rPr lang="hu-HU" dirty="0" err="1" smtClean="0"/>
              <a:t>Msps</a:t>
            </a:r>
            <a:endParaRPr lang="hu-HU" dirty="0" smtClean="0"/>
          </a:p>
          <a:p>
            <a:pPr lvl="1"/>
            <a:r>
              <a:rPr lang="hu-HU" dirty="0" smtClean="0"/>
              <a:t>Szigma-delta DAC</a:t>
            </a:r>
          </a:p>
        </p:txBody>
      </p:sp>
    </p:spTree>
    <p:extLst>
      <p:ext uri="{BB962C8B-B14F-4D97-AF65-F5344CB8AC3E}">
        <p14:creationId xmlns:p14="http://schemas.microsoft.com/office/powerpoint/2010/main" val="25014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Szigma-delta </a:t>
            </a:r>
            <a:r>
              <a:rPr lang="hu-HU" dirty="0" smtClean="0"/>
              <a:t>jelalak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5" y="1081368"/>
            <a:ext cx="3263585" cy="278305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071" y="3446293"/>
            <a:ext cx="5976664" cy="2811228"/>
          </a:xfrm>
          <a:prstGeom prst="rect">
            <a:avLst/>
          </a:prstGeom>
        </p:spPr>
      </p:pic>
      <p:sp>
        <p:nvSpPr>
          <p:cNvPr id="10" name="Tartalom helye 2"/>
          <p:cNvSpPr>
            <a:spLocks noGrp="1"/>
          </p:cNvSpPr>
          <p:nvPr>
            <p:ph sz="quarter" idx="12"/>
          </p:nvPr>
        </p:nvSpPr>
        <p:spPr>
          <a:xfrm>
            <a:off x="3755571" y="1077300"/>
            <a:ext cx="5055164" cy="2242851"/>
          </a:xfrm>
        </p:spPr>
        <p:txBody>
          <a:bodyPr>
            <a:normAutofit/>
          </a:bodyPr>
          <a:lstStyle/>
          <a:p>
            <a:r>
              <a:rPr lang="hu-HU" dirty="0" smtClean="0"/>
              <a:t>Magasabb frekvenciás kiszűrendő komponensek</a:t>
            </a:r>
          </a:p>
          <a:p>
            <a:r>
              <a:rPr lang="hu-HU" dirty="0" smtClean="0"/>
              <a:t>Pontos spektrum konverziós értéktől függ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206828" y="4037242"/>
            <a:ext cx="2492829" cy="219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&gt;"/>
              <a:defRPr lang="hu-HU" sz="28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2pPr>
            <a:lvl3pPr marL="1180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–"/>
              <a:defRPr sz="24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3pPr>
            <a:lvl4pPr marL="15660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4pPr>
            <a:lvl5pPr marL="20232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5-10 kHz kapcsolási frekvenciáig használható</a:t>
            </a:r>
          </a:p>
        </p:txBody>
      </p:sp>
    </p:spTree>
    <p:extLst>
      <p:ext uri="{BB962C8B-B14F-4D97-AF65-F5344CB8AC3E}">
        <p14:creationId xmlns:p14="http://schemas.microsoft.com/office/powerpoint/2010/main" val="27330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ChipScope</a:t>
            </a:r>
            <a:r>
              <a:rPr lang="hu-HU" dirty="0" smtClean="0"/>
              <a:t> Pro </a:t>
            </a:r>
            <a:r>
              <a:rPr lang="hu-HU" dirty="0" err="1" smtClean="0"/>
              <a:t>Analyzer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29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1371600"/>
            <a:ext cx="8813726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Alapprobléma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051199"/>
            <a:ext cx="8229600" cy="3084383"/>
          </a:xfrm>
        </p:spPr>
        <p:txBody>
          <a:bodyPr/>
          <a:lstStyle/>
          <a:p>
            <a:r>
              <a:rPr lang="hu-HU" dirty="0" smtClean="0"/>
              <a:t>Az elektronikus átalakítók irányítórendszerei általában szoftvervezéreltek</a:t>
            </a:r>
          </a:p>
          <a:p>
            <a:r>
              <a:rPr lang="hu-HU" dirty="0" smtClean="0"/>
              <a:t>A szoftverfejlesztés kritikus a fejlesztési idő szempontjából</a:t>
            </a:r>
          </a:p>
          <a:p>
            <a:r>
              <a:rPr lang="hu-HU" dirty="0" smtClean="0"/>
              <a:t>A szoftver tesztelése problematikus</a:t>
            </a:r>
          </a:p>
          <a:p>
            <a:endParaRPr lang="hu-HU" i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47" y="4462666"/>
            <a:ext cx="9079021" cy="1714960"/>
          </a:xfrm>
          <a:prstGeom prst="rect">
            <a:avLst/>
          </a:prstGeom>
        </p:spPr>
      </p:pic>
      <p:sp>
        <p:nvSpPr>
          <p:cNvPr id="9" name="Lightning Bolt 29"/>
          <p:cNvSpPr/>
          <p:nvPr/>
        </p:nvSpPr>
        <p:spPr>
          <a:xfrm rot="4266094">
            <a:off x="8043532" y="3749415"/>
            <a:ext cx="914400" cy="914400"/>
          </a:xfrm>
          <a:prstGeom prst="lightningBol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7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monitorprogram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30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5610"/>
            <a:ext cx="2883163" cy="25273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13" y="907200"/>
            <a:ext cx="5708873" cy="5365717"/>
          </a:xfrm>
          <a:prstGeom prst="rect">
            <a:avLst/>
          </a:prstGeom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151914" y="907199"/>
            <a:ext cx="3143736" cy="2855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&gt;"/>
              <a:defRPr lang="hu-HU" sz="28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2pPr>
            <a:lvl3pPr marL="1180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–"/>
              <a:defRPr sz="24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3pPr>
            <a:lvl4pPr marL="15660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4pPr>
            <a:lvl5pPr marL="20232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Változók automatikus azonosítása és skálázása egy szöveges leírófájl alapján</a:t>
            </a:r>
          </a:p>
        </p:txBody>
      </p:sp>
    </p:spTree>
    <p:extLst>
      <p:ext uri="{BB962C8B-B14F-4D97-AF65-F5344CB8AC3E}">
        <p14:creationId xmlns:p14="http://schemas.microsoft.com/office/powerpoint/2010/main" val="35772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</a:t>
            </a:r>
            <a:r>
              <a:rPr lang="hu-HU" dirty="0" smtClean="0"/>
              <a:t>. Valós idejű teszt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Laboratóriumi gyakorlat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</p:spTree>
    <p:extLst>
      <p:ext uri="{BB962C8B-B14F-4D97-AF65-F5344CB8AC3E}">
        <p14:creationId xmlns:p14="http://schemas.microsoft.com/office/powerpoint/2010/main" val="36925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71600" y="22337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/>
        </p:nvGraphicFramePr>
        <p:xfrm>
          <a:off x="1371600" y="2233749"/>
          <a:ext cx="566737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3953097" imgH="1819226" progId="Visio.Drawing.15">
                  <p:embed/>
                </p:oleObj>
              </mc:Choice>
              <mc:Fallback>
                <p:oleObj r:id="rId3" imgW="3953097" imgH="1819226" progId="Visio.Drawing.15">
                  <p:embed/>
                  <p:pic>
                    <p:nvPicPr>
                      <p:cNvPr id="7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33749"/>
                        <a:ext cx="5667375" cy="256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389520"/>
            <a:ext cx="8229600" cy="792000"/>
          </a:xfrm>
        </p:spPr>
        <p:txBody>
          <a:bodyPr>
            <a:normAutofit/>
          </a:bodyPr>
          <a:lstStyle/>
          <a:p>
            <a:r>
              <a:rPr lang="hu-HU" dirty="0" smtClean="0"/>
              <a:t>A szimulálandó </a:t>
            </a:r>
            <a:r>
              <a:rPr lang="hu-HU" dirty="0" err="1" smtClean="0"/>
              <a:t>főáramkör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21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71600" y="22337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389520"/>
            <a:ext cx="8229600" cy="792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tesztrendszer mérési összeállítása</a:t>
            </a:r>
            <a:endParaRPr lang="hu-HU" dirty="0"/>
          </a:p>
        </p:txBody>
      </p:sp>
      <p:pic>
        <p:nvPicPr>
          <p:cNvPr id="8" name="Kép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3149" r="10876" b="5451"/>
          <a:stretch/>
        </p:blipFill>
        <p:spPr bwMode="auto">
          <a:xfrm>
            <a:off x="1371600" y="1489167"/>
            <a:ext cx="5747657" cy="3984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</p:spTree>
    <p:extLst>
      <p:ext uri="{BB962C8B-B14F-4D97-AF65-F5344CB8AC3E}">
        <p14:creationId xmlns:p14="http://schemas.microsoft.com/office/powerpoint/2010/main" val="31382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Offline szimuláció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051199"/>
            <a:ext cx="7730836" cy="165043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Inkább csak szabályozási algoritmusok elvi helyességének ellenőrzésére</a:t>
            </a:r>
          </a:p>
          <a:p>
            <a:r>
              <a:rPr lang="hu-HU" dirty="0" smtClean="0"/>
              <a:t>Implementáció tesztelésére alkalmatlan</a:t>
            </a:r>
          </a:p>
          <a:p>
            <a:endParaRPr lang="hu-HU" i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9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6482" r="8565" b="5745"/>
          <a:stretch/>
        </p:blipFill>
        <p:spPr bwMode="auto">
          <a:xfrm>
            <a:off x="464820" y="2556691"/>
            <a:ext cx="6888480" cy="377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Tesztelés a valódi főáramkörön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051199"/>
            <a:ext cx="3844800" cy="518334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Veszélyes</a:t>
            </a:r>
          </a:p>
          <a:p>
            <a:r>
              <a:rPr lang="hu-HU" dirty="0" smtClean="0"/>
              <a:t>Drága</a:t>
            </a:r>
          </a:p>
          <a:p>
            <a:r>
              <a:rPr lang="hu-HU" dirty="0" smtClean="0"/>
              <a:t>Időigényes</a:t>
            </a:r>
          </a:p>
          <a:p>
            <a:r>
              <a:rPr lang="hu-HU" dirty="0" smtClean="0"/>
              <a:t>„Nincs az pénz” körülmények elő-állítása (pl.: hálózati frekvenciaváltozás)</a:t>
            </a:r>
          </a:p>
          <a:p>
            <a:r>
              <a:rPr lang="hu-HU" dirty="0" smtClean="0"/>
              <a:t>Leghamarabb a fejlesztés végső fázisában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i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8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88" y="1757644"/>
            <a:ext cx="5278962" cy="377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Kisteljesítményű minta (deszkamodell)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051199"/>
            <a:ext cx="8229600" cy="179443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Ugyanolyan áramköri paraméterek nem állíthatók be, így a szabályozók tesztelése nem teljeskörű </a:t>
            </a:r>
          </a:p>
          <a:p>
            <a:r>
              <a:rPr lang="hu-HU" dirty="0"/>
              <a:t>Pl.: kisebb trafó relatív vesztesége nagyobb, ez akár egy rezonanciát is elnyomhat</a:t>
            </a:r>
          </a:p>
          <a:p>
            <a:endParaRPr lang="hu-HU" dirty="0" smtClean="0"/>
          </a:p>
          <a:p>
            <a:endParaRPr lang="hu-HU" i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8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41" y="2845635"/>
            <a:ext cx="4454381" cy="334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457200" y="2563893"/>
            <a:ext cx="8156864" cy="165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&gt;"/>
              <a:defRPr lang="hu-HU" sz="28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2pPr>
            <a:lvl3pPr marL="11808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Bariol Regular" panose="02000506040000020003" pitchFamily="2" charset="0"/>
              <a:buChar char="–"/>
              <a:defRPr sz="24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3pPr>
            <a:lvl4pPr marL="15660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4pPr>
            <a:lvl5pPr marL="2023200" indent="-158400" algn="l" defTabSz="914400" rtl="0" eaLnBrk="1" latinLnBrk="0" hangingPunct="1">
              <a:lnSpc>
                <a:spcPct val="100000"/>
              </a:lnSpc>
              <a:spcBef>
                <a:spcPts val="3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iol Regular" panose="0200050604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7698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Power</a:t>
            </a:r>
            <a:r>
              <a:rPr lang="hu-HU" dirty="0"/>
              <a:t> HIL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330199" y="1051199"/>
            <a:ext cx="8606972" cy="117481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Teljes </a:t>
            </a:r>
            <a:r>
              <a:rPr lang="hu-HU" dirty="0"/>
              <a:t>főáramkör végső tesztje, </a:t>
            </a:r>
            <a:r>
              <a:rPr lang="hu-HU" dirty="0" smtClean="0"/>
              <a:t>a készülék </a:t>
            </a:r>
            <a:r>
              <a:rPr lang="hu-HU" dirty="0"/>
              <a:t>minősítése</a:t>
            </a:r>
          </a:p>
          <a:p>
            <a:r>
              <a:rPr lang="hu-HU" dirty="0" smtClean="0"/>
              <a:t>Teljesítményszinten </a:t>
            </a:r>
            <a:r>
              <a:rPr lang="hu-HU" dirty="0"/>
              <a:t>szimulált </a:t>
            </a:r>
            <a:r>
              <a:rPr lang="hu-HU" dirty="0" smtClean="0"/>
              <a:t>környezet (AC hálózat, motor)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3668"/>
            <a:ext cx="5247517" cy="35017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40" y="2226011"/>
            <a:ext cx="2615635" cy="39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HIL szimuláció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200" y="1051199"/>
            <a:ext cx="8437418" cy="1973422"/>
          </a:xfrm>
        </p:spPr>
        <p:txBody>
          <a:bodyPr>
            <a:normAutofit/>
          </a:bodyPr>
          <a:lstStyle/>
          <a:p>
            <a:r>
              <a:rPr lang="hu-HU" dirty="0" smtClean="0"/>
              <a:t>A főáramkör hardveralapú, valósidejű emulációja</a:t>
            </a:r>
          </a:p>
          <a:p>
            <a:r>
              <a:rPr lang="hu-HU" dirty="0" smtClean="0"/>
              <a:t>Az irányítókártya jelszintjein reprodukált mérések</a:t>
            </a:r>
          </a:p>
          <a:p>
            <a:r>
              <a:rPr lang="hu-HU" dirty="0" smtClean="0"/>
              <a:t>Transzparens az irányítóegység számára</a:t>
            </a:r>
            <a:endParaRPr lang="hu-HU" i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pic>
        <p:nvPicPr>
          <p:cNvPr id="7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9" y="2986087"/>
            <a:ext cx="4358987" cy="3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HIL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>
          <a:xfrm>
            <a:off x="457199" y="1051197"/>
            <a:ext cx="8510155" cy="28633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Analóg (műveleti erősítőkkel)</a:t>
            </a:r>
          </a:p>
          <a:p>
            <a:r>
              <a:rPr lang="hu-HU" dirty="0" smtClean="0"/>
              <a:t>PC alapú</a:t>
            </a:r>
          </a:p>
          <a:p>
            <a:r>
              <a:rPr lang="hu-HU" dirty="0" smtClean="0"/>
              <a:t>DSP alapú</a:t>
            </a:r>
          </a:p>
          <a:p>
            <a:r>
              <a:rPr lang="hu-HU" dirty="0" smtClean="0"/>
              <a:t>FPGA alapú</a:t>
            </a:r>
          </a:p>
          <a:p>
            <a:pPr lvl="1"/>
            <a:r>
              <a:rPr lang="hu-HU" dirty="0" smtClean="0"/>
              <a:t>Kézzel írt HDL kód</a:t>
            </a:r>
          </a:p>
          <a:p>
            <a:pPr lvl="1"/>
            <a:r>
              <a:rPr lang="hu-HU" dirty="0" smtClean="0"/>
              <a:t>Generált HDL kód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 err="1"/>
              <a:t>Hardware-In-the-Loop</a:t>
            </a:r>
            <a:r>
              <a:rPr lang="hu-HU" dirty="0"/>
              <a:t> szimuláció</a:t>
            </a:r>
          </a:p>
        </p:txBody>
      </p:sp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65659"/>
              </p:ext>
            </p:extLst>
          </p:nvPr>
        </p:nvGraphicFramePr>
        <p:xfrm>
          <a:off x="520475" y="3914560"/>
          <a:ext cx="8166325" cy="236451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47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1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PC alapú HIL</a:t>
                      </a:r>
                      <a:endParaRPr lang="hu-H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1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DSP</a:t>
                      </a:r>
                      <a:r>
                        <a:rPr lang="hu-HU" sz="1600" baseline="0" dirty="0" smtClean="0">
                          <a:effectLst/>
                        </a:rPr>
                        <a:t> alapú</a:t>
                      </a:r>
                      <a:endParaRPr lang="hu-H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HIL</a:t>
                      </a:r>
                      <a:endParaRPr lang="hu-H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1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FPGA</a:t>
                      </a:r>
                      <a:r>
                        <a:rPr lang="hu-HU" sz="1600" baseline="0" dirty="0" smtClean="0">
                          <a:effectLst/>
                        </a:rPr>
                        <a:t> alapú </a:t>
                      </a:r>
                      <a:r>
                        <a:rPr lang="hu-HU" sz="1600" dirty="0" smtClean="0">
                          <a:effectLst/>
                        </a:rPr>
                        <a:t>HIL (generált HDL kód)</a:t>
                      </a:r>
                      <a:endParaRPr lang="hu-HU" sz="1600" b="1" dirty="0">
                        <a:solidFill>
                          <a:srgbClr val="00B00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1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FPGA</a:t>
                      </a:r>
                      <a:r>
                        <a:rPr lang="hu-HU" sz="1600" baseline="0" dirty="0" smtClean="0">
                          <a:effectLst/>
                        </a:rPr>
                        <a:t> alapú</a:t>
                      </a:r>
                      <a:r>
                        <a:rPr lang="hu-HU" sz="1600" dirty="0" smtClean="0">
                          <a:effectLst/>
                        </a:rPr>
                        <a:t> HIL (kézzel</a:t>
                      </a:r>
                      <a:r>
                        <a:rPr lang="hu-HU" sz="1600" baseline="0" dirty="0" smtClean="0">
                          <a:effectLst/>
                        </a:rPr>
                        <a:t> írt </a:t>
                      </a:r>
                      <a:r>
                        <a:rPr lang="hu-HU" sz="1600" dirty="0" smtClean="0">
                          <a:effectLst/>
                        </a:rPr>
                        <a:t>HDL kód)</a:t>
                      </a:r>
                      <a:endParaRPr lang="hu-H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1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Szimulációs lépésköz</a:t>
                      </a:r>
                      <a:endParaRPr lang="hu-H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100ns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1-10µs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10-100ns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10-100ns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I/O késleltetés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(holtidő)</a:t>
                      </a:r>
                      <a:endParaRPr lang="hu-H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10µs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1-2 lépésköz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hu-H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lépésköz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hu-H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lépésköz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Fejlesztési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idő</a:t>
                      </a:r>
                      <a:endParaRPr lang="hu-H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Közepes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Rövid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Rövid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Hosszú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0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BME AUT">
      <a:dk1>
        <a:srgbClr val="000000"/>
      </a:dk1>
      <a:lt1>
        <a:srgbClr val="FFFFFF"/>
      </a:lt1>
      <a:dk2>
        <a:srgbClr val="910A26"/>
      </a:dk2>
      <a:lt2>
        <a:srgbClr val="FFFFFF"/>
      </a:lt2>
      <a:accent1>
        <a:srgbClr val="000000"/>
      </a:accent1>
      <a:accent2>
        <a:srgbClr val="910A26"/>
      </a:accent2>
      <a:accent3>
        <a:srgbClr val="0079A4"/>
      </a:accent3>
      <a:accent4>
        <a:srgbClr val="000000"/>
      </a:accent4>
      <a:accent5>
        <a:srgbClr val="92D050"/>
      </a:accent5>
      <a:accent6>
        <a:srgbClr val="E47400"/>
      </a:accent6>
      <a:hlink>
        <a:srgbClr val="0079A4"/>
      </a:hlink>
      <a:folHlink>
        <a:srgbClr val="993300"/>
      </a:folHlink>
    </a:clrScheme>
    <a:fontScheme name="1. egyéni séma">
      <a:majorFont>
        <a:latin typeface="Bariol Regular"/>
        <a:ea typeface=""/>
        <a:cs typeface=""/>
      </a:majorFont>
      <a:minorFont>
        <a:latin typeface="Bariol Regular"/>
        <a:ea typeface=""/>
        <a:cs typeface=""/>
      </a:minorFont>
    </a:fontScheme>
    <a:fmtScheme name="Egyszerű síkidomo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88B3A1C3A8C524284B739917E5AF2CF" ma:contentTypeVersion="0" ma:contentTypeDescription="Új dokumentum létrehozása." ma:contentTypeScope="" ma:versionID="bc23ffd22aa113a9e1cce7ec10094a3b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4BE9215-AC72-428D-B663-69BA9E6E4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B36A6-05C5-4854-B59B-0B693C5DA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9CEFEEB-5E3A-4075-BBCC-CE5A294F5E25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14009</TotalTime>
  <Words>667</Words>
  <Application>Microsoft Office PowerPoint</Application>
  <PresentationFormat>Diavetítés a képernyőre (4:3 oldalarány)</PresentationFormat>
  <Paragraphs>235</Paragraphs>
  <Slides>34</Slides>
  <Notes>24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34</vt:i4>
      </vt:variant>
    </vt:vector>
  </HeadingPairs>
  <TitlesOfParts>
    <vt:vector size="42" baseType="lpstr">
      <vt:lpstr>Bariol Regular</vt:lpstr>
      <vt:lpstr>Cambria Math</vt:lpstr>
      <vt:lpstr>Bariol Light</vt:lpstr>
      <vt:lpstr>Times New Roman</vt:lpstr>
      <vt:lpstr>Arial</vt:lpstr>
      <vt:lpstr>Office-téma</vt:lpstr>
      <vt:lpstr>Equation</vt:lpstr>
      <vt:lpstr>Visio.Drawing.15</vt:lpstr>
      <vt:lpstr>Alkalmazott elektronika mellékspecializáció  Elektronikus átalakítók  irányítása tantárgy</vt:lpstr>
      <vt:lpstr>I. Bevezetés</vt:lpstr>
      <vt:lpstr>Alapprobléma</vt:lpstr>
      <vt:lpstr>Offline szimuláció</vt:lpstr>
      <vt:lpstr>Tesztelés a valódi főáramkörön</vt:lpstr>
      <vt:lpstr>Kisteljesítményű minta (deszkamodell)</vt:lpstr>
      <vt:lpstr>Power HIL</vt:lpstr>
      <vt:lpstr>HIL szimuláció</vt:lpstr>
      <vt:lpstr>HIL lehetőségek</vt:lpstr>
      <vt:lpstr>HIL architektúra</vt:lpstr>
      <vt:lpstr>HIL fejlesztési lépései</vt:lpstr>
      <vt:lpstr>II. Modellalkotás</vt:lpstr>
      <vt:lpstr>Példaáramkör</vt:lpstr>
      <vt:lpstr>Hídág modellje</vt:lpstr>
      <vt:lpstr>Háromfázisú vektorok (Park-vektorok) módszere </vt:lpstr>
      <vt:lpstr>Koordináta-transzformáció</vt:lpstr>
      <vt:lpstr>Állapotegyenletek</vt:lpstr>
      <vt:lpstr>III. Áttérés diszkrét időre</vt:lpstr>
      <vt:lpstr>Matematikai háttér</vt:lpstr>
      <vt:lpstr>IV. Kódgenerálás</vt:lpstr>
      <vt:lpstr>Szükséges Matlab toolbox-ok</vt:lpstr>
      <vt:lpstr>HDL Coder elemkészlet</vt:lpstr>
      <vt:lpstr>V. Implementáció</vt:lpstr>
      <vt:lpstr>Utolsó lépések</vt:lpstr>
      <vt:lpstr>FPGA alkotóelemek (Xilinx 7-es széria)</vt:lpstr>
      <vt:lpstr>Alapvető komponensek</vt:lpstr>
      <vt:lpstr>Tipikus interfészek</vt:lpstr>
      <vt:lpstr>Szigma-delta jelalak</vt:lpstr>
      <vt:lpstr>ChipScope Pro Analyzer</vt:lpstr>
      <vt:lpstr>Saját monitorprogram</vt:lpstr>
      <vt:lpstr>VI. Valós idejű teszt</vt:lpstr>
      <vt:lpstr>A szimulálandó főáramkör</vt:lpstr>
      <vt:lpstr>A tesztrendszer mérési összeállítása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BME AUT</dc:creator>
  <cp:lastModifiedBy>Tálti</cp:lastModifiedBy>
  <cp:revision>261</cp:revision>
  <dcterms:created xsi:type="dcterms:W3CDTF">2014-03-08T11:42:20Z</dcterms:created>
  <dcterms:modified xsi:type="dcterms:W3CDTF">2017-06-20T19:46:45Z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0x010100D88B3A1C3A8C524284B739917E5AF2CF</vt:lpwstr>
  </property>
</Properties>
</file>