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59" r:id="rId12"/>
    <p:sldId id="268" r:id="rId13"/>
    <p:sldId id="26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F521A-3BB4-41AD-8BED-957C2F515DC6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BACFF-4580-4D7D-8C73-A0DA4BCFB41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6363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96AEE-AEE4-4ED0-AE9D-99D1E03D398B}" type="slidenum">
              <a:rPr lang="hu-HU" altLang="hu-HU"/>
              <a:pPr/>
              <a:t>5</a:t>
            </a:fld>
            <a:endParaRPr lang="hu-HU" altLang="hu-HU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 sz="1000"/>
              <a:t>1981. A DoD elindította a VHSIC projektet:</a:t>
            </a:r>
          </a:p>
          <a:p>
            <a:pPr lvl="1"/>
            <a:r>
              <a:rPr lang="hu-HU" altLang="hu-HU" sz="1000"/>
              <a:t>Very High Speed Integrated Circuits</a:t>
            </a:r>
          </a:p>
          <a:p>
            <a:pPr lvl="1"/>
            <a:r>
              <a:rPr lang="hu-HU" altLang="hu-HU" sz="1000"/>
              <a:t>A legtöbb fejlesztés Amerikában a Védelmi Minisztérium felügyelete alatt folyik</a:t>
            </a:r>
          </a:p>
          <a:p>
            <a:pPr lvl="1"/>
            <a:r>
              <a:rPr lang="hu-HU" altLang="hu-HU" sz="1000"/>
              <a:t>Cél olyan módszer kidolgozása volt, amivel nagysebességű integrált áramkörök tervezhetők, szimulálhatók és ellenőrizhetők</a:t>
            </a:r>
          </a:p>
          <a:p>
            <a:r>
              <a:rPr lang="hu-HU" altLang="hu-HU" sz="1000"/>
              <a:t>1983. A DoD megkezdi a VHSIC HDL alapjainak meghatározását</a:t>
            </a:r>
          </a:p>
          <a:p>
            <a:pPr lvl="1"/>
            <a:r>
              <a:rPr lang="hu-HU" altLang="hu-HU" sz="1000"/>
              <a:t>HDL : Hardware Description Language</a:t>
            </a:r>
          </a:p>
          <a:p>
            <a:pPr lvl="1"/>
            <a:r>
              <a:rPr lang="hu-HU" altLang="hu-HU" sz="1000"/>
              <a:t>Olyan hardverleíró nyelv, melynek segítségével nagysebességű áramkörök működése írható le</a:t>
            </a:r>
          </a:p>
          <a:p>
            <a:r>
              <a:rPr lang="hu-HU" altLang="hu-HU" sz="1000"/>
              <a:t>1987. A VHDL IEEE szabvánnyá vált.</a:t>
            </a:r>
          </a:p>
          <a:p>
            <a:pPr lvl="1"/>
            <a:r>
              <a:rPr lang="hu-HU" altLang="hu-HU" sz="1000"/>
              <a:t>A szabvány tartalmazza a nyelvi elemek, típusok, utasítások, programszerkezet leírását</a:t>
            </a:r>
          </a:p>
          <a:p>
            <a:pPr lvl="1"/>
            <a:r>
              <a:rPr lang="hu-HU" altLang="hu-HU" sz="1000"/>
              <a:t>A szabványt a különböző gyártócégek különbözőképpen valósították meg</a:t>
            </a:r>
          </a:p>
          <a:p>
            <a:r>
              <a:rPr lang="hu-HU" altLang="hu-HU" sz="1000"/>
              <a:t>1993. Megjelenik a VHDL új verziója</a:t>
            </a:r>
          </a:p>
          <a:p>
            <a:pPr lvl="1"/>
            <a:r>
              <a:rPr lang="hu-HU" altLang="hu-HU" sz="1000"/>
              <a:t>Új utasítások, foglalt szavak</a:t>
            </a:r>
          </a:p>
          <a:p>
            <a:pPr lvl="1"/>
            <a:r>
              <a:rPr lang="hu-HU" altLang="hu-HU" sz="1000"/>
              <a:t>Új csomag: STD_LOGIC_1164. Ez tartalmazza az STD_LOGIC típust, mely a jelek 9 különböző értékét veheti fel. STD_LOGIC_VECTOR típus pedig STD_LOGIC típusú elemekből álló tömb</a:t>
            </a:r>
          </a:p>
          <a:p>
            <a:r>
              <a:rPr lang="hu-HU" altLang="hu-HU" sz="1000"/>
              <a:t>1997. Szabványos csomagok: ezek az STD_LOGIC és STD_LOGIC_VECTOR típusokra vontakozó műveleteket definiálták</a:t>
            </a:r>
          </a:p>
        </p:txBody>
      </p:sp>
    </p:spTree>
    <p:extLst>
      <p:ext uri="{BB962C8B-B14F-4D97-AF65-F5344CB8AC3E}">
        <p14:creationId xmlns:p14="http://schemas.microsoft.com/office/powerpoint/2010/main" val="3807308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2CA7A-448C-407C-A7A4-86A2F1F343D8}" type="slidenum">
              <a:rPr lang="hu-HU" altLang="hu-HU"/>
              <a:pPr/>
              <a:t>6</a:t>
            </a:fld>
            <a:endParaRPr lang="hu-HU" altLang="hu-HU"/>
          </a:p>
        </p:txBody>
      </p:sp>
      <p:sp>
        <p:nvSpPr>
          <p:cNvPr id="675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hu-HU"/>
              <a:t>A VHDL leginkább a Pascal nyelvre hasonlít. Ugyanazok az elemi D-gráfok (vezérlési szerkezetek) találhatóak meg benne, mint a pascalban. Ezek formátuma is nagyrészt azonos a Pascalbeli megfelelőjükével.</a:t>
            </a:r>
          </a:p>
        </p:txBody>
      </p:sp>
    </p:spTree>
    <p:extLst>
      <p:ext uri="{BB962C8B-B14F-4D97-AF65-F5344CB8AC3E}">
        <p14:creationId xmlns:p14="http://schemas.microsoft.com/office/powerpoint/2010/main" val="1579378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mik.pte.h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mik.pte.h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mik.pte.h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64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959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3630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optima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optima"/>
              </a:defRPr>
            </a:lvl1pPr>
            <a:lvl2pPr>
              <a:defRPr baseline="0">
                <a:latin typeface="optima"/>
              </a:defRPr>
            </a:lvl2pPr>
            <a:lvl3pPr>
              <a:defRPr baseline="0">
                <a:latin typeface="optima"/>
              </a:defRPr>
            </a:lvl3pPr>
            <a:lvl4pPr>
              <a:defRPr baseline="0">
                <a:latin typeface="optima"/>
              </a:defRPr>
            </a:lvl4pPr>
            <a:lvl5pPr>
              <a:defRPr baseline="0">
                <a:latin typeface="optima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3" name="Csoportba foglalás 12"/>
          <p:cNvGrpSpPr/>
          <p:nvPr userDrawn="1"/>
        </p:nvGrpSpPr>
        <p:grpSpPr>
          <a:xfrm>
            <a:off x="8095672" y="109573"/>
            <a:ext cx="3994728" cy="870528"/>
            <a:chOff x="7727372" y="122273"/>
            <a:chExt cx="3994728" cy="870528"/>
          </a:xfrm>
        </p:grpSpPr>
        <p:pic>
          <p:nvPicPr>
            <p:cNvPr id="1030" name="Picture 6" descr="https://mik.pte.hu/img/mik_favic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72" y="122273"/>
              <a:ext cx="870528" cy="87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églalap 10"/>
            <p:cNvSpPr/>
            <p:nvPr userDrawn="1"/>
          </p:nvSpPr>
          <p:spPr>
            <a:xfrm>
              <a:off x="8597900" y="265149"/>
              <a:ext cx="3124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lang="hu-HU" sz="1600" b="0" i="0" u="none" strike="noStrike" cap="all" dirty="0" smtClean="0">
                  <a:solidFill>
                    <a:srgbClr val="FFFFFF"/>
                  </a:solidFill>
                  <a:effectLst/>
                  <a:latin typeface="optima"/>
                  <a:hlinkClick r:id="rId3" tooltip="PTE"/>
                </a:rPr>
                <a:t>PÉCSI TUDOMÁNYEGYETEM</a:t>
              </a: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 </a:t>
              </a:r>
              <a:b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</a:b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Műszaki és Informatikai Kar</a:t>
              </a:r>
              <a:endParaRPr lang="hu-HU" sz="1600" b="1" i="0" dirty="0">
                <a:solidFill>
                  <a:srgbClr val="212121"/>
                </a:solidFill>
                <a:effectLst/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684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886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optima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optima"/>
              </a:defRPr>
            </a:lvl1pPr>
            <a:lvl2pPr>
              <a:defRPr baseline="0">
                <a:latin typeface="optima"/>
              </a:defRPr>
            </a:lvl2pPr>
            <a:lvl3pPr>
              <a:defRPr baseline="0">
                <a:latin typeface="optima"/>
              </a:defRPr>
            </a:lvl3pPr>
            <a:lvl4pPr>
              <a:defRPr baseline="0">
                <a:latin typeface="optima"/>
              </a:defRPr>
            </a:lvl4pPr>
            <a:lvl5pPr>
              <a:defRPr baseline="0">
                <a:latin typeface="optima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optima"/>
              </a:defRPr>
            </a:lvl1pPr>
            <a:lvl2pPr>
              <a:defRPr baseline="0">
                <a:latin typeface="optima"/>
              </a:defRPr>
            </a:lvl2pPr>
            <a:lvl3pPr>
              <a:defRPr baseline="0">
                <a:latin typeface="optima"/>
              </a:defRPr>
            </a:lvl3pPr>
            <a:lvl4pPr>
              <a:defRPr baseline="0">
                <a:latin typeface="optima"/>
              </a:defRPr>
            </a:lvl4pPr>
            <a:lvl5pPr>
              <a:defRPr baseline="0">
                <a:latin typeface="optima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8" name="Csoportba foglalás 7"/>
          <p:cNvGrpSpPr/>
          <p:nvPr userDrawn="1"/>
        </p:nvGrpSpPr>
        <p:grpSpPr>
          <a:xfrm>
            <a:off x="8095672" y="109573"/>
            <a:ext cx="3994728" cy="870528"/>
            <a:chOff x="7727372" y="122273"/>
            <a:chExt cx="3994728" cy="870528"/>
          </a:xfrm>
        </p:grpSpPr>
        <p:pic>
          <p:nvPicPr>
            <p:cNvPr id="9" name="Picture 6" descr="https://mik.pte.hu/img/mik_favic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72" y="122273"/>
              <a:ext cx="870528" cy="87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églalap 9"/>
            <p:cNvSpPr/>
            <p:nvPr userDrawn="1"/>
          </p:nvSpPr>
          <p:spPr>
            <a:xfrm>
              <a:off x="8597900" y="265149"/>
              <a:ext cx="3124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lang="hu-HU" sz="1600" b="0" i="0" u="none" strike="noStrike" cap="all" dirty="0" smtClean="0">
                  <a:solidFill>
                    <a:srgbClr val="FFFFFF"/>
                  </a:solidFill>
                  <a:effectLst/>
                  <a:latin typeface="optima"/>
                  <a:hlinkClick r:id="rId3" tooltip="PTE"/>
                </a:rPr>
                <a:t>PÉCSI TUDOMÁNYEGYETEM</a:t>
              </a: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 </a:t>
              </a:r>
              <a:b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</a:b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Műszaki és Informatikai Kar</a:t>
              </a:r>
              <a:endParaRPr lang="hu-HU" sz="1600" b="1" i="0" dirty="0">
                <a:solidFill>
                  <a:srgbClr val="212121"/>
                </a:solidFill>
                <a:effectLst/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744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914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baseline="0">
                <a:latin typeface="optima"/>
              </a:defRPr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grpSp>
        <p:nvGrpSpPr>
          <p:cNvPr id="6" name="Csoportba foglalás 5"/>
          <p:cNvGrpSpPr/>
          <p:nvPr userDrawn="1"/>
        </p:nvGrpSpPr>
        <p:grpSpPr>
          <a:xfrm>
            <a:off x="8095672" y="109573"/>
            <a:ext cx="3994728" cy="870528"/>
            <a:chOff x="7727372" y="122273"/>
            <a:chExt cx="3994728" cy="870528"/>
          </a:xfrm>
        </p:grpSpPr>
        <p:pic>
          <p:nvPicPr>
            <p:cNvPr id="7" name="Picture 6" descr="https://mik.pte.hu/img/mik_favico.pn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72" y="122273"/>
              <a:ext cx="870528" cy="87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églalap 7"/>
            <p:cNvSpPr/>
            <p:nvPr userDrawn="1"/>
          </p:nvSpPr>
          <p:spPr>
            <a:xfrm>
              <a:off x="8597900" y="265149"/>
              <a:ext cx="3124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lang="hu-HU" sz="1600" b="0" i="0" u="none" strike="noStrike" cap="all" dirty="0" smtClean="0">
                  <a:solidFill>
                    <a:srgbClr val="FFFFFF"/>
                  </a:solidFill>
                  <a:effectLst/>
                  <a:latin typeface="optima"/>
                  <a:hlinkClick r:id="rId3" tooltip="PTE"/>
                </a:rPr>
                <a:t>PÉCSI TUDOMÁNYEGYETEM</a:t>
              </a: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 </a:t>
              </a:r>
              <a:b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</a:b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3" tooltip="PTE"/>
                </a:rPr>
                <a:t>Műszaki és Informatikai Kar</a:t>
              </a:r>
              <a:endParaRPr lang="hu-HU" sz="1600" b="1" i="0" dirty="0">
                <a:solidFill>
                  <a:srgbClr val="212121"/>
                </a:solidFill>
                <a:effectLst/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753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078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6467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3A23D4-C47E-41EB-9842-3362E82049E8}" type="datetimeFigureOut">
              <a:rPr lang="hu-HU" smtClean="0"/>
              <a:t>2017. 06. 20.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437F5D-AE50-4D4C-94D6-047916DC14E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294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mik.pte.h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7" name="Csoportba foglalás 6"/>
          <p:cNvGrpSpPr/>
          <p:nvPr userDrawn="1"/>
        </p:nvGrpSpPr>
        <p:grpSpPr>
          <a:xfrm>
            <a:off x="8095672" y="109573"/>
            <a:ext cx="3994728" cy="870528"/>
            <a:chOff x="7727372" y="122273"/>
            <a:chExt cx="3994728" cy="870528"/>
          </a:xfrm>
        </p:grpSpPr>
        <p:pic>
          <p:nvPicPr>
            <p:cNvPr id="8" name="Picture 6" descr="https://mik.pte.hu/img/mik_favico.png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7372" y="122273"/>
              <a:ext cx="870528" cy="870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églalap 8"/>
            <p:cNvSpPr/>
            <p:nvPr userDrawn="1"/>
          </p:nvSpPr>
          <p:spPr>
            <a:xfrm>
              <a:off x="8597900" y="265149"/>
              <a:ext cx="3124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fontAlgn="base"/>
              <a:r>
                <a:rPr lang="hu-HU" sz="1600" b="0" i="0" u="none" strike="noStrike" cap="all" dirty="0" smtClean="0">
                  <a:solidFill>
                    <a:srgbClr val="FFFFFF"/>
                  </a:solidFill>
                  <a:effectLst/>
                  <a:latin typeface="optima"/>
                  <a:hlinkClick r:id="rId14" tooltip="PTE"/>
                </a:rPr>
                <a:t>PÉCSI TUDOMÁNYEGYETEM</a:t>
              </a: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14" tooltip="PTE"/>
                </a:rPr>
                <a:t> </a:t>
              </a:r>
              <a:b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14" tooltip="PTE"/>
                </a:rPr>
              </a:br>
              <a:r>
                <a:rPr lang="hu-HU" sz="1600" b="0" i="0" u="none" strike="noStrike" dirty="0" smtClean="0">
                  <a:solidFill>
                    <a:srgbClr val="212121"/>
                  </a:solidFill>
                  <a:effectLst/>
                  <a:latin typeface="optima"/>
                  <a:hlinkClick r:id="rId14" tooltip="PTE"/>
                </a:rPr>
                <a:t>Műszaki és Informatikai Kar</a:t>
              </a:r>
              <a:endParaRPr lang="hu-HU" sz="1600" b="1" i="0" dirty="0">
                <a:solidFill>
                  <a:srgbClr val="212121"/>
                </a:solidFill>
                <a:effectLst/>
                <a:latin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733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tim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tim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tim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tim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tim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tim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17600" y="2387599"/>
            <a:ext cx="10058400" cy="1122363"/>
          </a:xfrm>
        </p:spPr>
        <p:txBody>
          <a:bodyPr/>
          <a:lstStyle/>
          <a:p>
            <a:r>
              <a:rPr lang="hu-HU" dirty="0" smtClean="0"/>
              <a:t>FPGA oktatás a PTE MIK -n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74800" y="3665538"/>
            <a:ext cx="9144000" cy="1135062"/>
          </a:xfrm>
        </p:spPr>
        <p:txBody>
          <a:bodyPr/>
          <a:lstStyle/>
          <a:p>
            <a:r>
              <a:rPr lang="hu-HU" dirty="0" smtClean="0"/>
              <a:t>Megyeri Péter</a:t>
            </a:r>
          </a:p>
          <a:p>
            <a:r>
              <a:rPr lang="hu-HU" dirty="0" smtClean="0"/>
              <a:t>PTE MIK VI Automatizálási Tanszék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748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Text Box 2"/>
          <p:cNvSpPr txBox="1">
            <a:spLocks noChangeArrowheads="1"/>
          </p:cNvSpPr>
          <p:nvPr/>
        </p:nvSpPr>
        <p:spPr bwMode="auto">
          <a:xfrm>
            <a:off x="297973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/>
          </a:p>
        </p:txBody>
      </p:sp>
      <p:pic>
        <p:nvPicPr>
          <p:cNvPr id="168964" name="Picture 4" descr="LeIr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054100"/>
            <a:ext cx="8270001" cy="572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4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600" y="1076325"/>
            <a:ext cx="11112500" cy="1325563"/>
          </a:xfrm>
        </p:spPr>
        <p:txBody>
          <a:bodyPr/>
          <a:lstStyle/>
          <a:p>
            <a:r>
              <a:rPr lang="hu-HU" dirty="0" smtClean="0"/>
              <a:t>Tevékenységek FPGA, CPLD területeken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89225"/>
            <a:ext cx="10515600" cy="1616075"/>
          </a:xfrm>
        </p:spPr>
        <p:txBody>
          <a:bodyPr>
            <a:normAutofit/>
          </a:bodyPr>
          <a:lstStyle/>
          <a:p>
            <a:r>
              <a:rPr lang="hu-HU" dirty="0" smtClean="0"/>
              <a:t>Feladatbeadás</a:t>
            </a:r>
          </a:p>
          <a:p>
            <a:r>
              <a:rPr lang="hu-HU" dirty="0" smtClean="0"/>
              <a:t>Szakdolgozat</a:t>
            </a:r>
          </a:p>
          <a:p>
            <a:r>
              <a:rPr lang="hu-HU" dirty="0" smtClean="0"/>
              <a:t>Versenyeken való részvétel kapcsán történő fejlesztések</a:t>
            </a:r>
          </a:p>
        </p:txBody>
      </p:sp>
    </p:spTree>
    <p:extLst>
      <p:ext uri="{BB962C8B-B14F-4D97-AF65-F5344CB8AC3E}">
        <p14:creationId xmlns:p14="http://schemas.microsoft.com/office/powerpoint/2010/main" val="558743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600" y="758825"/>
            <a:ext cx="11112500" cy="1325563"/>
          </a:xfrm>
        </p:spPr>
        <p:txBody>
          <a:bodyPr/>
          <a:lstStyle/>
          <a:p>
            <a:r>
              <a:rPr lang="hu-HU" dirty="0" smtClean="0"/>
              <a:t>Tevékenységek FPGA, CPLD területeken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082800"/>
            <a:ext cx="10515600" cy="4737101"/>
          </a:xfrm>
        </p:spPr>
        <p:txBody>
          <a:bodyPr>
            <a:normAutofit/>
          </a:bodyPr>
          <a:lstStyle/>
          <a:p>
            <a:r>
              <a:rPr lang="hu-HU" dirty="0" smtClean="0"/>
              <a:t>Feladatbeadás:</a:t>
            </a:r>
          </a:p>
          <a:p>
            <a:pPr lvl="1"/>
            <a:r>
              <a:rPr lang="hu-HU" dirty="0" smtClean="0"/>
              <a:t>Önállóan választott hallgatói projektek,</a:t>
            </a:r>
          </a:p>
          <a:p>
            <a:pPr lvl="1"/>
            <a:r>
              <a:rPr lang="hu-HU" dirty="0" smtClean="0"/>
              <a:t>Különböző nehézségi fokú feladatok:</a:t>
            </a:r>
          </a:p>
          <a:p>
            <a:pPr lvl="2"/>
            <a:r>
              <a:rPr lang="hu-HU" dirty="0" smtClean="0"/>
              <a:t>Különböző számlálók, futófények,</a:t>
            </a:r>
          </a:p>
          <a:p>
            <a:pPr lvl="2"/>
            <a:r>
              <a:rPr lang="hu-HU" dirty="0" smtClean="0"/>
              <a:t>Különböző összetettségű útkereszteződések,</a:t>
            </a:r>
          </a:p>
          <a:p>
            <a:pPr lvl="2"/>
            <a:r>
              <a:rPr lang="hu-HU" dirty="0" smtClean="0"/>
              <a:t>Italautomata, mosógép, szállítószalag rendszerek, liftek.</a:t>
            </a:r>
          </a:p>
          <a:p>
            <a:pPr lvl="1"/>
            <a:r>
              <a:rPr lang="hu-HU" dirty="0" smtClean="0"/>
              <a:t>Elvárások:</a:t>
            </a:r>
          </a:p>
          <a:p>
            <a:pPr lvl="2"/>
            <a:r>
              <a:rPr lang="hu-HU" dirty="0" smtClean="0"/>
              <a:t>A projekt megfelelő színvonalú elkészítése,</a:t>
            </a:r>
          </a:p>
          <a:p>
            <a:pPr lvl="2"/>
            <a:r>
              <a:rPr lang="hu-HU" dirty="0" smtClean="0"/>
              <a:t>Teljeskörű szimuláció készítése,</a:t>
            </a:r>
          </a:p>
          <a:p>
            <a:pPr lvl="2"/>
            <a:r>
              <a:rPr lang="hu-HU" dirty="0" smtClean="0"/>
              <a:t>Dokumentáció készítése.</a:t>
            </a:r>
          </a:p>
          <a:p>
            <a:pPr lvl="1"/>
            <a:r>
              <a:rPr lang="hu-HU" dirty="0" smtClean="0"/>
              <a:t>Előnyt jelent:</a:t>
            </a:r>
          </a:p>
          <a:p>
            <a:pPr lvl="2"/>
            <a:r>
              <a:rPr lang="hu-HU" dirty="0" smtClean="0"/>
              <a:t>A kész projekt letöltése és tesztelése valós körülmények között.</a:t>
            </a:r>
          </a:p>
        </p:txBody>
      </p:sp>
    </p:spTree>
    <p:extLst>
      <p:ext uri="{BB962C8B-B14F-4D97-AF65-F5344CB8AC3E}">
        <p14:creationId xmlns:p14="http://schemas.microsoft.com/office/powerpoint/2010/main" val="978013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2600" y="1127125"/>
            <a:ext cx="11112500" cy="1325563"/>
          </a:xfrm>
        </p:spPr>
        <p:txBody>
          <a:bodyPr/>
          <a:lstStyle/>
          <a:p>
            <a:r>
              <a:rPr lang="hu-HU" dirty="0" smtClean="0"/>
              <a:t>Tevékenységek FPGA, CPLD területeken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90801"/>
            <a:ext cx="10515600" cy="3721099"/>
          </a:xfrm>
        </p:spPr>
        <p:txBody>
          <a:bodyPr>
            <a:normAutofit/>
          </a:bodyPr>
          <a:lstStyle/>
          <a:p>
            <a:r>
              <a:rPr lang="hu-HU" dirty="0" smtClean="0"/>
              <a:t>Szakdolgozat:</a:t>
            </a:r>
          </a:p>
          <a:p>
            <a:pPr lvl="1"/>
            <a:r>
              <a:rPr lang="hu-HU" dirty="0"/>
              <a:t>FPGA alapú </a:t>
            </a:r>
            <a:r>
              <a:rPr lang="hu-HU" dirty="0" err="1" smtClean="0"/>
              <a:t>wobbler-szkóp</a:t>
            </a:r>
            <a:r>
              <a:rPr lang="hu-HU" dirty="0" smtClean="0"/>
              <a:t>,</a:t>
            </a:r>
          </a:p>
          <a:p>
            <a:pPr lvl="1"/>
            <a:r>
              <a:rPr lang="hu-HU" dirty="0" smtClean="0"/>
              <a:t>CPLD fejlesztőkártya fejlesztése.</a:t>
            </a:r>
          </a:p>
          <a:p>
            <a:r>
              <a:rPr lang="hu-HU" dirty="0" smtClean="0"/>
              <a:t>Versenyeken való részvétel kapcsán történő fejlesztések:</a:t>
            </a:r>
          </a:p>
          <a:p>
            <a:pPr lvl="1"/>
            <a:r>
              <a:rPr lang="hu-HU" dirty="0" smtClean="0"/>
              <a:t>Go-Kart, Go-Bosch,</a:t>
            </a:r>
          </a:p>
          <a:p>
            <a:pPr lvl="1"/>
            <a:r>
              <a:rPr lang="hu-HU" dirty="0" smtClean="0"/>
              <a:t>Robotversenyek:</a:t>
            </a:r>
          </a:p>
          <a:p>
            <a:pPr lvl="2"/>
            <a:r>
              <a:rPr lang="hu-HU" dirty="0" err="1" smtClean="0"/>
              <a:t>Robocup</a:t>
            </a:r>
            <a:r>
              <a:rPr lang="hu-HU" dirty="0" smtClean="0"/>
              <a:t>,</a:t>
            </a:r>
          </a:p>
          <a:p>
            <a:pPr lvl="2"/>
            <a:r>
              <a:rPr lang="hu-HU" dirty="0" smtClean="0"/>
              <a:t>Magyar Alkalmazott Mérnöki Tudományok Versenye (Magyarok a Marson)</a:t>
            </a:r>
          </a:p>
          <a:p>
            <a:pPr lvl="1"/>
            <a:r>
              <a:rPr lang="hu-HU" dirty="0" smtClean="0"/>
              <a:t>Jellemzően jelfeldolgozási, adatkiértékelési problémák megoldása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70237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r>
              <a:rPr lang="hu-HU" dirty="0" smtClean="0"/>
              <a:t>A Kar képzési kínálata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82700"/>
            <a:ext cx="10515600" cy="5321300"/>
          </a:xfrm>
        </p:spPr>
        <p:txBody>
          <a:bodyPr>
            <a:normAutofit/>
          </a:bodyPr>
          <a:lstStyle/>
          <a:p>
            <a:r>
              <a:rPr lang="hu-HU" dirty="0" smtClean="0"/>
              <a:t>Alapképzések:</a:t>
            </a:r>
          </a:p>
          <a:p>
            <a:pPr lvl="1"/>
            <a:r>
              <a:rPr lang="hu-HU" dirty="0" smtClean="0"/>
              <a:t>építészmérnöki,</a:t>
            </a:r>
          </a:p>
          <a:p>
            <a:pPr lvl="1"/>
            <a:r>
              <a:rPr lang="hu-HU" dirty="0" smtClean="0"/>
              <a:t>építőmérnöki,</a:t>
            </a:r>
          </a:p>
          <a:p>
            <a:pPr lvl="1"/>
            <a:r>
              <a:rPr lang="hu-HU" dirty="0"/>
              <a:t>g</a:t>
            </a:r>
            <a:r>
              <a:rPr lang="hu-HU" dirty="0" smtClean="0"/>
              <a:t>épészmérnöki,</a:t>
            </a:r>
          </a:p>
          <a:p>
            <a:pPr lvl="1"/>
            <a:r>
              <a:rPr lang="hu-HU" dirty="0" smtClean="0"/>
              <a:t>környezetmérnöki,</a:t>
            </a:r>
          </a:p>
          <a:p>
            <a:pPr lvl="1"/>
            <a:r>
              <a:rPr lang="hu-HU" dirty="0" smtClean="0"/>
              <a:t>villamosmérnöki,</a:t>
            </a:r>
          </a:p>
          <a:p>
            <a:pPr lvl="1"/>
            <a:r>
              <a:rPr lang="hu-HU" dirty="0" smtClean="0"/>
              <a:t>informatikai (GPU),</a:t>
            </a:r>
          </a:p>
          <a:p>
            <a:pPr lvl="1"/>
            <a:r>
              <a:rPr lang="hu-HU" dirty="0" smtClean="0"/>
              <a:t>építőművészeti.</a:t>
            </a:r>
          </a:p>
          <a:p>
            <a:r>
              <a:rPr lang="hu-HU" dirty="0" smtClean="0"/>
              <a:t>Mesterképzések:</a:t>
            </a:r>
          </a:p>
          <a:p>
            <a:pPr lvl="1"/>
            <a:r>
              <a:rPr lang="hu-HU" dirty="0"/>
              <a:t>é</a:t>
            </a:r>
            <a:r>
              <a:rPr lang="hu-HU" dirty="0" smtClean="0"/>
              <a:t>pítészmérnöki,</a:t>
            </a:r>
          </a:p>
          <a:p>
            <a:pPr lvl="1"/>
            <a:r>
              <a:rPr lang="hu-HU" dirty="0"/>
              <a:t>é</a:t>
            </a:r>
            <a:r>
              <a:rPr lang="hu-HU" dirty="0" smtClean="0"/>
              <a:t>pítőmérnöki,</a:t>
            </a:r>
          </a:p>
          <a:p>
            <a:pPr lvl="1"/>
            <a:r>
              <a:rPr lang="hu-HU" dirty="0"/>
              <a:t>é</a:t>
            </a:r>
            <a:r>
              <a:rPr lang="hu-HU" dirty="0" smtClean="0"/>
              <a:t>pítőművészeti,</a:t>
            </a:r>
          </a:p>
          <a:p>
            <a:pPr lvl="1"/>
            <a:r>
              <a:rPr lang="hu-HU" dirty="0"/>
              <a:t>i</a:t>
            </a:r>
            <a:r>
              <a:rPr lang="hu-HU" dirty="0" smtClean="0"/>
              <a:t>nformatikai.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6947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10515600" cy="1325563"/>
          </a:xfrm>
        </p:spPr>
        <p:txBody>
          <a:bodyPr/>
          <a:lstStyle/>
          <a:p>
            <a:r>
              <a:rPr lang="hu-HU" dirty="0" smtClean="0"/>
              <a:t>FPGA oktatás a villamosmérnök képzésben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676525"/>
            <a:ext cx="10515600" cy="3597275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Két szakirány:</a:t>
            </a:r>
          </a:p>
          <a:p>
            <a:pPr lvl="1"/>
            <a:r>
              <a:rPr lang="hu-HU" dirty="0" smtClean="0"/>
              <a:t>Létesítmények villamosítása és automatizálása,</a:t>
            </a:r>
          </a:p>
          <a:p>
            <a:pPr lvl="1"/>
            <a:r>
              <a:rPr lang="hu-HU" dirty="0" smtClean="0"/>
              <a:t>Beágyazott mikroszámítógépes rendszerek</a:t>
            </a:r>
          </a:p>
          <a:p>
            <a:r>
              <a:rPr lang="hu-HU" dirty="0" smtClean="0"/>
              <a:t>Oktatók:</a:t>
            </a:r>
          </a:p>
          <a:p>
            <a:pPr lvl="1"/>
            <a:r>
              <a:rPr lang="hu-HU" dirty="0" smtClean="0"/>
              <a:t>Brenner Csaba,</a:t>
            </a:r>
          </a:p>
          <a:p>
            <a:pPr lvl="1"/>
            <a:r>
              <a:rPr lang="hu-HU" dirty="0" smtClean="0"/>
              <a:t>Megyeri Péter</a:t>
            </a:r>
          </a:p>
          <a:p>
            <a:r>
              <a:rPr lang="hu-HU" dirty="0" smtClean="0"/>
              <a:t>Oktatott tárgyak:</a:t>
            </a:r>
          </a:p>
          <a:p>
            <a:pPr lvl="1"/>
            <a:r>
              <a:rPr lang="hu-HU" dirty="0" smtClean="0"/>
              <a:t>Digitális technika I. (2 </a:t>
            </a:r>
            <a:r>
              <a:rPr lang="hu-HU" dirty="0" err="1" smtClean="0"/>
              <a:t>ea</a:t>
            </a:r>
            <a:r>
              <a:rPr lang="hu-HU" dirty="0" smtClean="0"/>
              <a:t>. + 2 </a:t>
            </a:r>
            <a:r>
              <a:rPr lang="hu-HU" dirty="0" err="1" smtClean="0"/>
              <a:t>gyak</a:t>
            </a:r>
            <a:r>
              <a:rPr lang="hu-HU" dirty="0" smtClean="0"/>
              <a:t>.), III. (2 </a:t>
            </a:r>
            <a:r>
              <a:rPr lang="hu-HU" dirty="0" err="1" smtClean="0"/>
              <a:t>ea</a:t>
            </a:r>
            <a:r>
              <a:rPr lang="hu-HU" dirty="0" smtClean="0"/>
              <a:t>. + 2 </a:t>
            </a:r>
            <a:r>
              <a:rPr lang="hu-HU" dirty="0" err="1" smtClean="0"/>
              <a:t>lab</a:t>
            </a:r>
            <a:r>
              <a:rPr lang="hu-HU" dirty="0" smtClean="0"/>
              <a:t>.)</a:t>
            </a:r>
          </a:p>
          <a:p>
            <a:pPr lvl="1"/>
            <a:r>
              <a:rPr lang="hu-HU" dirty="0" smtClean="0"/>
              <a:t>Önálló labor I. (2 </a:t>
            </a:r>
            <a:r>
              <a:rPr lang="hu-HU" dirty="0" err="1" smtClean="0"/>
              <a:t>lab</a:t>
            </a:r>
            <a:r>
              <a:rPr lang="hu-HU" dirty="0" smtClean="0"/>
              <a:t>.), II. (2 </a:t>
            </a:r>
            <a:r>
              <a:rPr lang="hu-HU" dirty="0" err="1" smtClean="0"/>
              <a:t>lab</a:t>
            </a:r>
            <a:r>
              <a:rPr lang="hu-HU" dirty="0" smtClean="0"/>
              <a:t>.), III. (2 </a:t>
            </a:r>
            <a:r>
              <a:rPr lang="hu-HU" dirty="0" err="1" smtClean="0"/>
              <a:t>lab</a:t>
            </a:r>
            <a:r>
              <a:rPr lang="hu-HU" dirty="0" smtClean="0"/>
              <a:t>.)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6368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987425"/>
            <a:ext cx="10515600" cy="1325563"/>
          </a:xfrm>
        </p:spPr>
        <p:txBody>
          <a:bodyPr/>
          <a:lstStyle/>
          <a:p>
            <a:r>
              <a:rPr lang="hu-HU" dirty="0" smtClean="0"/>
              <a:t>Fejlesztő környezet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727325"/>
            <a:ext cx="10515600" cy="1514475"/>
          </a:xfrm>
        </p:spPr>
        <p:txBody>
          <a:bodyPr>
            <a:normAutofit/>
          </a:bodyPr>
          <a:lstStyle/>
          <a:p>
            <a:r>
              <a:rPr lang="hu-HU" dirty="0" err="1" smtClean="0"/>
              <a:t>Xilinx</a:t>
            </a:r>
            <a:r>
              <a:rPr lang="hu-HU" dirty="0" smtClean="0"/>
              <a:t> ISE Design </a:t>
            </a:r>
            <a:r>
              <a:rPr lang="hu-HU" dirty="0" err="1" smtClean="0"/>
              <a:t>Suite</a:t>
            </a:r>
            <a:r>
              <a:rPr lang="hu-HU" dirty="0" smtClean="0"/>
              <a:t> 14.7</a:t>
            </a:r>
          </a:p>
          <a:p>
            <a:pPr lvl="1"/>
            <a:r>
              <a:rPr lang="hu-HU" dirty="0" smtClean="0"/>
              <a:t>VHDL, </a:t>
            </a:r>
            <a:r>
              <a:rPr lang="hu-HU" dirty="0" err="1" smtClean="0"/>
              <a:t>Verilog</a:t>
            </a:r>
            <a:endParaRPr lang="hu-HU" dirty="0" smtClean="0"/>
          </a:p>
          <a:p>
            <a:r>
              <a:rPr lang="hu-HU" dirty="0" smtClean="0"/>
              <a:t>Isim</a:t>
            </a:r>
          </a:p>
        </p:txBody>
      </p:sp>
    </p:spTree>
    <p:extLst>
      <p:ext uri="{BB962C8B-B14F-4D97-AF65-F5344CB8AC3E}">
        <p14:creationId xmlns:p14="http://schemas.microsoft.com/office/powerpoint/2010/main" val="120711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51114" y="1528762"/>
            <a:ext cx="7089775" cy="1227138"/>
          </a:xfrm>
        </p:spPr>
        <p:txBody>
          <a:bodyPr>
            <a:normAutofit/>
          </a:bodyPr>
          <a:lstStyle/>
          <a:p>
            <a:r>
              <a:rPr lang="hu-HU" altLang="hu-HU" dirty="0"/>
              <a:t>Fejlesztő kártya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0" y="3403600"/>
            <a:ext cx="6985000" cy="25527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hu-HU" altLang="hu-HU" dirty="0" smtClean="0"/>
              <a:t>Saját fejlesztés (Brenner Csaba)</a:t>
            </a:r>
          </a:p>
          <a:p>
            <a:pPr>
              <a:lnSpc>
                <a:spcPct val="90000"/>
              </a:lnSpc>
            </a:pPr>
            <a:r>
              <a:rPr lang="hu-HU" altLang="hu-HU" dirty="0" smtClean="0"/>
              <a:t>Széles körű felhasználás</a:t>
            </a:r>
          </a:p>
          <a:p>
            <a:pPr lvl="1"/>
            <a:r>
              <a:rPr lang="hu-HU" altLang="hu-HU" dirty="0" smtClean="0"/>
              <a:t>C8051F133 mikrokontroller</a:t>
            </a:r>
            <a:endParaRPr lang="hu-HU" altLang="hu-HU" dirty="0"/>
          </a:p>
          <a:p>
            <a:pPr lvl="1"/>
            <a:r>
              <a:rPr lang="hu-HU" altLang="hu-HU" dirty="0"/>
              <a:t>XC3S200 FPGA</a:t>
            </a:r>
          </a:p>
          <a:p>
            <a:pPr lvl="1"/>
            <a:r>
              <a:rPr lang="hu-HU" altLang="hu-HU" dirty="0"/>
              <a:t>XC2C256 CPLD</a:t>
            </a:r>
          </a:p>
          <a:p>
            <a:pPr lvl="1"/>
            <a:r>
              <a:rPr lang="hu-HU" altLang="hu-HU" dirty="0"/>
              <a:t>Tápegység</a:t>
            </a:r>
          </a:p>
        </p:txBody>
      </p:sp>
    </p:spTree>
    <p:extLst>
      <p:ext uri="{BB962C8B-B14F-4D97-AF65-F5344CB8AC3E}">
        <p14:creationId xmlns:p14="http://schemas.microsoft.com/office/powerpoint/2010/main" val="2160862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5" name="Picture 5" descr="Fejl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852614"/>
            <a:ext cx="4895850" cy="485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114" y="403225"/>
            <a:ext cx="7089775" cy="1146175"/>
          </a:xfrm>
        </p:spPr>
        <p:txBody>
          <a:bodyPr>
            <a:normAutofit/>
          </a:bodyPr>
          <a:lstStyle/>
          <a:p>
            <a:r>
              <a:rPr lang="hu-HU" altLang="hu-HU" dirty="0"/>
              <a:t>A fejlesztő kártya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5219700" y="4084638"/>
            <a:ext cx="647700" cy="7921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227763" y="4157663"/>
            <a:ext cx="576262" cy="5762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7235826" y="4084639"/>
            <a:ext cx="720725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5148263" y="3652839"/>
            <a:ext cx="792162" cy="2889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6804025" y="3581400"/>
            <a:ext cx="287338" cy="719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5075239" y="1852613"/>
            <a:ext cx="1152525" cy="64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2030414" y="2212976"/>
            <a:ext cx="8354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CPLD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2030414" y="3082926"/>
            <a:ext cx="8707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FPGA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2030414" y="3952876"/>
            <a:ext cx="14086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JTAG port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>
            <a:off x="2030413" y="4822826"/>
            <a:ext cx="15011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altLang="hu-HU" sz="2400" b="1"/>
              <a:t>Tápegység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>
            <a:off x="2030414" y="5694364"/>
            <a:ext cx="521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hu-HU" sz="2400" b="1">
                <a:cs typeface="Arial" panose="020B0604020202020204" pitchFamily="34" charset="0"/>
              </a:rPr>
              <a:t>μ</a:t>
            </a:r>
            <a:r>
              <a:rPr lang="hu-HU" altLang="hu-HU" sz="2400" b="1">
                <a:cs typeface="Arial" panose="020B0604020202020204" pitchFamily="34" charset="0"/>
              </a:rPr>
              <a:t>C</a:t>
            </a:r>
            <a:endParaRPr lang="el-GR" altLang="hu-HU" sz="2400" b="1">
              <a:cs typeface="Arial" panose="020B0604020202020204" pitchFamily="34" charset="0"/>
            </a:endParaRPr>
          </a:p>
        </p:txBody>
      </p:sp>
      <p:cxnSp>
        <p:nvCxnSpPr>
          <p:cNvPr id="66577" name="AutoShape 17"/>
          <p:cNvCxnSpPr>
            <a:cxnSpLocks noChangeShapeType="1"/>
            <a:stCxn id="66572" idx="3"/>
            <a:endCxn id="66566" idx="1"/>
          </p:cNvCxnSpPr>
          <p:nvPr/>
        </p:nvCxnSpPr>
        <p:spPr bwMode="auto">
          <a:xfrm>
            <a:off x="3044826" y="2441575"/>
            <a:ext cx="2155825" cy="20399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79" name="AutoShape 19"/>
          <p:cNvCxnSpPr>
            <a:cxnSpLocks noChangeShapeType="1"/>
            <a:stCxn id="66574" idx="3"/>
            <a:endCxn id="66569" idx="1"/>
          </p:cNvCxnSpPr>
          <p:nvPr/>
        </p:nvCxnSpPr>
        <p:spPr bwMode="auto">
          <a:xfrm flipV="1">
            <a:off x="3703639" y="3797301"/>
            <a:ext cx="1425575" cy="38417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0" name="AutoShape 20"/>
          <p:cNvCxnSpPr>
            <a:cxnSpLocks noChangeShapeType="1"/>
            <a:stCxn id="66574" idx="3"/>
            <a:endCxn id="66570" idx="1"/>
          </p:cNvCxnSpPr>
          <p:nvPr/>
        </p:nvCxnSpPr>
        <p:spPr bwMode="auto">
          <a:xfrm flipV="1">
            <a:off x="3703639" y="3941763"/>
            <a:ext cx="3081337" cy="23971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1" name="AutoShape 21"/>
          <p:cNvCxnSpPr>
            <a:cxnSpLocks noChangeShapeType="1"/>
            <a:stCxn id="66575" idx="3"/>
            <a:endCxn id="66571" idx="1"/>
          </p:cNvCxnSpPr>
          <p:nvPr/>
        </p:nvCxnSpPr>
        <p:spPr bwMode="auto">
          <a:xfrm flipV="1">
            <a:off x="3806826" y="2176463"/>
            <a:ext cx="1249363" cy="2874962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2" name="AutoShape 22"/>
          <p:cNvCxnSpPr>
            <a:cxnSpLocks noChangeShapeType="1"/>
            <a:stCxn id="66576" idx="3"/>
            <a:endCxn id="66567" idx="1"/>
          </p:cNvCxnSpPr>
          <p:nvPr/>
        </p:nvCxnSpPr>
        <p:spPr bwMode="auto">
          <a:xfrm flipV="1">
            <a:off x="2620963" y="4446589"/>
            <a:ext cx="3587750" cy="1476375"/>
          </a:xfrm>
          <a:prstGeom prst="straightConnector1">
            <a:avLst/>
          </a:prstGeom>
          <a:noFill/>
          <a:ln w="444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583" name="AutoShape 23"/>
          <p:cNvCxnSpPr>
            <a:cxnSpLocks noChangeShapeType="1"/>
            <a:endCxn id="66568" idx="1"/>
          </p:cNvCxnSpPr>
          <p:nvPr/>
        </p:nvCxnSpPr>
        <p:spPr bwMode="auto">
          <a:xfrm>
            <a:off x="3203575" y="3292476"/>
            <a:ext cx="4013200" cy="11525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6525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6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6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6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72" grpId="0"/>
      <p:bldP spid="66573" grpId="0"/>
      <p:bldP spid="66574" grpId="0"/>
      <p:bldP spid="66575" grpId="0"/>
      <p:bldP spid="665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297973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/>
          </a:p>
        </p:txBody>
      </p:sp>
      <p:pic>
        <p:nvPicPr>
          <p:cNvPr id="108557" name="Picture 13" descr="LeI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15999"/>
            <a:ext cx="8810625" cy="573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297973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/>
          </a:p>
        </p:txBody>
      </p:sp>
      <p:pic>
        <p:nvPicPr>
          <p:cNvPr id="166916" name="Picture 4" descr="LeI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050924"/>
            <a:ext cx="8332789" cy="56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82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ext Box 2"/>
          <p:cNvSpPr txBox="1">
            <a:spLocks noChangeArrowheads="1"/>
          </p:cNvSpPr>
          <p:nvPr/>
        </p:nvSpPr>
        <p:spPr bwMode="auto">
          <a:xfrm>
            <a:off x="2979738" y="53213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hu-HU" altLang="hu-HU"/>
          </a:p>
        </p:txBody>
      </p:sp>
      <p:pic>
        <p:nvPicPr>
          <p:cNvPr id="167940" name="Picture 4" descr="LeIr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1031876"/>
            <a:ext cx="8493125" cy="57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922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458</Words>
  <Application>Microsoft Office PowerPoint</Application>
  <PresentationFormat>Szélesvásznú</PresentationFormat>
  <Paragraphs>88</Paragraphs>
  <Slides>13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8" baseType="lpstr">
      <vt:lpstr>Arial</vt:lpstr>
      <vt:lpstr>Calibri</vt:lpstr>
      <vt:lpstr>optima</vt:lpstr>
      <vt:lpstr>roboto</vt:lpstr>
      <vt:lpstr>Office-téma</vt:lpstr>
      <vt:lpstr>FPGA oktatás a PTE MIK -n</vt:lpstr>
      <vt:lpstr>A Kar képzési kínálata</vt:lpstr>
      <vt:lpstr>FPGA oktatás a villamosmérnök képzésben</vt:lpstr>
      <vt:lpstr>Fejlesztő környezet</vt:lpstr>
      <vt:lpstr>Fejlesztő kártya</vt:lpstr>
      <vt:lpstr>A fejlesztő kártya</vt:lpstr>
      <vt:lpstr>PowerPoint-bemutató</vt:lpstr>
      <vt:lpstr>PowerPoint-bemutató</vt:lpstr>
      <vt:lpstr>PowerPoint-bemutató</vt:lpstr>
      <vt:lpstr>PowerPoint-bemutató</vt:lpstr>
      <vt:lpstr>Tevékenységek FPGA, CPLD területeken</vt:lpstr>
      <vt:lpstr>Tevékenységek FPGA, CPLD területeken</vt:lpstr>
      <vt:lpstr>Tevékenységek FPGA, CPLD területeken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megyeri</dc:creator>
  <cp:lastModifiedBy>megyeri</cp:lastModifiedBy>
  <cp:revision>19</cp:revision>
  <dcterms:created xsi:type="dcterms:W3CDTF">2017-06-20T09:23:16Z</dcterms:created>
  <dcterms:modified xsi:type="dcterms:W3CDTF">2017-06-20T14:03:07Z</dcterms:modified>
</cp:coreProperties>
</file>