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4" r:id="rId10"/>
    <p:sldId id="263" r:id="rId11"/>
    <p:sldId id="266" r:id="rId12"/>
    <p:sldId id="273" r:id="rId13"/>
    <p:sldId id="274" r:id="rId14"/>
    <p:sldId id="275" r:id="rId15"/>
    <p:sldId id="276" r:id="rId16"/>
    <p:sldId id="277" r:id="rId17"/>
    <p:sldId id="278" r:id="rId18"/>
    <p:sldId id="279" r:id="rId19"/>
  </p:sldIdLst>
  <p:sldSz cx="9144000" cy="6858000" type="screen4x3"/>
  <p:notesSz cx="6858000" cy="9144000"/>
  <p:defaultTextStyle>
    <a:defPPr>
      <a:defRPr lang="hu-HU"/>
    </a:defPPr>
    <a:lvl1pPr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1">
            <a:gsLst>
              <a:gs pos="0">
                <a:srgbClr val="762536"/>
              </a:gs>
              <a:gs pos="50000">
                <a:srgbClr val="762536"/>
              </a:gs>
              <a:gs pos="100000">
                <a:srgbClr val="A3334B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en-US" sz="1800">
              <a:cs typeface="Arial" charset="0"/>
            </a:endParaRPr>
          </a:p>
        </p:txBody>
      </p:sp>
      <p:pic>
        <p:nvPicPr>
          <p:cNvPr id="5" name="Picture 41" descr="muegyetem_logo_bor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6525"/>
            <a:ext cx="12700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483350"/>
            <a:ext cx="9906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hu-HU" sz="1200" dirty="0">
                <a:solidFill>
                  <a:schemeClr val="bg1"/>
                </a:solidFill>
                <a:latin typeface="Arial" charset="0"/>
                <a:cs typeface="Arial" charset="0"/>
              </a:rPr>
              <a:t>	</a:t>
            </a: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©</a:t>
            </a:r>
            <a:r>
              <a:rPr lang="hu-HU" sz="1200" dirty="0">
                <a:solidFill>
                  <a:schemeClr val="bg1"/>
                </a:solidFill>
                <a:latin typeface="Arial" charset="0"/>
                <a:cs typeface="Arial" charset="0"/>
              </a:rPr>
              <a:t> BME-MIT </a:t>
            </a:r>
            <a:r>
              <a:rPr lang="hu-HU" sz="1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2017</a:t>
            </a:r>
            <a:endParaRPr lang="en-US" sz="12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-17463" y="6399213"/>
            <a:ext cx="4229101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defTabSz="76200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76200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76200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76200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76200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200" b="1" smtClean="0">
                <a:solidFill>
                  <a:schemeClr val="bg1"/>
                </a:solidFill>
                <a:latin typeface="Arial" charset="0"/>
              </a:rPr>
              <a:t>Budapesti Műszaki és Gazdaságtudományi Egyetem</a:t>
            </a:r>
            <a:endParaRPr lang="hu-HU" sz="1200" b="1" smtClean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hu-HU" sz="1200" b="1" smtClean="0">
                <a:solidFill>
                  <a:schemeClr val="bg1"/>
                </a:solidFill>
                <a:latin typeface="Arial" charset="0"/>
              </a:rPr>
              <a:t>Méréstechnika és Információs Rendszerek Tanszék</a:t>
            </a:r>
            <a:endParaRPr lang="en-US" sz="1200" b="1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9" name="Picture 18" descr="muegyetem_logo_bor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384925"/>
            <a:ext cx="16668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0" y="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en-US" sz="1800">
              <a:cs typeface="Arial" charset="0"/>
            </a:endParaRPr>
          </a:p>
        </p:txBody>
      </p:sp>
      <p:pic>
        <p:nvPicPr>
          <p:cNvPr id="11" name="Picture 15" descr="logo_iras_jobb_oldal_600dpi_cmyk_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229225"/>
            <a:ext cx="3744913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9681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62592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596" y="2844792"/>
            <a:ext cx="7776000" cy="1362075"/>
          </a:xfrm>
        </p:spPr>
        <p:txBody>
          <a:bodyPr/>
          <a:lstStyle>
            <a:lvl1pPr algn="ctr">
              <a:defRPr sz="4000" b="1" cap="none" baseline="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596" y="4195773"/>
            <a:ext cx="7772400" cy="1500187"/>
          </a:xfrm>
          <a:ln>
            <a:solidFill>
              <a:srgbClr val="00000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69930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4378386" cy="551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836577"/>
            <a:ext cx="4341873" cy="551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8694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245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7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2875" y="857250"/>
            <a:ext cx="4352925" cy="55292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857250"/>
            <a:ext cx="4352925" cy="26876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97288"/>
            <a:ext cx="4352925" cy="26892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14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7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875" y="857250"/>
            <a:ext cx="8858250" cy="26876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875" y="3697288"/>
            <a:ext cx="8858250" cy="26892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09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prstGeom prst="rect">
            <a:avLst/>
          </a:prstGeom>
          <a:solidFill>
            <a:srgbClr val="7625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err="1" smtClean="0"/>
              <a:t>Mintacím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szerkesztése</a:t>
            </a:r>
            <a:endParaRPr lang="en-US" altLang="en-US" dirty="0" smtClean="0"/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142875" y="857250"/>
            <a:ext cx="8858250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err="1" smtClean="0"/>
              <a:t>Mintaszöveg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szerkesztése</a:t>
            </a:r>
            <a:endParaRPr lang="en-US" altLang="en-US" dirty="0" smtClean="0"/>
          </a:p>
          <a:p>
            <a:pPr lvl="1"/>
            <a:r>
              <a:rPr lang="en-US" altLang="en-US" dirty="0" err="1" smtClean="0"/>
              <a:t>Második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szint</a:t>
            </a:r>
            <a:endParaRPr lang="en-US" altLang="en-US" dirty="0" smtClean="0"/>
          </a:p>
          <a:p>
            <a:pPr lvl="2"/>
            <a:r>
              <a:rPr lang="en-US" altLang="en-US" dirty="0" err="1" smtClean="0"/>
              <a:t>Harmadik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szint</a:t>
            </a:r>
            <a:endParaRPr lang="en-US" altLang="en-US" dirty="0" smtClean="0"/>
          </a:p>
          <a:p>
            <a:pPr lvl="3"/>
            <a:r>
              <a:rPr lang="en-US" altLang="en-US" dirty="0" err="1" smtClean="0"/>
              <a:t>Negyedik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szint</a:t>
            </a:r>
            <a:endParaRPr lang="en-US" altLang="en-US" dirty="0" smtClean="0"/>
          </a:p>
          <a:p>
            <a:pPr lvl="4"/>
            <a:r>
              <a:rPr lang="en-US" altLang="en-US" dirty="0" err="1" smtClean="0"/>
              <a:t>Ötödik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szint</a:t>
            </a:r>
            <a:endParaRPr lang="en-US" altLang="en-US" dirty="0" smtClean="0"/>
          </a:p>
        </p:txBody>
      </p:sp>
      <p:sp>
        <p:nvSpPr>
          <p:cNvPr id="1028" name="Rectangle 22"/>
          <p:cNvSpPr>
            <a:spLocks noChangeArrowheads="1"/>
          </p:cNvSpPr>
          <p:nvPr/>
        </p:nvSpPr>
        <p:spPr bwMode="auto">
          <a:xfrm>
            <a:off x="1258888" y="6465600"/>
            <a:ext cx="4887912" cy="395288"/>
          </a:xfrm>
          <a:prstGeom prst="rect">
            <a:avLst/>
          </a:prstGeom>
          <a:gradFill rotWithShape="1">
            <a:gsLst>
              <a:gs pos="0">
                <a:srgbClr val="762536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200" b="1" dirty="0">
                <a:solidFill>
                  <a:srgbClr val="762536"/>
                </a:solidFill>
                <a:latin typeface="Arial" charset="0"/>
                <a:cs typeface="Arial" charset="0"/>
              </a:rPr>
              <a:t>©</a:t>
            </a:r>
            <a:r>
              <a:rPr lang="hu-HU" sz="1200" b="1" dirty="0">
                <a:solidFill>
                  <a:srgbClr val="762536"/>
                </a:solidFill>
                <a:latin typeface="Arial" charset="0"/>
                <a:cs typeface="Arial" charset="0"/>
              </a:rPr>
              <a:t> BME-MIT </a:t>
            </a:r>
            <a:r>
              <a:rPr lang="hu-HU" sz="1200" b="1" dirty="0" smtClean="0">
                <a:solidFill>
                  <a:srgbClr val="762536"/>
                </a:solidFill>
                <a:latin typeface="Arial" charset="0"/>
                <a:cs typeface="Arial" charset="0"/>
              </a:rPr>
              <a:t>2017</a:t>
            </a:r>
            <a:endParaRPr lang="en-US" sz="1200" b="1" dirty="0">
              <a:solidFill>
                <a:srgbClr val="762536"/>
              </a:solidFill>
              <a:latin typeface="Arial" charset="0"/>
              <a:cs typeface="Arial" charset="0"/>
            </a:endParaRPr>
          </a:p>
        </p:txBody>
      </p:sp>
      <p:pic>
        <p:nvPicPr>
          <p:cNvPr id="1029" name="Picture 41" descr="muegyetem_logo_bord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5600"/>
            <a:ext cx="125888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1" descr="logo_iras_jobb_oldal_600dpi_cmyk_v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6453336"/>
            <a:ext cx="18907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7993063" y="6489700"/>
            <a:ext cx="1093787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CCC2A0C-7C1E-4CEA-83D6-1ACD323A2B78}" type="slidenum">
              <a:rPr lang="en-US" altLang="en-US" sz="1600">
                <a:solidFill>
                  <a:srgbClr val="762536"/>
                </a:solidFill>
                <a:latin typeface="Arial" panose="020B0604020202020204" pitchFamily="34" charset="0"/>
              </a:rPr>
              <a:pPr/>
              <a:t>‹#›</a:t>
            </a:fld>
            <a:r>
              <a:rPr lang="hu-HU" altLang="en-US" sz="1600">
                <a:solidFill>
                  <a:srgbClr val="762536"/>
                </a:solidFill>
                <a:latin typeface="Arial" panose="020B0604020202020204" pitchFamily="34" charset="0"/>
              </a:rPr>
              <a:t>.dia</a:t>
            </a:r>
            <a:endParaRPr lang="en-US" altLang="en-US" sz="1600">
              <a:solidFill>
                <a:srgbClr val="76253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395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F8F8F8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Courier New" panose="02070309020205020404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png"/><Relationship Id="rId11" Type="http://schemas.openxmlformats.org/officeDocument/2006/relationships/image" Target="../media/image24.png"/><Relationship Id="rId5" Type="http://schemas.openxmlformats.org/officeDocument/2006/relationships/image" Target="../media/image27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26.jpe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Oktatásunk fejlődése az elmúlt negyedszázadban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Dr. Dabóczi Tamás</a:t>
            </a:r>
          </a:p>
          <a:p>
            <a:r>
              <a:rPr lang="hu-HU" dirty="0">
                <a:solidFill>
                  <a:schemeClr val="tx1"/>
                </a:solidFill>
              </a:rPr>
              <a:t>t</a:t>
            </a:r>
            <a:r>
              <a:rPr lang="hu-HU" dirty="0" smtClean="0">
                <a:solidFill>
                  <a:schemeClr val="tx1"/>
                </a:solidFill>
              </a:rPr>
              <a:t>anszékvezető, habilitált docens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MIT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7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 smtClean="0"/>
              <a:t>Mérföldkövek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1076325" algn="l"/>
              </a:tabLst>
            </a:pPr>
            <a:r>
              <a:rPr lang="hu-HU" dirty="0" smtClean="0"/>
              <a:t>1992	Villamosmérnöki és Informatikai Kar (VIK)</a:t>
            </a:r>
          </a:p>
          <a:p>
            <a:pPr marL="0" indent="0">
              <a:buNone/>
              <a:tabLst>
                <a:tab pos="1076325" algn="l"/>
              </a:tabLst>
            </a:pPr>
            <a:r>
              <a:rPr lang="hu-HU" dirty="0" smtClean="0"/>
              <a:t>1993	Kreditrendszer bevezetése</a:t>
            </a:r>
          </a:p>
          <a:p>
            <a:pPr marL="0" indent="0">
              <a:buNone/>
              <a:tabLst>
                <a:tab pos="1076325" algn="l"/>
              </a:tabLst>
            </a:pPr>
            <a:r>
              <a:rPr lang="hu-HU" dirty="0" smtClean="0"/>
              <a:t>1999	Bolognai Nyilatkozat</a:t>
            </a:r>
          </a:p>
          <a:p>
            <a:pPr marL="1343025" lvl="1" indent="-266700"/>
            <a:r>
              <a:rPr lang="hu-HU" dirty="0" smtClean="0"/>
              <a:t>Alapképzés (</a:t>
            </a:r>
            <a:r>
              <a:rPr lang="hu-HU" dirty="0" err="1" smtClean="0"/>
              <a:t>undergraduate</a:t>
            </a:r>
            <a:r>
              <a:rPr lang="hu-HU" dirty="0" smtClean="0"/>
              <a:t>, </a:t>
            </a:r>
            <a:r>
              <a:rPr lang="hu-HU" dirty="0" err="1" smtClean="0"/>
              <a:t>BSc</a:t>
            </a:r>
            <a:r>
              <a:rPr lang="hu-HU" dirty="0" smtClean="0"/>
              <a:t>, min. 3 év,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 </a:t>
            </a:r>
            <a:r>
              <a:rPr lang="hu-HU" dirty="0" err="1" smtClean="0"/>
              <a:t>VIK-en</a:t>
            </a:r>
            <a:r>
              <a:rPr lang="hu-HU" dirty="0" smtClean="0"/>
              <a:t> 3,5 év)</a:t>
            </a:r>
          </a:p>
          <a:p>
            <a:pPr marL="1343025" lvl="1" indent="-266700"/>
            <a:r>
              <a:rPr lang="hu-HU" dirty="0" smtClean="0"/>
              <a:t>Egyetemi (</a:t>
            </a:r>
            <a:r>
              <a:rPr lang="hu-HU" dirty="0" err="1" smtClean="0"/>
              <a:t>graduate</a:t>
            </a:r>
            <a:r>
              <a:rPr lang="hu-HU" dirty="0" smtClean="0"/>
              <a:t>, </a:t>
            </a:r>
            <a:r>
              <a:rPr lang="hu-HU" dirty="0" err="1" smtClean="0"/>
              <a:t>MSc</a:t>
            </a:r>
            <a:r>
              <a:rPr lang="hu-HU" dirty="0" smtClean="0"/>
              <a:t>) képzés (2 év)</a:t>
            </a:r>
          </a:p>
          <a:p>
            <a:pPr marL="1343025" lvl="1" indent="-266700"/>
            <a:r>
              <a:rPr lang="hu-HU" dirty="0" smtClean="0"/>
              <a:t>Kreditrendszer</a:t>
            </a:r>
          </a:p>
          <a:p>
            <a:pPr marL="0" indent="0">
              <a:buNone/>
              <a:tabLst>
                <a:tab pos="1076325" algn="l"/>
              </a:tabLst>
            </a:pPr>
            <a:r>
              <a:rPr lang="hu-HU" dirty="0" smtClean="0"/>
              <a:t>2005	A </a:t>
            </a:r>
            <a:r>
              <a:rPr lang="hu-HU" dirty="0" err="1" smtClean="0"/>
              <a:t>BSc</a:t>
            </a:r>
            <a:r>
              <a:rPr lang="hu-HU" dirty="0" smtClean="0"/>
              <a:t> képzés bevezetése</a:t>
            </a:r>
          </a:p>
          <a:p>
            <a:pPr marL="0" indent="0">
              <a:buNone/>
              <a:tabLst>
                <a:tab pos="1076325" algn="l"/>
              </a:tabLst>
            </a:pPr>
            <a:r>
              <a:rPr lang="hu-HU" dirty="0" smtClean="0"/>
              <a:t>2008	Az </a:t>
            </a:r>
            <a:r>
              <a:rPr lang="hu-HU" dirty="0" err="1" smtClean="0"/>
              <a:t>MSc</a:t>
            </a:r>
            <a:r>
              <a:rPr lang="hu-HU" dirty="0" smtClean="0"/>
              <a:t> képzés bevezetése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0140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 smtClean="0"/>
              <a:t>Mérföldkövek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  <a:tabLst>
                <a:tab pos="1076325" algn="l"/>
              </a:tabLst>
            </a:pPr>
            <a:r>
              <a:rPr lang="hu-HU" dirty="0" smtClean="0"/>
              <a:t>2008	</a:t>
            </a:r>
            <a:r>
              <a:rPr lang="hu-HU" dirty="0" err="1" smtClean="0"/>
              <a:t>Tankörrendszer</a:t>
            </a:r>
            <a:r>
              <a:rPr lang="hu-HU" dirty="0" smtClean="0"/>
              <a:t> újbóli bevezetése a </a:t>
            </a:r>
            <a:r>
              <a:rPr lang="hu-HU" dirty="0" err="1" smtClean="0"/>
              <a:t>BSc-n</a:t>
            </a:r>
            <a:endParaRPr lang="hu-HU" dirty="0" smtClean="0"/>
          </a:p>
          <a:p>
            <a:pPr marL="0" indent="0">
              <a:buNone/>
              <a:tabLst>
                <a:tab pos="1076325" algn="l"/>
              </a:tabLst>
            </a:pPr>
            <a:r>
              <a:rPr lang="hu-HU" dirty="0" smtClean="0"/>
              <a:t>2014	Új </a:t>
            </a:r>
            <a:r>
              <a:rPr lang="hu-HU" dirty="0" err="1" smtClean="0"/>
              <a:t>BSc</a:t>
            </a:r>
            <a:r>
              <a:rPr lang="hu-HU" dirty="0" smtClean="0"/>
              <a:t> tanterv</a:t>
            </a:r>
          </a:p>
          <a:p>
            <a:pPr marL="0" indent="0">
              <a:buNone/>
              <a:tabLst>
                <a:tab pos="1076325" algn="l"/>
              </a:tabLst>
            </a:pPr>
            <a:r>
              <a:rPr lang="hu-HU" dirty="0" smtClean="0"/>
              <a:t>2015	Új </a:t>
            </a:r>
            <a:r>
              <a:rPr lang="hu-HU" dirty="0" err="1" smtClean="0"/>
              <a:t>MSc</a:t>
            </a:r>
            <a:r>
              <a:rPr lang="hu-HU" dirty="0" smtClean="0"/>
              <a:t> tanterv</a:t>
            </a:r>
          </a:p>
          <a:p>
            <a:pPr marL="0" indent="0">
              <a:buNone/>
              <a:tabLst>
                <a:tab pos="1076325" algn="l"/>
              </a:tabLst>
            </a:pPr>
            <a:r>
              <a:rPr lang="hu-HU" dirty="0" smtClean="0"/>
              <a:t>2016	</a:t>
            </a:r>
            <a:r>
              <a:rPr lang="hu-HU" dirty="0" err="1" smtClean="0"/>
              <a:t>iMSc</a:t>
            </a:r>
            <a:r>
              <a:rPr lang="hu-HU" dirty="0" smtClean="0"/>
              <a:t>: </a:t>
            </a:r>
            <a:r>
              <a:rPr lang="hu-HU" dirty="0" smtClean="0"/>
              <a:t>„integrált” </a:t>
            </a:r>
            <a:r>
              <a:rPr lang="hu-HU" dirty="0" err="1" smtClean="0"/>
              <a:t>vill</a:t>
            </a:r>
            <a:r>
              <a:rPr lang="hu-HU" dirty="0" smtClean="0"/>
              <a:t>. és </a:t>
            </a:r>
            <a:r>
              <a:rPr lang="hu-HU" dirty="0" err="1" smtClean="0"/>
              <a:t>inf</a:t>
            </a:r>
            <a:r>
              <a:rPr lang="hu-HU" dirty="0" smtClean="0"/>
              <a:t>. </a:t>
            </a:r>
            <a:r>
              <a:rPr lang="hu-HU" dirty="0" err="1" smtClean="0"/>
              <a:t>BSc</a:t>
            </a:r>
            <a:r>
              <a:rPr lang="hu-HU" dirty="0" smtClean="0"/>
              <a:t> + </a:t>
            </a:r>
            <a:r>
              <a:rPr lang="hu-HU" dirty="0" err="1" smtClean="0"/>
              <a:t>MSc</a:t>
            </a:r>
            <a:endParaRPr lang="hu-HU" dirty="0" smtClean="0"/>
          </a:p>
          <a:p>
            <a:pPr marL="0" indent="0">
              <a:buNone/>
              <a:tabLst>
                <a:tab pos="1076325" algn="l"/>
              </a:tabLst>
            </a:pPr>
            <a:r>
              <a:rPr lang="hu-HU" dirty="0" smtClean="0"/>
              <a:t>2017	Újabb tantervmódosítások:</a:t>
            </a:r>
          </a:p>
          <a:p>
            <a:pPr marL="1343025" lvl="1" indent="-266700"/>
            <a:r>
              <a:rPr lang="hu-HU" dirty="0" smtClean="0"/>
              <a:t>óraszámcsökkentés</a:t>
            </a:r>
          </a:p>
          <a:p>
            <a:pPr marL="1343025" lvl="1" indent="-266700"/>
            <a:r>
              <a:rPr lang="hu-HU" dirty="0" smtClean="0"/>
              <a:t>követelmények átalakítása (</a:t>
            </a:r>
            <a:r>
              <a:rPr lang="hu-HU" i="1" dirty="0" smtClean="0"/>
              <a:t>tudás, képesség, attitűd, önállóság, felelősségvállalás</a:t>
            </a:r>
            <a:r>
              <a:rPr lang="hu-HU" dirty="0" smtClean="0"/>
              <a:t> </a:t>
            </a:r>
            <a:r>
              <a:rPr lang="hu-HU" dirty="0" smtClean="0"/>
              <a:t>kompetencia-elemek</a:t>
            </a:r>
            <a:r>
              <a:rPr lang="hu-HU" dirty="0" smtClean="0"/>
              <a:t>)</a:t>
            </a:r>
          </a:p>
          <a:p>
            <a:pPr marL="0" indent="0">
              <a:buNone/>
              <a:tabLst>
                <a:tab pos="1076325" algn="l"/>
              </a:tabLst>
            </a:pPr>
            <a:r>
              <a:rPr lang="hu-HU" dirty="0" smtClean="0"/>
              <a:t>2018	Új képzés: üzemmérnök-informatikus (</a:t>
            </a:r>
            <a:r>
              <a:rPr lang="hu-HU" dirty="0" err="1" smtClean="0"/>
              <a:t>BProf</a:t>
            </a:r>
            <a:r>
              <a:rPr lang="hu-HU" dirty="0" smtClean="0"/>
              <a:t>)</a:t>
            </a:r>
          </a:p>
          <a:p>
            <a:pPr marL="0" indent="0">
              <a:buNone/>
              <a:tabLst>
                <a:tab pos="1076325" algn="l"/>
              </a:tabLst>
            </a:pPr>
            <a:r>
              <a:rPr lang="hu-HU" dirty="0" smtClean="0"/>
              <a:t>2019	?</a:t>
            </a:r>
          </a:p>
        </p:txBody>
      </p:sp>
    </p:spTree>
    <p:extLst>
      <p:ext uri="{BB962C8B-B14F-4D97-AF65-F5344CB8AC3E}">
        <p14:creationId xmlns:p14="http://schemas.microsoft.com/office/powerpoint/2010/main" val="231055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 smtClean="0"/>
              <a:t>Beágyazott rendszerek oktatása</a:t>
            </a:r>
            <a:endParaRPr lang="en-US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75" y="692696"/>
            <a:ext cx="8858250" cy="5760640"/>
          </a:xfrm>
        </p:spPr>
        <p:txBody>
          <a:bodyPr/>
          <a:lstStyle/>
          <a:p>
            <a:r>
              <a:rPr lang="hu-HU" sz="2400" dirty="0" smtClean="0"/>
              <a:t>Mérés- és rendszertervezés szakirány (1996-99, 5 éves képzés)</a:t>
            </a:r>
            <a:endParaRPr lang="hu-HU" sz="2800" dirty="0" smtClean="0"/>
          </a:p>
          <a:p>
            <a:pPr lvl="2"/>
            <a:r>
              <a:rPr lang="hu-HU" sz="2000" dirty="0" smtClean="0"/>
              <a:t>Számítógépes rendszerek</a:t>
            </a:r>
          </a:p>
          <a:p>
            <a:pPr lvl="2"/>
            <a:r>
              <a:rPr lang="hu-HU" sz="2000" dirty="0" smtClean="0"/>
              <a:t>Beágyazott rendszerek</a:t>
            </a:r>
          </a:p>
          <a:p>
            <a:pPr>
              <a:spcAft>
                <a:spcPts val="1200"/>
              </a:spcAft>
            </a:pPr>
            <a:r>
              <a:rPr lang="hu-HU" sz="2400" dirty="0" smtClean="0"/>
              <a:t>Beágyazott információs rendszerek szakirány 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(</a:t>
            </a:r>
            <a:r>
              <a:rPr lang="hu-HU" sz="2400" dirty="0" smtClean="0"/>
              <a:t>2000-2005, 5 éves képzés)  </a:t>
            </a:r>
            <a:r>
              <a:rPr lang="hu-HU" sz="2400" dirty="0" smtClean="0">
                <a:sym typeface="Wingdings" panose="05000000000000000000" pitchFamily="2" charset="2"/>
              </a:rPr>
              <a:t> ~50 fő/év</a:t>
            </a:r>
            <a:endParaRPr lang="hu-HU" sz="2400" dirty="0" smtClean="0"/>
          </a:p>
          <a:p>
            <a:pPr marL="0" indent="0" algn="ctr">
              <a:spcAft>
                <a:spcPts val="1200"/>
              </a:spcAft>
              <a:buNone/>
            </a:pPr>
            <a:r>
              <a:rPr lang="hu-HU" sz="2400" dirty="0" smtClean="0"/>
              <a:t>Ipari igény a nagyobb létszámra</a:t>
            </a:r>
          </a:p>
          <a:p>
            <a:pPr>
              <a:spcAft>
                <a:spcPts val="1200"/>
              </a:spcAft>
            </a:pPr>
            <a:r>
              <a:rPr lang="hu-HU" sz="2400" dirty="0" smtClean="0"/>
              <a:t>Beágyazott és irányítórendszerek szakirány    </a:t>
            </a:r>
            <a:r>
              <a:rPr lang="hu-HU" sz="2400" dirty="0" smtClean="0">
                <a:sym typeface="Wingdings" panose="05000000000000000000" pitchFamily="2" charset="2"/>
              </a:rPr>
              <a:t> 100..150 fő/év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(2005-, </a:t>
            </a:r>
            <a:r>
              <a:rPr lang="hu-HU" sz="2400" dirty="0" err="1" smtClean="0"/>
              <a:t>BSc</a:t>
            </a:r>
            <a:r>
              <a:rPr lang="hu-HU" sz="2400" dirty="0" smtClean="0"/>
              <a:t> képzés, 3 tanszék kooperációja)</a:t>
            </a:r>
          </a:p>
          <a:p>
            <a:r>
              <a:rPr lang="hu-HU" sz="2400" dirty="0" smtClean="0"/>
              <a:t>Beágyazott információs rendszerek szakirány (2008-, </a:t>
            </a:r>
            <a:r>
              <a:rPr lang="hu-HU" sz="2400" dirty="0" err="1" smtClean="0"/>
              <a:t>MSc</a:t>
            </a:r>
            <a:r>
              <a:rPr lang="hu-HU" sz="2400" dirty="0" smtClean="0"/>
              <a:t> képzés)</a:t>
            </a:r>
          </a:p>
          <a:p>
            <a:r>
              <a:rPr lang="hu-HU" sz="2400" dirty="0" smtClean="0"/>
              <a:t>Irányító és robotrendszerek szakirány (2008-, </a:t>
            </a:r>
            <a:r>
              <a:rPr lang="hu-HU" sz="2400" dirty="0" err="1" smtClean="0"/>
              <a:t>MSc</a:t>
            </a:r>
            <a:r>
              <a:rPr lang="hu-HU" sz="2400" dirty="0" smtClean="0"/>
              <a:t> képzés)</a:t>
            </a:r>
          </a:p>
          <a:p>
            <a:r>
              <a:rPr lang="hu-HU" sz="2400" dirty="0" smtClean="0"/>
              <a:t>Számítógépalapú rendszerek szakirány (2008-, </a:t>
            </a:r>
            <a:r>
              <a:rPr lang="hu-HU" sz="2400" dirty="0" err="1" smtClean="0"/>
              <a:t>MSc</a:t>
            </a:r>
            <a:r>
              <a:rPr lang="hu-HU" sz="2400" dirty="0" smtClean="0"/>
              <a:t> képzés)</a:t>
            </a:r>
          </a:p>
          <a:p>
            <a:r>
              <a:rPr lang="hu-HU" sz="2400" dirty="0" smtClean="0"/>
              <a:t>Programozható logikai eszközök alkalmazástechnikája mellékszakirány (2008-, </a:t>
            </a:r>
            <a:r>
              <a:rPr lang="hu-HU" sz="2400" dirty="0" err="1" smtClean="0"/>
              <a:t>MSc</a:t>
            </a:r>
            <a:r>
              <a:rPr lang="hu-HU" sz="2400" dirty="0" smtClean="0"/>
              <a:t> képzés)</a:t>
            </a:r>
          </a:p>
          <a:p>
            <a:endParaRPr lang="hu-HU" sz="2400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24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2067762"/>
            <a:ext cx="2560856" cy="2560856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3872" y="857250"/>
            <a:ext cx="8858250" cy="552926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hu-HU" dirty="0" smtClean="0"/>
              <a:t>Szenzorok</a:t>
            </a:r>
          </a:p>
          <a:p>
            <a:pPr>
              <a:lnSpc>
                <a:spcPct val="200000"/>
              </a:lnSpc>
            </a:pPr>
            <a:r>
              <a:rPr lang="hu-HU" dirty="0" smtClean="0"/>
              <a:t>Feldolgozóegységek (</a:t>
            </a:r>
            <a:r>
              <a:rPr lang="hu-HU" dirty="0" err="1" smtClean="0"/>
              <a:t>uC</a:t>
            </a:r>
            <a:r>
              <a:rPr lang="hu-HU" dirty="0" smtClean="0"/>
              <a:t>, DSP, PLC, FPGA)</a:t>
            </a:r>
          </a:p>
          <a:p>
            <a:pPr>
              <a:lnSpc>
                <a:spcPct val="200000"/>
              </a:lnSpc>
            </a:pPr>
            <a:r>
              <a:rPr lang="hu-HU" dirty="0" smtClean="0"/>
              <a:t>Kommunikáció</a:t>
            </a:r>
          </a:p>
          <a:p>
            <a:pPr>
              <a:lnSpc>
                <a:spcPct val="200000"/>
              </a:lnSpc>
            </a:pPr>
            <a:r>
              <a:rPr lang="hu-HU" dirty="0" smtClean="0"/>
              <a:t>Beágyazott SW</a:t>
            </a:r>
          </a:p>
          <a:p>
            <a:pPr>
              <a:lnSpc>
                <a:spcPct val="200000"/>
              </a:lnSpc>
            </a:pPr>
            <a:r>
              <a:rPr lang="hu-HU" dirty="0" smtClean="0"/>
              <a:t>Alap jelfeldolgozás</a:t>
            </a:r>
          </a:p>
          <a:p>
            <a:endParaRPr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 smtClean="0"/>
              <a:t>Kompetenciák - </a:t>
            </a:r>
            <a:r>
              <a:rPr lang="hu-HU" sz="3600" dirty="0" err="1" smtClean="0"/>
              <a:t>BSc</a:t>
            </a:r>
            <a:endParaRPr lang="en-US" sz="36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1" y="5366077"/>
            <a:ext cx="2657539" cy="102043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2996952"/>
            <a:ext cx="1846324" cy="312167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269" y="921971"/>
            <a:ext cx="3881043" cy="121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3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103" y="4509120"/>
            <a:ext cx="2010897" cy="1657128"/>
          </a:xfrm>
          <a:prstGeom prst="rect">
            <a:avLst/>
          </a:prstGeom>
        </p:spPr>
      </p:pic>
      <p:pic>
        <p:nvPicPr>
          <p:cNvPr id="5" name="Picture 7" descr="mbedMicrocontrol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074" y="720725"/>
            <a:ext cx="1676400" cy="145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 smtClean="0"/>
              <a:t>Kompetenciák - </a:t>
            </a:r>
            <a:r>
              <a:rPr lang="hu-HU" sz="3600" dirty="0" err="1" smtClean="0"/>
              <a:t>MSc</a:t>
            </a:r>
            <a:endParaRPr lang="en-US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75" y="764704"/>
            <a:ext cx="8858250" cy="55292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dirty="0" smtClean="0"/>
              <a:t>Nagyteljesítményű feldolgozóegységek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Valós-idejű rendszerek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Biztonságkritikus rendszerek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Információfeldolgozás, MI módszerek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Rendszertervezés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Operációs rendszerek, </a:t>
            </a:r>
            <a:r>
              <a:rPr lang="hu-HU" dirty="0" err="1" smtClean="0"/>
              <a:t>SW-technológiák</a:t>
            </a:r>
            <a:endParaRPr lang="hu-HU" dirty="0" smtClean="0"/>
          </a:p>
          <a:p>
            <a:pPr>
              <a:lnSpc>
                <a:spcPct val="150000"/>
              </a:lnSpc>
            </a:pPr>
            <a:r>
              <a:rPr lang="hu-HU" dirty="0" smtClean="0"/>
              <a:t>Elosztott rendszerek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1844824"/>
            <a:ext cx="2552605" cy="138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4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 smtClean="0"/>
              <a:t>Területek: autóipar</a:t>
            </a:r>
            <a:endParaRPr lang="en-US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5879" y="848998"/>
            <a:ext cx="8858250" cy="5529263"/>
          </a:xfrm>
        </p:spPr>
        <p:txBody>
          <a:bodyPr/>
          <a:lstStyle/>
          <a:p>
            <a:r>
              <a:rPr lang="hu-HU" dirty="0" smtClean="0"/>
              <a:t>Drive-</a:t>
            </a:r>
            <a:r>
              <a:rPr lang="hu-HU" dirty="0" err="1" smtClean="0"/>
              <a:t>by</a:t>
            </a:r>
            <a:r>
              <a:rPr lang="hu-HU" dirty="0" smtClean="0"/>
              <a:t>-</a:t>
            </a:r>
            <a:r>
              <a:rPr lang="hu-HU" dirty="0" err="1" smtClean="0"/>
              <a:t>wire</a:t>
            </a:r>
            <a:endParaRPr lang="hu-HU" dirty="0" smtClean="0"/>
          </a:p>
          <a:p>
            <a:r>
              <a:rPr lang="hu-HU" dirty="0" smtClean="0"/>
              <a:t>Intelligens autó</a:t>
            </a:r>
          </a:p>
          <a:p>
            <a:r>
              <a:rPr lang="hu-HU" dirty="0" smtClean="0"/>
              <a:t>Autonóm vezetés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720725"/>
            <a:ext cx="4579565" cy="217218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/>
          <a:srcRect l="1077" r="8298"/>
          <a:stretch/>
        </p:blipFill>
        <p:spPr>
          <a:xfrm>
            <a:off x="0" y="4038766"/>
            <a:ext cx="9144000" cy="205453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52400" y="6006232"/>
            <a:ext cx="2514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en-US" sz="2800" dirty="0" smtClean="0">
                <a:latin typeface="Tahoma" panose="020B0604030504040204" pitchFamily="34" charset="0"/>
              </a:rPr>
              <a:t>tegnap</a:t>
            </a:r>
            <a:endParaRPr lang="en-US" altLang="en-US" sz="2800" dirty="0">
              <a:latin typeface="Tahoma" panose="020B0604030504040204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67000" y="6006232"/>
            <a:ext cx="2514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en-US" sz="2800" dirty="0" smtClean="0">
                <a:latin typeface="Tahoma" panose="020B0604030504040204" pitchFamily="34" charset="0"/>
              </a:rPr>
              <a:t>ma</a:t>
            </a:r>
            <a:endParaRPr lang="en-US" altLang="en-US" sz="2800" dirty="0">
              <a:latin typeface="Tahoma" panose="020B0604030504040204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943600" y="5991944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en-US" sz="2800" dirty="0" smtClean="0">
                <a:latin typeface="Tahoma" panose="020B0604030504040204" pitchFamily="34" charset="0"/>
              </a:rPr>
              <a:t>holnap</a:t>
            </a:r>
            <a:endParaRPr lang="en-US" altLang="en-US" sz="2800" dirty="0">
              <a:latin typeface="Tahoma" panose="020B060403050404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52400" y="3284984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2400" dirty="0" smtClean="0"/>
              <a:t>Partner cégek: Robert Bosch, </a:t>
            </a:r>
            <a:r>
              <a:rPr lang="hu-HU" sz="2400" dirty="0" err="1" smtClean="0"/>
              <a:t>ThyssenKrupp</a:t>
            </a:r>
            <a:r>
              <a:rPr lang="hu-HU" sz="2400" dirty="0" smtClean="0"/>
              <a:t>, Knorr </a:t>
            </a:r>
            <a:r>
              <a:rPr lang="hu-HU" sz="2400" dirty="0" err="1" smtClean="0"/>
              <a:t>Bremse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464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/>
          <a:p>
            <a:r>
              <a:rPr lang="hu-HU" sz="3600" dirty="0" smtClean="0"/>
              <a:t>Területek: </a:t>
            </a:r>
            <a:r>
              <a:rPr lang="hu-HU" sz="3600" dirty="0" err="1" smtClean="0"/>
              <a:t>orvosbiológia</a:t>
            </a:r>
            <a:r>
              <a:rPr lang="hu-HU" sz="3600" dirty="0" smtClean="0"/>
              <a:t>, </a:t>
            </a:r>
            <a:r>
              <a:rPr lang="hu-HU" sz="3600" dirty="0" err="1" smtClean="0"/>
              <a:t>ambiens</a:t>
            </a:r>
            <a:r>
              <a:rPr lang="hu-HU" sz="3600" dirty="0" smtClean="0"/>
              <a:t> </a:t>
            </a:r>
            <a:r>
              <a:rPr lang="hu-HU" sz="3600" dirty="0" smtClean="0"/>
              <a:t>rendszerek</a:t>
            </a:r>
            <a:endParaRPr lang="en-US" sz="3600" dirty="0"/>
          </a:p>
        </p:txBody>
      </p:sp>
      <p:pic>
        <p:nvPicPr>
          <p:cNvPr id="7" name="Picture 4" descr="blood_press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246" y="1612532"/>
            <a:ext cx="1600200" cy="141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biom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492" y="3953165"/>
            <a:ext cx="3149600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7"/>
          <p:cNvGrpSpPr>
            <a:grpSpLocks/>
          </p:cNvGrpSpPr>
          <p:nvPr/>
        </p:nvGrpSpPr>
        <p:grpSpPr bwMode="auto">
          <a:xfrm>
            <a:off x="2786762" y="1478104"/>
            <a:ext cx="2137819" cy="1960425"/>
            <a:chOff x="3120" y="1680"/>
            <a:chExt cx="1319" cy="997"/>
          </a:xfrm>
        </p:grpSpPr>
        <p:pic>
          <p:nvPicPr>
            <p:cNvPr id="10" name="Picture 18" descr="mb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20" y="1680"/>
              <a:ext cx="1319" cy="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9" descr="mb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88" y="2304"/>
              <a:ext cx="49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20" descr="HhmDev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606" y="1484784"/>
            <a:ext cx="1825154" cy="153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767790"/>
              </p:ext>
            </p:extLst>
          </p:nvPr>
        </p:nvGraphicFramePr>
        <p:xfrm>
          <a:off x="7236296" y="1454873"/>
          <a:ext cx="1676860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Image" r:id="rId8" imgW="6501587" imgH="6501587" progId="">
                  <p:embed/>
                </p:oleObj>
              </mc:Choice>
              <mc:Fallback>
                <p:oleObj name="Image" r:id="rId8" imgW="6501587" imgH="6501587" progId="">
                  <p:embed/>
                  <p:pic>
                    <p:nvPicPr>
                      <p:cNvPr id="1947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6296" y="1454873"/>
                        <a:ext cx="1676860" cy="17281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525294"/>
              </p:ext>
            </p:extLst>
          </p:nvPr>
        </p:nvGraphicFramePr>
        <p:xfrm>
          <a:off x="171606" y="3861048"/>
          <a:ext cx="4752975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Bitmap Image" r:id="rId10" imgW="5401429" imgH="2886478" progId="Paint.Picture">
                  <p:embed/>
                </p:oleObj>
              </mc:Choice>
              <mc:Fallback>
                <p:oleObj name="Bitmap Image" r:id="rId10" imgW="5401429" imgH="2886478" progId="Paint.Picture">
                  <p:embed/>
                  <p:pic>
                    <p:nvPicPr>
                      <p:cNvPr id="8499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606" y="3861048"/>
                        <a:ext cx="4752975" cy="254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982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 smtClean="0"/>
              <a:t>Új kihívások: </a:t>
            </a:r>
            <a:r>
              <a:rPr lang="hu-HU" sz="3600" dirty="0" err="1" smtClean="0"/>
              <a:t>kiber</a:t>
            </a:r>
            <a:r>
              <a:rPr lang="hu-HU" sz="3600" dirty="0" smtClean="0"/>
              <a:t>-fizikai rendszerek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64652"/>
            <a:ext cx="3427413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bicc-net.de/image/1/0/600/uploads/subfeatures/bilder/verkehrs-cps-4fedcfeacb6b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49386"/>
            <a:ext cx="373697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293064"/>
              </p:ext>
            </p:extLst>
          </p:nvPr>
        </p:nvGraphicFramePr>
        <p:xfrm>
          <a:off x="4716016" y="3046855"/>
          <a:ext cx="3702553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Visio" r:id="rId5" imgW="14630400" imgH="11563290" progId="">
                  <p:embed/>
                </p:oleObj>
              </mc:Choice>
              <mc:Fallback>
                <p:oleObj name="Visio" r:id="rId5" imgW="14630400" imgH="11563290" progId="">
                  <p:embed/>
                  <p:pic>
                    <p:nvPicPr>
                      <p:cNvPr id="1126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3046855"/>
                        <a:ext cx="3702553" cy="292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019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059832" y="2996952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Köszönöm a figyelmet!</a:t>
            </a:r>
            <a:endParaRPr lang="en-US" sz="2800" dirty="0"/>
          </a:p>
        </p:txBody>
      </p:sp>
      <p:pic>
        <p:nvPicPr>
          <p:cNvPr id="5" name="Picture 9" descr="airb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36912"/>
            <a:ext cx="99536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in-field-leak-det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189512"/>
            <a:ext cx="16002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mobile_phone_mass_media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633" y="1446312"/>
            <a:ext cx="1409700" cy="110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microwave_ov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033" y="836712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ar_electronic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033" y="4570512"/>
            <a:ext cx="2667000" cy="130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blood_pressu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833" y="1141512"/>
            <a:ext cx="1295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ultrasound_scann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833" y="3503712"/>
            <a:ext cx="117157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81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A régmúlt: az elektromérnök-képzés kezdetei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52840" y="857251"/>
            <a:ext cx="7191159" cy="401190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sz="3100" dirty="0" smtClean="0"/>
              <a:t>1871	Az elektrotechnika oktatása a gépészeti osztályon</a:t>
            </a:r>
          </a:p>
          <a:p>
            <a:pPr marL="0" indent="0">
              <a:buNone/>
            </a:pPr>
            <a:r>
              <a:rPr lang="hu-HU" sz="3100" dirty="0" smtClean="0"/>
              <a:t>1891	Oktatás külön tantárgyakban:</a:t>
            </a:r>
          </a:p>
          <a:p>
            <a:pPr marL="1073150" lvl="2" indent="-158750"/>
            <a:r>
              <a:rPr lang="hu-HU" sz="2400" i="1" dirty="0" err="1" smtClean="0"/>
              <a:t>Dynamogépek</a:t>
            </a:r>
            <a:endParaRPr lang="hu-HU" sz="2400" i="1" dirty="0" smtClean="0"/>
          </a:p>
          <a:p>
            <a:pPr marL="1073150" lvl="2" indent="-158750"/>
            <a:r>
              <a:rPr lang="hu-HU" sz="2400" i="1" dirty="0" err="1" smtClean="0"/>
              <a:t>Egyenirányú</a:t>
            </a:r>
            <a:r>
              <a:rPr lang="hu-HU" sz="2400" i="1" dirty="0" smtClean="0"/>
              <a:t> és váltakozó áramú gépek számítása és elektromos központi állomások berendezése</a:t>
            </a:r>
          </a:p>
          <a:p>
            <a:pPr marL="1073150" lvl="2" indent="-158750"/>
            <a:r>
              <a:rPr lang="hu-HU" sz="2400" i="1" dirty="0" smtClean="0"/>
              <a:t>Az elektromos áram technikai felhasználása világításra, mechanikai munkakifejtésre, </a:t>
            </a:r>
            <a:r>
              <a:rPr lang="hu-HU" sz="2400" i="1" dirty="0" err="1" smtClean="0"/>
              <a:t>Galvan-plasztikára</a:t>
            </a:r>
            <a:r>
              <a:rPr lang="hu-HU" sz="2400" i="1" dirty="0" smtClean="0"/>
              <a:t> és </a:t>
            </a:r>
            <a:r>
              <a:rPr lang="hu-HU" sz="2400" i="1" dirty="0" err="1" smtClean="0"/>
              <a:t>elektro-metallurgiára</a:t>
            </a:r>
            <a:endParaRPr lang="hu-HU" sz="2400" i="1" dirty="0" smtClean="0"/>
          </a:p>
          <a:p>
            <a:pPr marL="1073150" lvl="2" indent="-158750"/>
            <a:r>
              <a:rPr lang="hu-HU" sz="2400" dirty="0" smtClean="0"/>
              <a:t>...</a:t>
            </a:r>
          </a:p>
          <a:p>
            <a:pPr marL="0" indent="0">
              <a:buNone/>
            </a:pPr>
            <a:r>
              <a:rPr lang="hu-HU" sz="3100" dirty="0" smtClean="0"/>
              <a:t>1893	Önálló elektrotechnika tanszék (Zipernowsky K.)</a:t>
            </a:r>
          </a:p>
          <a:p>
            <a:pPr marL="0" indent="0">
              <a:buNone/>
            </a:pPr>
            <a:r>
              <a:rPr lang="hu-HU" sz="3100" dirty="0" smtClean="0"/>
              <a:t>1913	</a:t>
            </a:r>
            <a:r>
              <a:rPr lang="hu-HU" sz="3100" i="1" dirty="0" smtClean="0"/>
              <a:t>Telefontechnika</a:t>
            </a:r>
            <a:endParaRPr lang="hu-HU" sz="3100" dirty="0"/>
          </a:p>
          <a:p>
            <a:pPr marL="0" indent="0">
              <a:buNone/>
            </a:pPr>
            <a:r>
              <a:rPr lang="hu-HU" sz="3100" dirty="0" smtClean="0"/>
              <a:t>1914	</a:t>
            </a:r>
            <a:r>
              <a:rPr lang="hu-HU" sz="3100" i="1" dirty="0" smtClean="0"/>
              <a:t>Szapora váltakozó áramok és rádiótechnika</a:t>
            </a:r>
            <a:endParaRPr lang="hu-HU" sz="3100" dirty="0"/>
          </a:p>
        </p:txBody>
      </p:sp>
      <p:pic>
        <p:nvPicPr>
          <p:cNvPr id="4" name="Picture 9" descr="k_epul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725"/>
            <a:ext cx="1952841" cy="227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5309" y="4916067"/>
            <a:ext cx="2915816" cy="194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251520" y="5486923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Tradíció és fejlődés egy intézményen belül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505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/>
              <a:t>A régmúlt: az elektromérnök-képzés kezdetei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1076325" algn="l"/>
              </a:tabLst>
            </a:pPr>
            <a:r>
              <a:rPr lang="hu-HU" dirty="0" smtClean="0"/>
              <a:t>1929	Gépészmérnöki képzés új felosztása</a:t>
            </a:r>
          </a:p>
          <a:p>
            <a:pPr marL="1076325" lvl="2" indent="0">
              <a:buNone/>
            </a:pPr>
            <a:r>
              <a:rPr lang="hu-HU" dirty="0" smtClean="0"/>
              <a:t>A. Általános gépszerkesztési és gépgyártási tagozat</a:t>
            </a:r>
          </a:p>
          <a:p>
            <a:pPr marL="1076325" lvl="2" indent="0">
              <a:buNone/>
            </a:pPr>
            <a:r>
              <a:rPr lang="hu-HU" dirty="0" smtClean="0"/>
              <a:t>B. </a:t>
            </a:r>
            <a:r>
              <a:rPr lang="hu-HU" b="1" dirty="0" smtClean="0"/>
              <a:t>Elektrotechnikai tagozat</a:t>
            </a:r>
          </a:p>
          <a:p>
            <a:pPr marL="1076325" lvl="2" indent="0">
              <a:buNone/>
            </a:pPr>
            <a:r>
              <a:rPr lang="hu-HU" dirty="0" smtClean="0"/>
              <a:t>C. Mezőgazdasági tagozat</a:t>
            </a:r>
          </a:p>
          <a:p>
            <a:pPr marL="0" indent="0">
              <a:buNone/>
              <a:tabLst>
                <a:tab pos="1076325" algn="l"/>
              </a:tabLst>
            </a:pPr>
            <a:r>
              <a:rPr lang="hu-HU" dirty="0" smtClean="0"/>
              <a:t>1931	Két gépész tanszéket átneveztek:</a:t>
            </a:r>
          </a:p>
          <a:p>
            <a:pPr marL="1076325" lvl="2" indent="0">
              <a:buNone/>
            </a:pPr>
            <a:r>
              <a:rPr lang="hu-HU" b="1" dirty="0" err="1" smtClean="0"/>
              <a:t>Villamosművek</a:t>
            </a:r>
            <a:r>
              <a:rPr lang="hu-HU" b="1" dirty="0" smtClean="0"/>
              <a:t> Tanszék</a:t>
            </a:r>
          </a:p>
          <a:p>
            <a:pPr marL="1076325" lvl="2" indent="0">
              <a:buNone/>
            </a:pPr>
            <a:r>
              <a:rPr lang="hu-HU" b="1" dirty="0" err="1" smtClean="0"/>
              <a:t>Villamosgépek</a:t>
            </a:r>
            <a:r>
              <a:rPr lang="hu-HU" b="1" dirty="0" smtClean="0"/>
              <a:t> Tanszék</a:t>
            </a:r>
          </a:p>
          <a:p>
            <a:pPr marL="0" indent="0">
              <a:buNone/>
              <a:tabLst>
                <a:tab pos="1076325" algn="l"/>
              </a:tabLst>
            </a:pPr>
            <a:r>
              <a:rPr lang="hu-HU" dirty="0" smtClean="0"/>
              <a:t>1934	Atomfizika </a:t>
            </a:r>
            <a:r>
              <a:rPr lang="hu-HU" dirty="0" smtClean="0"/>
              <a:t>Tanszék (</a:t>
            </a:r>
            <a:r>
              <a:rPr lang="hu-HU" dirty="0" err="1" smtClean="0"/>
              <a:t>Bay</a:t>
            </a:r>
            <a:r>
              <a:rPr lang="hu-HU" dirty="0" smtClean="0"/>
              <a:t> Zoltán)</a:t>
            </a:r>
          </a:p>
          <a:p>
            <a:pPr marL="1076325" lvl="2" indent="0" defTabSz="895350">
              <a:buNone/>
            </a:pPr>
            <a:r>
              <a:rPr lang="hu-HU" b="1" dirty="0" smtClean="0"/>
              <a:t>Elméleti villamosságtan tantárgy</a:t>
            </a:r>
          </a:p>
          <a:p>
            <a:pPr marL="0" indent="0">
              <a:buNone/>
              <a:tabLst>
                <a:tab pos="1076325" algn="l"/>
              </a:tabLst>
            </a:pPr>
            <a:r>
              <a:rPr lang="hu-HU" dirty="0" smtClean="0"/>
              <a:t>1939	Átnevezés:</a:t>
            </a:r>
          </a:p>
          <a:p>
            <a:pPr marL="1076325" indent="0">
              <a:buNone/>
            </a:pPr>
            <a:r>
              <a:rPr lang="hu-HU" sz="2400" b="1" dirty="0" err="1" smtClean="0"/>
              <a:t>Villamosgépek</a:t>
            </a:r>
            <a:r>
              <a:rPr lang="hu-HU" sz="2400" b="1" dirty="0" smtClean="0"/>
              <a:t> T. </a:t>
            </a:r>
            <a:r>
              <a:rPr lang="hu-HU" sz="2400" b="1" dirty="0" smtClean="0">
                <a:sym typeface="Symbol"/>
              </a:rPr>
              <a:t> </a:t>
            </a:r>
            <a:r>
              <a:rPr lang="hu-HU" sz="2400" b="1" dirty="0" smtClean="0"/>
              <a:t>Villamos </a:t>
            </a:r>
            <a:r>
              <a:rPr lang="hu-HU" sz="2400" b="1" dirty="0" smtClean="0"/>
              <a:t>Gépek és Mérések Tanszék</a:t>
            </a:r>
            <a:endParaRPr lang="hu-HU" b="1" dirty="0" smtClean="0"/>
          </a:p>
        </p:txBody>
      </p:sp>
    </p:spTree>
    <p:extLst>
      <p:ext uri="{BB962C8B-B14F-4D97-AF65-F5344CB8AC3E}">
        <p14:creationId xmlns:p14="http://schemas.microsoft.com/office/powerpoint/2010/main" val="287696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 smtClean="0"/>
              <a:t>Jelentős változások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  <a:tabLst>
                <a:tab pos="1076325" algn="l"/>
              </a:tabLst>
            </a:pPr>
            <a:r>
              <a:rPr lang="hu-HU" sz="4400" dirty="0" smtClean="0"/>
              <a:t>1948	Új név: </a:t>
            </a:r>
            <a:r>
              <a:rPr lang="hu-HU" sz="4400" b="1" dirty="0" smtClean="0"/>
              <a:t>Budapesti Műszaki Egyetem</a:t>
            </a:r>
            <a:endParaRPr lang="hu-HU" sz="4000" b="1" dirty="0" smtClean="0"/>
          </a:p>
          <a:p>
            <a:pPr marL="0" indent="0">
              <a:buNone/>
              <a:tabLst>
                <a:tab pos="1076325" algn="l"/>
              </a:tabLst>
            </a:pPr>
            <a:r>
              <a:rPr lang="hu-HU" sz="4400" dirty="0" smtClean="0"/>
              <a:t>1949	Egyetemi osztályok helyett karok és egy új kar:</a:t>
            </a:r>
            <a:endParaRPr lang="hu-HU" sz="4000" dirty="0" smtClean="0"/>
          </a:p>
          <a:p>
            <a:pPr marL="1343025" lvl="1" indent="-266700"/>
            <a:r>
              <a:rPr lang="hu-HU" sz="3800" dirty="0" smtClean="0"/>
              <a:t>Mérnöki Kar</a:t>
            </a:r>
          </a:p>
          <a:p>
            <a:pPr marL="1343025" lvl="1" indent="-266700"/>
            <a:r>
              <a:rPr lang="hu-HU" sz="3800" dirty="0" smtClean="0"/>
              <a:t>Gépészmérnöki Kar</a:t>
            </a:r>
          </a:p>
          <a:p>
            <a:pPr marL="1343025" lvl="1" indent="-266700"/>
            <a:r>
              <a:rPr lang="hu-HU" sz="3800" dirty="0" smtClean="0"/>
              <a:t>Építészmérnöki Kar</a:t>
            </a:r>
          </a:p>
          <a:p>
            <a:pPr marL="1343025" lvl="1" indent="-266700"/>
            <a:r>
              <a:rPr lang="hu-HU" sz="3800" dirty="0" smtClean="0"/>
              <a:t>Vegyészmérnöki Kar</a:t>
            </a:r>
          </a:p>
          <a:p>
            <a:pPr marL="1343025" lvl="1" indent="-266700"/>
            <a:r>
              <a:rPr lang="hu-HU" sz="3800" dirty="0" smtClean="0"/>
              <a:t>Nehézvegyipari Kar</a:t>
            </a:r>
          </a:p>
          <a:p>
            <a:pPr marL="1343025" lvl="1" indent="-266700"/>
            <a:r>
              <a:rPr lang="hu-HU" sz="3800" b="1" dirty="0" smtClean="0"/>
              <a:t>Villamosmérnöki Kar</a:t>
            </a:r>
            <a:r>
              <a:rPr lang="hu-HU" sz="3800" dirty="0" smtClean="0"/>
              <a:t> </a:t>
            </a:r>
            <a:br>
              <a:rPr lang="hu-HU" sz="3800" dirty="0" smtClean="0"/>
            </a:br>
            <a:r>
              <a:rPr lang="hu-HU" sz="3800" dirty="0" smtClean="0"/>
              <a:t>(elektromérnök </a:t>
            </a:r>
            <a:r>
              <a:rPr lang="hu-HU" sz="3800" dirty="0" smtClean="0">
                <a:sym typeface="Wingdings"/>
              </a:rPr>
              <a:t></a:t>
            </a:r>
            <a:r>
              <a:rPr lang="hu-HU" sz="3800" dirty="0" smtClean="0"/>
              <a:t> </a:t>
            </a:r>
            <a:r>
              <a:rPr lang="hu-HU" sz="3800" b="1" dirty="0" smtClean="0"/>
              <a:t>villamosmérnök</a:t>
            </a:r>
            <a:r>
              <a:rPr lang="hu-HU" sz="3800" dirty="0" smtClean="0"/>
              <a:t>)</a:t>
            </a:r>
          </a:p>
          <a:p>
            <a:pPr marL="0" indent="0">
              <a:buNone/>
              <a:tabLst>
                <a:tab pos="1076325" algn="l"/>
              </a:tabLst>
            </a:pPr>
            <a:r>
              <a:rPr lang="hu-HU" sz="4400" dirty="0" smtClean="0"/>
              <a:t>1949	Új szakok a Villamosmérnöki Karon:</a:t>
            </a:r>
          </a:p>
          <a:p>
            <a:pPr marL="1343025" lvl="1" indent="-266700"/>
            <a:r>
              <a:rPr lang="hu-HU" sz="3800" dirty="0"/>
              <a:t>erősáramú</a:t>
            </a:r>
          </a:p>
          <a:p>
            <a:pPr marL="1439863" lvl="2"/>
            <a:r>
              <a:rPr lang="hu-HU" sz="3300" dirty="0" smtClean="0"/>
              <a:t>villamos gépek ágazat </a:t>
            </a:r>
          </a:p>
          <a:p>
            <a:pPr marL="1439863" lvl="2"/>
            <a:r>
              <a:rPr lang="hu-HU" sz="3300" dirty="0" smtClean="0"/>
              <a:t>erőművek és hálózatok ágazat </a:t>
            </a:r>
            <a:r>
              <a:rPr lang="hu-HU" sz="2900" dirty="0" smtClean="0"/>
              <a:t>	</a:t>
            </a:r>
            <a:r>
              <a:rPr lang="hu-HU" sz="2200" dirty="0" smtClean="0"/>
              <a:t>	</a:t>
            </a:r>
          </a:p>
          <a:p>
            <a:pPr marL="1339850" lvl="1" indent="-263525"/>
            <a:r>
              <a:rPr lang="hu-HU" sz="3600" dirty="0"/>
              <a:t>gyengeáramú</a:t>
            </a:r>
          </a:p>
          <a:p>
            <a:pPr marL="1439863" lvl="2"/>
            <a:r>
              <a:rPr lang="hu-HU" sz="3300" dirty="0"/>
              <a:t>telefon ágazat</a:t>
            </a:r>
          </a:p>
          <a:p>
            <a:pPr marL="1439863" lvl="2"/>
            <a:r>
              <a:rPr lang="hu-HU" sz="3300" dirty="0"/>
              <a:t>rádió ágazat</a:t>
            </a:r>
          </a:p>
        </p:txBody>
      </p:sp>
      <p:pic>
        <p:nvPicPr>
          <p:cNvPr id="1028" name="Picture 4" descr="File:Electricity warning sig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401" y="3429000"/>
            <a:ext cx="1902241" cy="269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h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131394"/>
            <a:ext cx="1872208" cy="124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97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>
            <a:noAutofit/>
          </a:bodyPr>
          <a:lstStyle/>
          <a:p>
            <a:r>
              <a:rPr lang="hu-HU" sz="3600" dirty="0"/>
              <a:t>A Villamosmérnöki Kar tanszékei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half" idx="1"/>
          </p:nvPr>
        </p:nvSpPr>
        <p:spPr>
          <a:xfrm>
            <a:off x="107504" y="908720"/>
            <a:ext cx="2808312" cy="507342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sz="3500" b="1" dirty="0" smtClean="0"/>
              <a:t>1949.</a:t>
            </a:r>
            <a:endParaRPr lang="hu-HU" sz="3500" b="1" dirty="0" smtClean="0"/>
          </a:p>
          <a:p>
            <a:pPr marL="514350" indent="-514350">
              <a:buFont typeface="+mj-lt"/>
              <a:buAutoNum type="arabicPeriod"/>
            </a:pPr>
            <a:r>
              <a:rPr lang="hu-HU" sz="2200" dirty="0" smtClean="0"/>
              <a:t>Atomfizika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200" dirty="0" smtClean="0"/>
              <a:t>Fizika</a:t>
            </a:r>
          </a:p>
          <a:p>
            <a:pPr marL="514350" lvl="0" indent="-514350">
              <a:buFont typeface="+mj-lt"/>
              <a:buAutoNum type="arabicPeriod"/>
            </a:pPr>
            <a:r>
              <a:rPr lang="hu-HU" sz="2200" dirty="0" smtClean="0"/>
              <a:t>Matematika </a:t>
            </a:r>
            <a:r>
              <a:rPr lang="hu-HU" sz="2200" dirty="0"/>
              <a:t>II.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200" dirty="0" smtClean="0"/>
              <a:t>Vezeték nélküli híradástechnika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200" dirty="0" smtClean="0"/>
              <a:t>Vezetékes híradástechnika</a:t>
            </a:r>
          </a:p>
          <a:p>
            <a:pPr marL="514350" lvl="0" indent="-514350">
              <a:buFont typeface="+mj-lt"/>
              <a:buAutoNum type="arabicPeriod"/>
            </a:pPr>
            <a:r>
              <a:rPr lang="hu-HU" sz="2200" dirty="0" smtClean="0"/>
              <a:t>Villamos </a:t>
            </a:r>
            <a:r>
              <a:rPr lang="hu-HU" sz="2200" dirty="0"/>
              <a:t>gépek</a:t>
            </a:r>
          </a:p>
          <a:p>
            <a:pPr marL="514350" lvl="0" indent="-514350">
              <a:buFont typeface="+mj-lt"/>
              <a:buAutoNum type="arabicPeriod"/>
            </a:pPr>
            <a:r>
              <a:rPr lang="hu-HU" sz="2200" dirty="0"/>
              <a:t>Villamos </a:t>
            </a:r>
            <a:r>
              <a:rPr lang="hu-HU" sz="2200" dirty="0" smtClean="0"/>
              <a:t>művek</a:t>
            </a:r>
            <a:endParaRPr lang="hu-HU" sz="2200" dirty="0"/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xfrm>
            <a:off x="3131840" y="908720"/>
            <a:ext cx="5760640" cy="507342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sz="3500" b="1" dirty="0" smtClean="0"/>
              <a:t>2017.</a:t>
            </a:r>
            <a:endParaRPr lang="hu-HU" sz="3500" b="1" dirty="0" smtClean="0"/>
          </a:p>
          <a:p>
            <a:pPr marL="514350" indent="-514350">
              <a:buFont typeface="+mj-lt"/>
              <a:buAutoNum type="arabicPeriod"/>
            </a:pPr>
            <a:r>
              <a:rPr lang="hu-HU" sz="2200" dirty="0" smtClean="0"/>
              <a:t>Automatizálási és Alkalmazott Informatikai (AAIT)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200" dirty="0" smtClean="0"/>
              <a:t>Elektronikai Technológia (ETT)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200" dirty="0" smtClean="0"/>
              <a:t>Elektronikus Eszközök (EET)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200" dirty="0" smtClean="0"/>
              <a:t>Hálózati Rendszerek és Szolgáltatások (HIT)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200" dirty="0" smtClean="0"/>
              <a:t>Irányítástechnika és Informatika (IIT)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200" dirty="0" smtClean="0"/>
              <a:t>Méréstechnika és Információs Rendszerek (MIT)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200" dirty="0" smtClean="0"/>
              <a:t>Számítástudományi és Információelméleti (SZIT)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200" dirty="0" smtClean="0"/>
              <a:t>Szélessávú Hírközlés és Villamosságtan (SZHVT)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200" dirty="0" smtClean="0"/>
              <a:t>Távközlési és Médiainformatikai (TMIT)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200" dirty="0" smtClean="0"/>
              <a:t>Villamos Energetika (VET)</a:t>
            </a:r>
          </a:p>
          <a:p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107504" y="5982147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i="1" dirty="0" smtClean="0"/>
              <a:t>Specializálódás, informatika megjelenése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81826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>
            <a:noAutofit/>
          </a:bodyPr>
          <a:lstStyle/>
          <a:p>
            <a:r>
              <a:rPr lang="hu-HU" sz="3600" dirty="0" smtClean="0"/>
              <a:t>... és tantárgyainak száma</a:t>
            </a:r>
            <a:endParaRPr lang="hu-HU" sz="3600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1"/>
          </p:nvPr>
        </p:nvSpPr>
        <p:spPr>
          <a:xfrm>
            <a:off x="457200" y="1080000"/>
            <a:ext cx="4038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b="1" dirty="0" smtClean="0"/>
              <a:t>1951.</a:t>
            </a:r>
          </a:p>
          <a:p>
            <a:pPr marL="0" indent="0">
              <a:buNone/>
            </a:pPr>
            <a:r>
              <a:rPr lang="hu-HU" sz="3200" dirty="0" smtClean="0"/>
              <a:t>kb. 90 tantárgy</a:t>
            </a:r>
            <a:endParaRPr lang="hu-HU" sz="3200" dirty="0"/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xfrm>
            <a:off x="4516191" y="1080000"/>
            <a:ext cx="4038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b="1" dirty="0" smtClean="0"/>
              <a:t>2017.</a:t>
            </a:r>
          </a:p>
          <a:p>
            <a:pPr marL="0" indent="0">
              <a:buNone/>
            </a:pPr>
            <a:r>
              <a:rPr lang="hu-HU" sz="3200" dirty="0" smtClean="0"/>
              <a:t>kb. 880-féle tantárgycím</a:t>
            </a:r>
          </a:p>
          <a:p>
            <a:pPr marL="0" indent="0">
              <a:buNone/>
            </a:pPr>
            <a:r>
              <a:rPr lang="hu-HU" sz="3200" dirty="0" smtClean="0"/>
              <a:t>(kb. 1600 tantárgy)</a:t>
            </a:r>
          </a:p>
          <a:p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573016"/>
            <a:ext cx="1730163" cy="184976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019" y="4101430"/>
            <a:ext cx="2466975" cy="184785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5491" y="4319030"/>
            <a:ext cx="2552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7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 smtClean="0"/>
              <a:t>Az elmúlt negyedszázadról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Nagyjából a rendszerváltás utáni időszak</a:t>
            </a:r>
          </a:p>
          <a:p>
            <a:r>
              <a:rPr lang="hu-HU" dirty="0" smtClean="0"/>
              <a:t>A rendszerváltás utáni néhány év</a:t>
            </a:r>
          </a:p>
          <a:p>
            <a:pPr lvl="1"/>
            <a:r>
              <a:rPr lang="hu-HU" dirty="0" smtClean="0"/>
              <a:t>hazai elektronikai, számítástechnikai ipar összeomlása</a:t>
            </a:r>
          </a:p>
          <a:p>
            <a:pPr lvl="1"/>
            <a:r>
              <a:rPr lang="hu-HU" dirty="0" smtClean="0"/>
              <a:t>piacok elvesztése</a:t>
            </a:r>
          </a:p>
          <a:p>
            <a:pPr lvl="1"/>
            <a:r>
              <a:rPr lang="hu-HU" dirty="0" smtClean="0"/>
              <a:t>Bokros-csomag (a </a:t>
            </a:r>
            <a:r>
              <a:rPr lang="hu-HU" dirty="0" err="1" smtClean="0"/>
              <a:t>Vill</a:t>
            </a:r>
            <a:r>
              <a:rPr lang="hu-HU" dirty="0" smtClean="0"/>
              <a:t>. Karon kb. 16%-os leépítés)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Kb. 1995-től kezd magához térni az ipar.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195" y="4777730"/>
            <a:ext cx="1655196" cy="142264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711" y="4653136"/>
            <a:ext cx="1515987" cy="167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 smtClean="0"/>
              <a:t>Szakok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u-HU" dirty="0" smtClean="0"/>
              <a:t>Erősáramú szak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Híradástechnikai szak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Mikroelektronikai szak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Műszer- és irányítástechnika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szak</a:t>
            </a:r>
            <a:br>
              <a:rPr lang="hu-HU" dirty="0" smtClean="0"/>
            </a:br>
            <a:endParaRPr lang="hu-HU" dirty="0" smtClean="0"/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Informatika szak (1987-től)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1086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 smtClean="0"/>
              <a:t>Szakok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4000" y="856800"/>
            <a:ext cx="8858250" cy="55292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u-HU" dirty="0" smtClean="0"/>
              <a:t>Erősáramú szak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Híradástechnikai szak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Mikroelektronikai szak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Műszer- és irányítástechnika </a:t>
            </a:r>
            <a:br>
              <a:rPr lang="hu-HU" dirty="0" smtClean="0"/>
            </a:br>
            <a:r>
              <a:rPr lang="hu-HU" dirty="0" smtClean="0"/>
              <a:t>szak</a:t>
            </a:r>
            <a:br>
              <a:rPr lang="hu-HU" dirty="0" smtClean="0"/>
            </a:br>
            <a:endParaRPr lang="hu-HU" dirty="0" smtClean="0"/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Informatika szak (1987-től)</a:t>
            </a:r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6084168" y="1467941"/>
            <a:ext cx="271260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 smtClean="0"/>
              <a:t>1991-től</a:t>
            </a:r>
            <a:br>
              <a:rPr lang="hu-HU" sz="2800" b="1" dirty="0" smtClean="0"/>
            </a:br>
            <a:r>
              <a:rPr lang="hu-HU" sz="2800" b="1" dirty="0" smtClean="0"/>
              <a:t>Villamosmérnöki</a:t>
            </a:r>
            <a:br>
              <a:rPr lang="hu-HU" sz="2800" b="1" dirty="0" smtClean="0"/>
            </a:br>
            <a:r>
              <a:rPr lang="hu-HU" sz="2800" b="1" dirty="0" smtClean="0"/>
              <a:t>szak</a:t>
            </a:r>
            <a:br>
              <a:rPr lang="hu-HU" sz="2800" b="1" dirty="0" smtClean="0"/>
            </a:br>
            <a:r>
              <a:rPr lang="hu-HU" sz="2800" b="1" dirty="0" smtClean="0"/>
              <a:t/>
            </a:r>
            <a:br>
              <a:rPr lang="hu-HU" sz="2800" b="1" dirty="0" smtClean="0"/>
            </a:br>
            <a:r>
              <a:rPr lang="hu-HU" sz="2800" b="1" dirty="0" smtClean="0"/>
              <a:t>és</a:t>
            </a:r>
            <a:endParaRPr lang="hu-HU" sz="2800" b="1" dirty="0" smtClean="0"/>
          </a:p>
        </p:txBody>
      </p:sp>
      <p:sp>
        <p:nvSpPr>
          <p:cNvPr id="6" name="Jobb oldali kapcsos zárójel 5"/>
          <p:cNvSpPr/>
          <p:nvPr/>
        </p:nvSpPr>
        <p:spPr>
          <a:xfrm>
            <a:off x="5220072" y="4085456"/>
            <a:ext cx="576064" cy="639688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831632" y="4109296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/>
              <a:t>Műszaki informatika</a:t>
            </a:r>
            <a:br>
              <a:rPr lang="hu-HU" sz="2800" b="1" dirty="0" smtClean="0"/>
            </a:br>
            <a:r>
              <a:rPr lang="hu-HU" sz="2800" b="1" dirty="0" smtClean="0"/>
              <a:t>szak</a:t>
            </a:r>
          </a:p>
        </p:txBody>
      </p:sp>
      <p:sp>
        <p:nvSpPr>
          <p:cNvPr id="8" name="Jobb oldali kapcsos zárójel 7"/>
          <p:cNvSpPr/>
          <p:nvPr/>
        </p:nvSpPr>
        <p:spPr>
          <a:xfrm>
            <a:off x="5220072" y="908720"/>
            <a:ext cx="576064" cy="244827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2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me_ftsrg_hun_micskei_v7">
  <a:themeElements>
    <a:clrScheme name="ftsrg-scheme">
      <a:dk1>
        <a:srgbClr val="000000"/>
      </a:dk1>
      <a:lt1>
        <a:srgbClr val="FFFFFF"/>
      </a:lt1>
      <a:dk2>
        <a:srgbClr val="621E0F"/>
      </a:dk2>
      <a:lt2>
        <a:srgbClr val="FFFFFF"/>
      </a:lt2>
      <a:accent1>
        <a:srgbClr val="F9DD2F"/>
      </a:accent1>
      <a:accent2>
        <a:srgbClr val="E67300"/>
      </a:accent2>
      <a:accent3>
        <a:srgbClr val="007D00"/>
      </a:accent3>
      <a:accent4>
        <a:srgbClr val="762536"/>
      </a:accent4>
      <a:accent5>
        <a:srgbClr val="2B56CF"/>
      </a:accent5>
      <a:accent6>
        <a:srgbClr val="929598"/>
      </a:accent6>
      <a:hlink>
        <a:srgbClr val="0038AE"/>
      </a:hlink>
      <a:folHlink>
        <a:srgbClr val="003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83A55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>
    <a:extraClrScheme>
      <a:clrScheme name="bme_ftsrg_hun_micskei_v7 1">
        <a:dk1>
          <a:srgbClr val="621E0F"/>
        </a:dk1>
        <a:lt1>
          <a:srgbClr val="FFFFFF"/>
        </a:lt1>
        <a:dk2>
          <a:srgbClr val="000000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AAAAAA"/>
        </a:accent3>
        <a:accent4>
          <a:srgbClr val="DADADA"/>
        </a:accent4>
        <a:accent5>
          <a:srgbClr val="FBEBAD"/>
        </a:accent5>
        <a:accent6>
          <a:srgbClr val="D06800"/>
        </a:accent6>
        <a:hlink>
          <a:srgbClr val="0038AE"/>
        </a:hlink>
        <a:folHlink>
          <a:srgbClr val="0038A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e_ftsrg_hun_micskei_v7 2">
        <a:dk1>
          <a:srgbClr val="0099FF"/>
        </a:dk1>
        <a:lt1>
          <a:srgbClr val="FFFFFF"/>
        </a:lt1>
        <a:dk2>
          <a:srgbClr val="000000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AAAAAA"/>
        </a:accent3>
        <a:accent4>
          <a:srgbClr val="DADADA"/>
        </a:accent4>
        <a:accent5>
          <a:srgbClr val="BDACAE"/>
        </a:accent5>
        <a:accent6>
          <a:srgbClr val="744919"/>
        </a:accent6>
        <a:hlink>
          <a:srgbClr val="002060"/>
        </a:hlink>
        <a:folHlink>
          <a:srgbClr val="00206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e_ftsrg_hun_micskei_v7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00A579"/>
        </a:accent6>
        <a:hlink>
          <a:srgbClr val="0098CE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MIT_skeleton</Template>
  <TotalTime>499</TotalTime>
  <Words>304</Words>
  <Application>Microsoft Office PowerPoint</Application>
  <PresentationFormat>Diavetítés a képernyőre (4:3 oldalarány)</PresentationFormat>
  <Paragraphs>148</Paragraphs>
  <Slides>18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3</vt:i4>
      </vt:variant>
      <vt:variant>
        <vt:lpstr>Diacímek</vt:lpstr>
      </vt:variant>
      <vt:variant>
        <vt:i4>18</vt:i4>
      </vt:variant>
    </vt:vector>
  </HeadingPairs>
  <TitlesOfParts>
    <vt:vector size="22" baseType="lpstr">
      <vt:lpstr>bme_ftsrg_hun_micskei_v7</vt:lpstr>
      <vt:lpstr>Image</vt:lpstr>
      <vt:lpstr>Bitmap Image</vt:lpstr>
      <vt:lpstr>Visio</vt:lpstr>
      <vt:lpstr>Oktatásunk fejlődése az elmúlt negyedszázadban</vt:lpstr>
      <vt:lpstr>A régmúlt: az elektromérnök-képzés kezdetei</vt:lpstr>
      <vt:lpstr>A régmúlt: az elektromérnök-képzés kezdetei</vt:lpstr>
      <vt:lpstr>Jelentős változások</vt:lpstr>
      <vt:lpstr>A Villamosmérnöki Kar tanszékei</vt:lpstr>
      <vt:lpstr>... és tantárgyainak száma</vt:lpstr>
      <vt:lpstr>Az elmúlt negyedszázadról</vt:lpstr>
      <vt:lpstr>Szakok</vt:lpstr>
      <vt:lpstr>Szakok</vt:lpstr>
      <vt:lpstr>Mérföldkövek</vt:lpstr>
      <vt:lpstr>Mérföldkövek</vt:lpstr>
      <vt:lpstr>Beágyazott rendszerek oktatása</vt:lpstr>
      <vt:lpstr>Kompetenciák - BSc</vt:lpstr>
      <vt:lpstr>Kompetenciák - MSc</vt:lpstr>
      <vt:lpstr>Területek: autóipar</vt:lpstr>
      <vt:lpstr>Területek: orvosbiológia, ambiens rendszerek</vt:lpstr>
      <vt:lpstr>Új kihívások: kiber-fizikai rendszerek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Oktatásunk fejlődése az elmúlt negyedszázadban</dc:title>
  <dc:creator>Tóth Csaba</dc:creator>
  <cp:lastModifiedBy>TCS</cp:lastModifiedBy>
  <cp:revision>36</cp:revision>
  <dcterms:created xsi:type="dcterms:W3CDTF">2017-06-19T15:50:43Z</dcterms:created>
  <dcterms:modified xsi:type="dcterms:W3CDTF">2017-06-20T19:00:28Z</dcterms:modified>
</cp:coreProperties>
</file>