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9" r:id="rId3"/>
    <p:sldId id="263" r:id="rId4"/>
    <p:sldId id="257" r:id="rId5"/>
    <p:sldId id="264" r:id="rId6"/>
    <p:sldId id="258" r:id="rId7"/>
    <p:sldId id="260" r:id="rId8"/>
    <p:sldId id="265" r:id="rId9"/>
    <p:sldId id="266" r:id="rId10"/>
    <p:sldId id="261" r:id="rId11"/>
    <p:sldId id="262" r:id="rId12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61" autoAdjust="0"/>
    <p:restoredTop sz="94660"/>
  </p:normalViewPr>
  <p:slideViewPr>
    <p:cSldViewPr snapToGrid="0">
      <p:cViewPr varScale="1">
        <p:scale>
          <a:sx n="70" d="100"/>
          <a:sy n="70" d="100"/>
        </p:scale>
        <p:origin x="42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FB2CF17-9184-4404-886F-BA1968649EBB}" type="doc">
      <dgm:prSet loTypeId="urn:microsoft.com/office/officeart/2016/7/layout/BasicProcessNew" loCatId="process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611907B0-2298-4633-BB58-E8926DC04BAC}">
      <dgm:prSet/>
      <dgm:spPr/>
      <dgm:t>
        <a:bodyPr/>
        <a:lstStyle/>
        <a:p>
          <a:r>
            <a:rPr lang="hu-HU"/>
            <a:t>Ütemterv</a:t>
          </a:r>
          <a:endParaRPr lang="en-US"/>
        </a:p>
      </dgm:t>
    </dgm:pt>
    <dgm:pt modelId="{C1A2B903-E748-43A1-97F7-D16CEDF52459}" type="parTrans" cxnId="{B6D6994B-59A8-48A4-B4E2-9FAF48C9C7AC}">
      <dgm:prSet/>
      <dgm:spPr/>
      <dgm:t>
        <a:bodyPr/>
        <a:lstStyle/>
        <a:p>
          <a:endParaRPr lang="en-US"/>
        </a:p>
      </dgm:t>
    </dgm:pt>
    <dgm:pt modelId="{7CE648DB-7FF7-4F1B-A6D5-43A8912A3170}" type="sibTrans" cxnId="{B6D6994B-59A8-48A4-B4E2-9FAF48C9C7AC}">
      <dgm:prSet/>
      <dgm:spPr/>
      <dgm:t>
        <a:bodyPr/>
        <a:lstStyle/>
        <a:p>
          <a:endParaRPr lang="en-US"/>
        </a:p>
      </dgm:t>
    </dgm:pt>
    <dgm:pt modelId="{13ECCCFC-A4E2-48A4-B8E8-06D52A36F383}">
      <dgm:prSet/>
      <dgm:spPr/>
      <dgm:t>
        <a:bodyPr/>
        <a:lstStyle/>
        <a:p>
          <a:r>
            <a:rPr lang="hu-HU"/>
            <a:t>Előadás</a:t>
          </a:r>
          <a:endParaRPr lang="en-US"/>
        </a:p>
      </dgm:t>
    </dgm:pt>
    <dgm:pt modelId="{A198E9ED-C80E-4850-B534-833341CFCF43}" type="parTrans" cxnId="{EFB2206B-1A98-4C5B-9930-5CACE11340F9}">
      <dgm:prSet/>
      <dgm:spPr/>
      <dgm:t>
        <a:bodyPr/>
        <a:lstStyle/>
        <a:p>
          <a:endParaRPr lang="en-US"/>
        </a:p>
      </dgm:t>
    </dgm:pt>
    <dgm:pt modelId="{76F93BFA-36D1-410B-A777-0350D896563B}" type="sibTrans" cxnId="{EFB2206B-1A98-4C5B-9930-5CACE11340F9}">
      <dgm:prSet/>
      <dgm:spPr/>
      <dgm:t>
        <a:bodyPr/>
        <a:lstStyle/>
        <a:p>
          <a:endParaRPr lang="en-US"/>
        </a:p>
      </dgm:t>
    </dgm:pt>
    <dgm:pt modelId="{21B44B2F-FB61-4F41-97E6-A9F8FC6767A7}">
      <dgm:prSet/>
      <dgm:spPr/>
      <dgm:t>
        <a:bodyPr/>
        <a:lstStyle/>
        <a:p>
          <a:r>
            <a:rPr lang="hu-HU"/>
            <a:t>Laboranyagok</a:t>
          </a:r>
          <a:endParaRPr lang="en-US"/>
        </a:p>
      </dgm:t>
    </dgm:pt>
    <dgm:pt modelId="{B8967137-EB73-43D5-8E99-8FF0FE3B846F}" type="parTrans" cxnId="{1A845746-3A4E-4F3B-B925-02A7AA432060}">
      <dgm:prSet/>
      <dgm:spPr/>
      <dgm:t>
        <a:bodyPr/>
        <a:lstStyle/>
        <a:p>
          <a:endParaRPr lang="en-US"/>
        </a:p>
      </dgm:t>
    </dgm:pt>
    <dgm:pt modelId="{D318CD2E-5925-4F98-BB3E-059DC2D6FE97}" type="sibTrans" cxnId="{1A845746-3A4E-4F3B-B925-02A7AA432060}">
      <dgm:prSet/>
      <dgm:spPr/>
      <dgm:t>
        <a:bodyPr/>
        <a:lstStyle/>
        <a:p>
          <a:endParaRPr lang="en-US"/>
        </a:p>
      </dgm:t>
    </dgm:pt>
    <dgm:pt modelId="{2D289C9D-1BD9-4D95-A2D2-CB07EC360758}" type="pres">
      <dgm:prSet presAssocID="{EFB2CF17-9184-4404-886F-BA1968649EB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B4C6D129-9410-4627-9ADE-2D738189DF75}" type="pres">
      <dgm:prSet presAssocID="{611907B0-2298-4633-BB58-E8926DC04BAC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44A91106-5CD1-4EDD-8109-5C9F1A29F8F9}" type="pres">
      <dgm:prSet presAssocID="{7CE648DB-7FF7-4F1B-A6D5-43A8912A3170}" presName="sibTransSpacerBeforeConnector" presStyleCnt="0"/>
      <dgm:spPr/>
    </dgm:pt>
    <dgm:pt modelId="{F8FAB6FC-11AD-47DA-A261-6CF7AD0E58C1}" type="pres">
      <dgm:prSet presAssocID="{7CE648DB-7FF7-4F1B-A6D5-43A8912A3170}" presName="sibTrans" presStyleLbl="node1" presStyleIdx="1" presStyleCnt="5"/>
      <dgm:spPr/>
      <dgm:t>
        <a:bodyPr/>
        <a:lstStyle/>
        <a:p>
          <a:endParaRPr lang="hu-HU"/>
        </a:p>
      </dgm:t>
    </dgm:pt>
    <dgm:pt modelId="{DD8370DF-26B3-4C02-A18A-67FA6E8FECFA}" type="pres">
      <dgm:prSet presAssocID="{7CE648DB-7FF7-4F1B-A6D5-43A8912A3170}" presName="sibTransSpacerAfterConnector" presStyleCnt="0"/>
      <dgm:spPr/>
    </dgm:pt>
    <dgm:pt modelId="{B048C562-DAC5-4E52-8082-F0F9346514B7}" type="pres">
      <dgm:prSet presAssocID="{13ECCCFC-A4E2-48A4-B8E8-06D52A36F383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BBC8E42-64E5-4F4D-BBA5-952E41AF99B5}" type="pres">
      <dgm:prSet presAssocID="{76F93BFA-36D1-410B-A777-0350D896563B}" presName="sibTransSpacerBeforeConnector" presStyleCnt="0"/>
      <dgm:spPr/>
    </dgm:pt>
    <dgm:pt modelId="{A814D903-3E4A-411D-B627-559F2FA8AEC3}" type="pres">
      <dgm:prSet presAssocID="{76F93BFA-36D1-410B-A777-0350D896563B}" presName="sibTrans" presStyleLbl="node1" presStyleIdx="3" presStyleCnt="5"/>
      <dgm:spPr/>
      <dgm:t>
        <a:bodyPr/>
        <a:lstStyle/>
        <a:p>
          <a:endParaRPr lang="hu-HU"/>
        </a:p>
      </dgm:t>
    </dgm:pt>
    <dgm:pt modelId="{C7E4AC1E-C7A8-4E1A-93AB-7595A9C8F7E3}" type="pres">
      <dgm:prSet presAssocID="{76F93BFA-36D1-410B-A777-0350D896563B}" presName="sibTransSpacerAfterConnector" presStyleCnt="0"/>
      <dgm:spPr/>
    </dgm:pt>
    <dgm:pt modelId="{035BA1F6-8E81-45FF-BB60-1F2C9A957BDD}" type="pres">
      <dgm:prSet presAssocID="{21B44B2F-FB61-4F41-97E6-A9F8FC6767A7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1A845746-3A4E-4F3B-B925-02A7AA432060}" srcId="{EFB2CF17-9184-4404-886F-BA1968649EBB}" destId="{21B44B2F-FB61-4F41-97E6-A9F8FC6767A7}" srcOrd="2" destOrd="0" parTransId="{B8967137-EB73-43D5-8E99-8FF0FE3B846F}" sibTransId="{D318CD2E-5925-4F98-BB3E-059DC2D6FE97}"/>
    <dgm:cxn modelId="{B6D6994B-59A8-48A4-B4E2-9FAF48C9C7AC}" srcId="{EFB2CF17-9184-4404-886F-BA1968649EBB}" destId="{611907B0-2298-4633-BB58-E8926DC04BAC}" srcOrd="0" destOrd="0" parTransId="{C1A2B903-E748-43A1-97F7-D16CEDF52459}" sibTransId="{7CE648DB-7FF7-4F1B-A6D5-43A8912A3170}"/>
    <dgm:cxn modelId="{23023F2A-BDA0-4E1F-AAF0-2A2F73CF41C5}" type="presOf" srcId="{13ECCCFC-A4E2-48A4-B8E8-06D52A36F383}" destId="{B048C562-DAC5-4E52-8082-F0F9346514B7}" srcOrd="0" destOrd="0" presId="urn:microsoft.com/office/officeart/2016/7/layout/BasicProcessNew"/>
    <dgm:cxn modelId="{EFB2206B-1A98-4C5B-9930-5CACE11340F9}" srcId="{EFB2CF17-9184-4404-886F-BA1968649EBB}" destId="{13ECCCFC-A4E2-48A4-B8E8-06D52A36F383}" srcOrd="1" destOrd="0" parTransId="{A198E9ED-C80E-4850-B534-833341CFCF43}" sibTransId="{76F93BFA-36D1-410B-A777-0350D896563B}"/>
    <dgm:cxn modelId="{BA7B0888-A225-4408-8571-801B289A3A69}" type="presOf" srcId="{76F93BFA-36D1-410B-A777-0350D896563B}" destId="{A814D903-3E4A-411D-B627-559F2FA8AEC3}" srcOrd="0" destOrd="0" presId="urn:microsoft.com/office/officeart/2016/7/layout/BasicProcessNew"/>
    <dgm:cxn modelId="{C70CE941-8FBA-4461-B458-E559E92E6AA6}" type="presOf" srcId="{7CE648DB-7FF7-4F1B-A6D5-43A8912A3170}" destId="{F8FAB6FC-11AD-47DA-A261-6CF7AD0E58C1}" srcOrd="0" destOrd="0" presId="urn:microsoft.com/office/officeart/2016/7/layout/BasicProcessNew"/>
    <dgm:cxn modelId="{E9E4694B-A92A-46E0-8090-ADE9B942171F}" type="presOf" srcId="{EFB2CF17-9184-4404-886F-BA1968649EBB}" destId="{2D289C9D-1BD9-4D95-A2D2-CB07EC360758}" srcOrd="0" destOrd="0" presId="urn:microsoft.com/office/officeart/2016/7/layout/BasicProcessNew"/>
    <dgm:cxn modelId="{96D5ED4B-E006-41A3-A2FD-249A78E57FCA}" type="presOf" srcId="{21B44B2F-FB61-4F41-97E6-A9F8FC6767A7}" destId="{035BA1F6-8E81-45FF-BB60-1F2C9A957BDD}" srcOrd="0" destOrd="0" presId="urn:microsoft.com/office/officeart/2016/7/layout/BasicProcessNew"/>
    <dgm:cxn modelId="{7152D281-E0AB-4039-A4F8-45E164D372C0}" type="presOf" srcId="{611907B0-2298-4633-BB58-E8926DC04BAC}" destId="{B4C6D129-9410-4627-9ADE-2D738189DF75}" srcOrd="0" destOrd="0" presId="urn:microsoft.com/office/officeart/2016/7/layout/BasicProcessNew"/>
    <dgm:cxn modelId="{F6394DEA-7A7A-4CB9-A928-E03CFF3307BB}" type="presParOf" srcId="{2D289C9D-1BD9-4D95-A2D2-CB07EC360758}" destId="{B4C6D129-9410-4627-9ADE-2D738189DF75}" srcOrd="0" destOrd="0" presId="urn:microsoft.com/office/officeart/2016/7/layout/BasicProcessNew"/>
    <dgm:cxn modelId="{DBFA09FD-56F0-4F8E-989E-592DDB635649}" type="presParOf" srcId="{2D289C9D-1BD9-4D95-A2D2-CB07EC360758}" destId="{44A91106-5CD1-4EDD-8109-5C9F1A29F8F9}" srcOrd="1" destOrd="0" presId="urn:microsoft.com/office/officeart/2016/7/layout/BasicProcessNew"/>
    <dgm:cxn modelId="{E7819F69-00F1-4C3D-928E-C5E3449C1E2F}" type="presParOf" srcId="{2D289C9D-1BD9-4D95-A2D2-CB07EC360758}" destId="{F8FAB6FC-11AD-47DA-A261-6CF7AD0E58C1}" srcOrd="2" destOrd="0" presId="urn:microsoft.com/office/officeart/2016/7/layout/BasicProcessNew"/>
    <dgm:cxn modelId="{19FDCB42-0FBD-4A14-A590-1D75E02E706F}" type="presParOf" srcId="{2D289C9D-1BD9-4D95-A2D2-CB07EC360758}" destId="{DD8370DF-26B3-4C02-A18A-67FA6E8FECFA}" srcOrd="3" destOrd="0" presId="urn:microsoft.com/office/officeart/2016/7/layout/BasicProcessNew"/>
    <dgm:cxn modelId="{78780D75-0D53-4C19-96AC-E9D71A848F65}" type="presParOf" srcId="{2D289C9D-1BD9-4D95-A2D2-CB07EC360758}" destId="{B048C562-DAC5-4E52-8082-F0F9346514B7}" srcOrd="4" destOrd="0" presId="urn:microsoft.com/office/officeart/2016/7/layout/BasicProcessNew"/>
    <dgm:cxn modelId="{944A0906-6959-4104-AC3A-5755DDE243FE}" type="presParOf" srcId="{2D289C9D-1BD9-4D95-A2D2-CB07EC360758}" destId="{9BBC8E42-64E5-4F4D-BBA5-952E41AF99B5}" srcOrd="5" destOrd="0" presId="urn:microsoft.com/office/officeart/2016/7/layout/BasicProcessNew"/>
    <dgm:cxn modelId="{D65B9B3E-E9C8-4948-9CEE-A6BE1E357A37}" type="presParOf" srcId="{2D289C9D-1BD9-4D95-A2D2-CB07EC360758}" destId="{A814D903-3E4A-411D-B627-559F2FA8AEC3}" srcOrd="6" destOrd="0" presId="urn:microsoft.com/office/officeart/2016/7/layout/BasicProcessNew"/>
    <dgm:cxn modelId="{4E010931-BA41-469C-BE48-71C37A6B0C31}" type="presParOf" srcId="{2D289C9D-1BD9-4D95-A2D2-CB07EC360758}" destId="{C7E4AC1E-C7A8-4E1A-93AB-7595A9C8F7E3}" srcOrd="7" destOrd="0" presId="urn:microsoft.com/office/officeart/2016/7/layout/BasicProcessNew"/>
    <dgm:cxn modelId="{A980B6B5-21B3-4B8C-B9DF-60994BF3F355}" type="presParOf" srcId="{2D289C9D-1BD9-4D95-A2D2-CB07EC360758}" destId="{035BA1F6-8E81-45FF-BB60-1F2C9A957BDD}" srcOrd="8" destOrd="0" presId="urn:microsoft.com/office/officeart/2016/7/layout/BasicProcessNew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6ECF186-79E5-40D0-9116-8523DC8C783A}" type="doc">
      <dgm:prSet loTypeId="urn:microsoft.com/office/officeart/2005/8/layout/hList1" loCatId="Inbox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5562E807-F077-4887-86C0-DC03D5529674}">
      <dgm:prSet/>
      <dgm:spPr/>
      <dgm:t>
        <a:bodyPr/>
        <a:lstStyle/>
        <a:p>
          <a:r>
            <a:rPr lang="hu-HU"/>
            <a:t>Beágyazott rendszerek tárgy</a:t>
          </a:r>
          <a:endParaRPr lang="en-US"/>
        </a:p>
      </dgm:t>
    </dgm:pt>
    <dgm:pt modelId="{B70B7446-6F06-4F5C-9EF6-8EAF1FC0ABD6}" type="parTrans" cxnId="{976F9076-1BBD-4C04-84BB-C48C4FFA0641}">
      <dgm:prSet/>
      <dgm:spPr/>
      <dgm:t>
        <a:bodyPr/>
        <a:lstStyle/>
        <a:p>
          <a:endParaRPr lang="en-US"/>
        </a:p>
      </dgm:t>
    </dgm:pt>
    <dgm:pt modelId="{4EB28EA7-CC69-4BE3-8048-5B69CE953387}" type="sibTrans" cxnId="{976F9076-1BBD-4C04-84BB-C48C4FFA0641}">
      <dgm:prSet/>
      <dgm:spPr/>
      <dgm:t>
        <a:bodyPr/>
        <a:lstStyle/>
        <a:p>
          <a:endParaRPr lang="en-US"/>
        </a:p>
      </dgm:t>
    </dgm:pt>
    <dgm:pt modelId="{7FBDB2DB-4951-41AB-A707-290BF38E3475}">
      <dgm:prSet/>
      <dgm:spPr/>
      <dgm:t>
        <a:bodyPr/>
        <a:lstStyle/>
        <a:p>
          <a:r>
            <a:rPr lang="hu-HU"/>
            <a:t>Programozható logikák története, fejlődése</a:t>
          </a:r>
          <a:endParaRPr lang="en-US"/>
        </a:p>
      </dgm:t>
    </dgm:pt>
    <dgm:pt modelId="{01CDCE08-7E03-4134-A5E0-7EAB72A4461A}" type="parTrans" cxnId="{BDF15B1E-969A-4199-BF67-2AA4E3957C21}">
      <dgm:prSet/>
      <dgm:spPr/>
      <dgm:t>
        <a:bodyPr/>
        <a:lstStyle/>
        <a:p>
          <a:endParaRPr lang="en-US"/>
        </a:p>
      </dgm:t>
    </dgm:pt>
    <dgm:pt modelId="{5D9177E0-6CD9-4DE6-820E-6F91AE6382E6}" type="sibTrans" cxnId="{BDF15B1E-969A-4199-BF67-2AA4E3957C21}">
      <dgm:prSet/>
      <dgm:spPr/>
      <dgm:t>
        <a:bodyPr/>
        <a:lstStyle/>
        <a:p>
          <a:endParaRPr lang="en-US"/>
        </a:p>
      </dgm:t>
    </dgm:pt>
    <dgm:pt modelId="{28E96E56-56A8-44E3-85A9-C86EA3006262}">
      <dgm:prSet/>
      <dgm:spPr/>
      <dgm:t>
        <a:bodyPr/>
        <a:lstStyle/>
        <a:p>
          <a:r>
            <a:rPr lang="hu-HU"/>
            <a:t>Programozható logikák felépítése (példa architektúra Xilinx 7. széria)</a:t>
          </a:r>
          <a:endParaRPr lang="en-US"/>
        </a:p>
      </dgm:t>
    </dgm:pt>
    <dgm:pt modelId="{336E8D7E-E77D-4D4B-8C5D-6AAE65978077}" type="parTrans" cxnId="{B774601A-3BFB-47F7-8B39-B9AAB0F96816}">
      <dgm:prSet/>
      <dgm:spPr/>
      <dgm:t>
        <a:bodyPr/>
        <a:lstStyle/>
        <a:p>
          <a:endParaRPr lang="en-US"/>
        </a:p>
      </dgm:t>
    </dgm:pt>
    <dgm:pt modelId="{EDD60E19-3937-4A8F-8140-6B3CED640BC1}" type="sibTrans" cxnId="{B774601A-3BFB-47F7-8B39-B9AAB0F96816}">
      <dgm:prSet/>
      <dgm:spPr/>
      <dgm:t>
        <a:bodyPr/>
        <a:lstStyle/>
        <a:p>
          <a:endParaRPr lang="en-US"/>
        </a:p>
      </dgm:t>
    </dgm:pt>
    <dgm:pt modelId="{EFEEAA7F-8899-439E-B6EC-0727DF20E52F}" type="pres">
      <dgm:prSet presAssocID="{B6ECF186-79E5-40D0-9116-8523DC8C783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A1E3FB97-3AF8-4466-9761-51A35840D21D}" type="pres">
      <dgm:prSet presAssocID="{5562E807-F077-4887-86C0-DC03D5529674}" presName="composite" presStyleCnt="0"/>
      <dgm:spPr/>
    </dgm:pt>
    <dgm:pt modelId="{21F9B275-7257-4D87-9E2B-3C9FEA8069BE}" type="pres">
      <dgm:prSet presAssocID="{5562E807-F077-4887-86C0-DC03D5529674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2E5C905B-19A7-4FF7-A06F-B2A1AD7D5C2F}" type="pres">
      <dgm:prSet presAssocID="{5562E807-F077-4887-86C0-DC03D5529674}" presName="desTx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D96FE358-968D-4476-80C3-42967CF9C83C}" type="presOf" srcId="{28E96E56-56A8-44E3-85A9-C86EA3006262}" destId="{2E5C905B-19A7-4FF7-A06F-B2A1AD7D5C2F}" srcOrd="0" destOrd="1" presId="urn:microsoft.com/office/officeart/2005/8/layout/hList1"/>
    <dgm:cxn modelId="{BDF15B1E-969A-4199-BF67-2AA4E3957C21}" srcId="{5562E807-F077-4887-86C0-DC03D5529674}" destId="{7FBDB2DB-4951-41AB-A707-290BF38E3475}" srcOrd="0" destOrd="0" parTransId="{01CDCE08-7E03-4134-A5E0-7EAB72A4461A}" sibTransId="{5D9177E0-6CD9-4DE6-820E-6F91AE6382E6}"/>
    <dgm:cxn modelId="{976F9076-1BBD-4C04-84BB-C48C4FFA0641}" srcId="{B6ECF186-79E5-40D0-9116-8523DC8C783A}" destId="{5562E807-F077-4887-86C0-DC03D5529674}" srcOrd="0" destOrd="0" parTransId="{B70B7446-6F06-4F5C-9EF6-8EAF1FC0ABD6}" sibTransId="{4EB28EA7-CC69-4BE3-8048-5B69CE953387}"/>
    <dgm:cxn modelId="{5F33A08C-2F84-4F46-BBB4-1BA166F362C3}" type="presOf" srcId="{5562E807-F077-4887-86C0-DC03D5529674}" destId="{21F9B275-7257-4D87-9E2B-3C9FEA8069BE}" srcOrd="0" destOrd="0" presId="urn:microsoft.com/office/officeart/2005/8/layout/hList1"/>
    <dgm:cxn modelId="{CE40F13A-D429-42D9-9CBA-26E73BA45E55}" type="presOf" srcId="{7FBDB2DB-4951-41AB-A707-290BF38E3475}" destId="{2E5C905B-19A7-4FF7-A06F-B2A1AD7D5C2F}" srcOrd="0" destOrd="0" presId="urn:microsoft.com/office/officeart/2005/8/layout/hList1"/>
    <dgm:cxn modelId="{44AE0056-8461-44C8-8CF5-3E63C756B479}" type="presOf" srcId="{B6ECF186-79E5-40D0-9116-8523DC8C783A}" destId="{EFEEAA7F-8899-439E-B6EC-0727DF20E52F}" srcOrd="0" destOrd="0" presId="urn:microsoft.com/office/officeart/2005/8/layout/hList1"/>
    <dgm:cxn modelId="{B774601A-3BFB-47F7-8B39-B9AAB0F96816}" srcId="{5562E807-F077-4887-86C0-DC03D5529674}" destId="{28E96E56-56A8-44E3-85A9-C86EA3006262}" srcOrd="1" destOrd="0" parTransId="{336E8D7E-E77D-4D4B-8C5D-6AAE65978077}" sibTransId="{EDD60E19-3937-4A8F-8140-6B3CED640BC1}"/>
    <dgm:cxn modelId="{42D413C4-6557-4C58-9F40-16EAF23F9ADD}" type="presParOf" srcId="{EFEEAA7F-8899-439E-B6EC-0727DF20E52F}" destId="{A1E3FB97-3AF8-4466-9761-51A35840D21D}" srcOrd="0" destOrd="0" presId="urn:microsoft.com/office/officeart/2005/8/layout/hList1"/>
    <dgm:cxn modelId="{A5BCCB4F-4413-45F8-9F25-0F324EDF6465}" type="presParOf" srcId="{A1E3FB97-3AF8-4466-9761-51A35840D21D}" destId="{21F9B275-7257-4D87-9E2B-3C9FEA8069BE}" srcOrd="0" destOrd="0" presId="urn:microsoft.com/office/officeart/2005/8/layout/hList1"/>
    <dgm:cxn modelId="{7296D2EE-ACF7-4B1C-B4B6-E15DB750F784}" type="presParOf" srcId="{A1E3FB97-3AF8-4466-9761-51A35840D21D}" destId="{2E5C905B-19A7-4FF7-A06F-B2A1AD7D5C2F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C6D129-9410-4627-9ADE-2D738189DF75}">
      <dsp:nvSpPr>
        <dsp:cNvPr id="0" name=""/>
        <dsp:cNvSpPr/>
      </dsp:nvSpPr>
      <dsp:spPr>
        <a:xfrm>
          <a:off x="1981" y="1139158"/>
          <a:ext cx="3126953" cy="187617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3900" kern="1200"/>
            <a:t>Ütemterv</a:t>
          </a:r>
          <a:endParaRPr lang="en-US" sz="3900" kern="1200"/>
        </a:p>
      </dsp:txBody>
      <dsp:txXfrm>
        <a:off x="1981" y="1139158"/>
        <a:ext cx="3126953" cy="1876171"/>
      </dsp:txXfrm>
    </dsp:sp>
    <dsp:sp modelId="{F8FAB6FC-11AD-47DA-A261-6CF7AD0E58C1}">
      <dsp:nvSpPr>
        <dsp:cNvPr id="0" name=""/>
        <dsp:cNvSpPr/>
      </dsp:nvSpPr>
      <dsp:spPr>
        <a:xfrm>
          <a:off x="3177107" y="1955743"/>
          <a:ext cx="469042" cy="243000"/>
        </a:xfrm>
        <a:prstGeom prst="rightArrow">
          <a:avLst>
            <a:gd name="adj1" fmla="val 50000"/>
            <a:gd name="adj2" fmla="val 50000"/>
          </a:avLst>
        </a:prstGeom>
        <a:solidFill>
          <a:schemeClr val="accent2">
            <a:hueOff val="-363841"/>
            <a:satOff val="-20982"/>
            <a:lumOff val="215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48C562-DAC5-4E52-8082-F0F9346514B7}">
      <dsp:nvSpPr>
        <dsp:cNvPr id="0" name=""/>
        <dsp:cNvSpPr/>
      </dsp:nvSpPr>
      <dsp:spPr>
        <a:xfrm>
          <a:off x="3694323" y="1139158"/>
          <a:ext cx="3126953" cy="1876171"/>
        </a:xfrm>
        <a:prstGeom prst="rect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3900" kern="1200"/>
            <a:t>Előadás</a:t>
          </a:r>
          <a:endParaRPr lang="en-US" sz="3900" kern="1200"/>
        </a:p>
      </dsp:txBody>
      <dsp:txXfrm>
        <a:off x="3694323" y="1139158"/>
        <a:ext cx="3126953" cy="1876171"/>
      </dsp:txXfrm>
    </dsp:sp>
    <dsp:sp modelId="{A814D903-3E4A-411D-B627-559F2FA8AEC3}">
      <dsp:nvSpPr>
        <dsp:cNvPr id="0" name=""/>
        <dsp:cNvSpPr/>
      </dsp:nvSpPr>
      <dsp:spPr>
        <a:xfrm>
          <a:off x="6869449" y="1955743"/>
          <a:ext cx="469042" cy="243000"/>
        </a:xfrm>
        <a:prstGeom prst="rightArrow">
          <a:avLst>
            <a:gd name="adj1" fmla="val 50000"/>
            <a:gd name="adj2" fmla="val 50000"/>
          </a:avLst>
        </a:prstGeom>
        <a:solidFill>
          <a:schemeClr val="accent2">
            <a:hueOff val="-1091522"/>
            <a:satOff val="-62946"/>
            <a:lumOff val="647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5BA1F6-8E81-45FF-BB60-1F2C9A957BDD}">
      <dsp:nvSpPr>
        <dsp:cNvPr id="0" name=""/>
        <dsp:cNvSpPr/>
      </dsp:nvSpPr>
      <dsp:spPr>
        <a:xfrm>
          <a:off x="7386665" y="1139158"/>
          <a:ext cx="3126953" cy="1876171"/>
        </a:xfrm>
        <a:prstGeom prst="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3900" kern="1200"/>
            <a:t>Laboranyagok</a:t>
          </a:r>
          <a:endParaRPr lang="en-US" sz="3900" kern="1200"/>
        </a:p>
      </dsp:txBody>
      <dsp:txXfrm>
        <a:off x="7386665" y="1139158"/>
        <a:ext cx="3126953" cy="187617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F9B275-7257-4D87-9E2B-3C9FEA8069BE}">
      <dsp:nvSpPr>
        <dsp:cNvPr id="0" name=""/>
        <dsp:cNvSpPr/>
      </dsp:nvSpPr>
      <dsp:spPr>
        <a:xfrm>
          <a:off x="0" y="218676"/>
          <a:ext cx="10515600" cy="123840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5816" tIns="174752" rIns="305816" bIns="174752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4300" kern="1200"/>
            <a:t>Beágyazott rendszerek tárgy</a:t>
          </a:r>
          <a:endParaRPr lang="en-US" sz="4300" kern="1200"/>
        </a:p>
      </dsp:txBody>
      <dsp:txXfrm>
        <a:off x="0" y="218676"/>
        <a:ext cx="10515600" cy="1238400"/>
      </dsp:txXfrm>
    </dsp:sp>
    <dsp:sp modelId="{2E5C905B-19A7-4FF7-A06F-B2A1AD7D5C2F}">
      <dsp:nvSpPr>
        <dsp:cNvPr id="0" name=""/>
        <dsp:cNvSpPr/>
      </dsp:nvSpPr>
      <dsp:spPr>
        <a:xfrm>
          <a:off x="0" y="1457076"/>
          <a:ext cx="10515600" cy="2478735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9362" tIns="229362" rIns="305816" bIns="344043" numCol="1" spcCol="1270" anchor="t" anchorCtr="0">
          <a:noAutofit/>
        </a:bodyPr>
        <a:lstStyle/>
        <a:p>
          <a:pPr marL="285750" lvl="1" indent="-285750" algn="l" defTabSz="1911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4300" kern="1200"/>
            <a:t>Programozható logikák története, fejlődése</a:t>
          </a:r>
          <a:endParaRPr lang="en-US" sz="4300" kern="1200"/>
        </a:p>
        <a:p>
          <a:pPr marL="285750" lvl="1" indent="-285750" algn="l" defTabSz="1911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4300" kern="1200"/>
            <a:t>Programozható logikák felépítése (példa architektúra Xilinx 7. széria)</a:t>
          </a:r>
          <a:endParaRPr lang="en-US" sz="4300" kern="1200"/>
        </a:p>
      </dsp:txBody>
      <dsp:txXfrm>
        <a:off x="0" y="1457076"/>
        <a:ext cx="10515600" cy="24787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BasicProcessNew">
  <dgm:title val="Basic Process New"/>
  <dgm:desc val=""/>
  <dgm:catLst>
    <dgm:cat type="process" pri="5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fact="0.15"/>
      <dgm:constr type="h" for="ch" forName="sibTrans" op="equ"/>
    </dgm:constrLst>
    <dgm:ruleLst>
      <dgm:rule type="h" for="ch" forName="sibTrans" val="6.75" fact="NaN" max="NaN"/>
      <dgm:rule type="w" for="ch" forName="sibTrans" val="8.75" fact="NaN" max="NaN"/>
    </dgm:ruleLst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lMarg" val="12"/>
          <dgm:constr type="rMarg" val="12"/>
          <dgm:constr type="tMarg" val="12"/>
          <dgm:constr type="bMarg" val="12"/>
        </dgm:constrLst>
        <dgm:ruleLst>
          <dgm:rule type="primFontSz" val="11" fact="NaN" max="NaN"/>
          <dgm:rule type="primFontSz" val="18" fact="NaN" max="NaN"/>
          <dgm:rule type="h" val="NaN" fact="1.5" max="NaN"/>
          <dgm:rule type="primFontSz" val="11" fact="NaN" max="NaN"/>
          <dgm:rule type="h" val="INF" fact="NaN" max="NaN"/>
        </dgm:ruleLst>
      </dgm:layoutNode>
      <dgm:forEach name="sibTransForEach" axis="followSib" ptType="sibTrans" cnt="1">
        <dgm:layoutNode name="sibTransSpacerBeforeConnector" styleLbl="node1">
          <dgm:alg type="sp"/>
          <dgm:shape xmlns:r="http://schemas.openxmlformats.org/officeDocument/2006/relationships" r:blip="">
            <dgm:adjLst/>
          </dgm:shape>
          <dgm:constrLst>
            <dgm:constr type="w" val="4.5"/>
          </dgm:constrLst>
          <dgm:presOf/>
          <dgm:ruleLst>
            <dgm:rule type="w" val="4.5" fact="NaN" max="NaN"/>
          </dgm:ruleLst>
        </dgm:layoutNode>
        <dgm:layoutNode name="sibTrans" styleLbl="node1">
          <dgm:alg type="sp"/>
          <dgm:shape xmlns:r="http://schemas.openxmlformats.org/officeDocument/2006/relationships" type="rightArrow" r:blip="">
            <dgm:adjLst>
              <dgm:adj idx="1" val="0.5"/>
            </dgm:adjLst>
          </dgm:shape>
          <dgm:presOf axis="self"/>
          <dgm:constrLst>
            <dgm:constr type="h" val="6.75"/>
          </dgm:constrLst>
          <dgm:ruleLst>
            <dgm:rule type="h" val="6.75" fact="NaN" max="NaN"/>
            <dgm:rule type="w" val="8.75" fact="NaN" max="NaN"/>
          </dgm:ruleLst>
        </dgm:layoutNode>
        <dgm:layoutNode name="sibTransSpacerAfterConnector">
          <dgm:alg type="sp"/>
          <dgm:shape xmlns:r="http://schemas.openxmlformats.org/officeDocument/2006/relationships" r:blip="">
            <dgm:adjLst/>
          </dgm:shape>
          <dgm:constrLst>
            <dgm:constr type="w" val="4.5"/>
          </dgm:constrLst>
          <dgm:presOf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416A84-8AF0-4282-8812-D28C610F60F1}" type="datetimeFigureOut">
              <a:rPr lang="hu-HU" smtClean="0"/>
              <a:t>2017. 06. 21.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D7FD9C-2036-4141-B163-5538B11A340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988472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52265D1-1923-4D91-800B-1DEE358555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B3557620-0754-4B59-B298-C882D8AF3D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7F5CCA9C-C04E-40F2-8BF2-B5A1DF0612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641C0-764B-421B-A48E-3F4945C61534}" type="datetime1">
              <a:rPr lang="hu-HU" smtClean="0"/>
              <a:t>2017. 06. 21.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217FCAC4-A57B-4E36-BC70-04619BD176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Óbudai Egyetem Kandó Kálmán Villamosmérnöki Kar Műszertechnikai és Automatizálási Intézet</a:t>
            </a:r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B0A992EC-57F8-445D-B6F3-3DC88CEE92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69AD1-0630-409A-8D00-CC153DD9B5C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63213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98F9D95-2815-4A08-942D-9212F410D6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15B5AF77-98E0-4F7C-8983-CCC3629199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Mintaszöveg-stílusok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85909B99-65C3-4BA6-9931-D3302357DA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A0E1D-82D0-4053-ADC8-4E55FCF12D6D}" type="datetime1">
              <a:rPr lang="hu-HU" smtClean="0"/>
              <a:t>2017. 06. 21.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8A306900-ED1B-4058-BFC7-DF7DBBD010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Óbudai Egyetem Kandó Kálmán Villamosmérnöki Kar Műszertechnikai és Automatizálási Intézet</a:t>
            </a:r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7A68A66B-0773-434B-A03E-94FBE3DF49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69AD1-0630-409A-8D00-CC153DD9B5C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55962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>
            <a:extLst>
              <a:ext uri="{FF2B5EF4-FFF2-40B4-BE49-F238E27FC236}">
                <a16:creationId xmlns:a16="http://schemas.microsoft.com/office/drawing/2014/main" id="{A2EDE202-4DEE-4D16-98B7-675AB2FF995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B5241AAB-69C9-4AF8-BDF1-D258D4D635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Mintaszöveg-stílusok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B5943907-D0D7-4005-890A-964589B6E4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B7827-55B1-4F3B-B868-AC230555B430}" type="datetime1">
              <a:rPr lang="hu-HU" smtClean="0"/>
              <a:t>2017. 06. 21.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4E9201C3-F6DC-4A76-9F9D-EC5A0D24DB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Óbudai Egyetem Kandó Kálmán Villamosmérnöki Kar Műszertechnikai és Automatizálási Intézet</a:t>
            </a:r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F3A15EA9-C8F6-4562-84DC-948782455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69AD1-0630-409A-8D00-CC153DD9B5C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00657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C55B153-8E0F-427A-A40B-88BB2C79F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F87BB26-AC5F-40A5-B2AA-B8D2C034A1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Mintaszöveg-stílusok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B0DC5904-B836-4DA7-8CD0-AAA3B54DD2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10BE6-A80A-46A2-AC62-F6BEFCD65680}" type="datetime1">
              <a:rPr lang="hu-HU" smtClean="0"/>
              <a:t>2017. 06. 21.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DEC65F1E-9F68-4B9D-9A71-90AC83132D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Óbudai Egyetem Kandó Kálmán Villamosmérnöki Kar Műszertechnikai és Automatizálási Intézet</a:t>
            </a:r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93969CC5-AC01-4608-BBE2-DF90C27DF2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69AD1-0630-409A-8D00-CC153DD9B5C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24132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040E5CF-6A54-4636-A10B-C0BD1FC4B9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2EFB9DD1-4E30-4301-BE09-90C6B17FB4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Mintaszöveg-stílusok szerkesztése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E60E20E9-B08C-4450-B6CD-ACBD8DF4E6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0EBFD-27A0-4BD4-98F0-0A6931BE6D41}" type="datetime1">
              <a:rPr lang="hu-HU" smtClean="0"/>
              <a:t>2017. 06. 21.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1E8D4590-F389-4FA0-BB8C-4D238719A9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Óbudai Egyetem Kandó Kálmán Villamosmérnöki Kar Műszertechnikai és Automatizálási Intézet</a:t>
            </a:r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EED5A2EB-F880-4CF5-98EF-3C1F93451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69AD1-0630-409A-8D00-CC153DD9B5C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11367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DD3D593-062A-44F1-95C0-73395AEFB3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3F7B31E4-8AC6-4CD4-BC9F-27093F178F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Mintaszöveg-stílusok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85B40A21-978D-446E-BA54-F61CB79442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Mintaszöveg-stílusok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22A09406-76F8-4325-8E93-6D5AC87CEA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229F9-84B8-408B-9C30-F865E071B9DB}" type="datetime1">
              <a:rPr lang="hu-HU" smtClean="0"/>
              <a:t>2017. 06. 21.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F575E8BF-6AF7-4757-8057-E6F2497F0F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Óbudai Egyetem Kandó Kálmán Villamosmérnöki Kar Műszertechnikai és Automatizálási Intézet</a:t>
            </a:r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2FE09840-103D-4443-AA9E-7C1DFBB4F8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69AD1-0630-409A-8D00-CC153DD9B5C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61730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32203C5-B2C2-4594-98C5-70E294D809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C08C840D-B695-4E9F-B661-0E8EDB1E6E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Mintaszöveg-stílusok szerkesztése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AF63C211-5710-4469-B308-7ABA4F4D50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Mintaszöveg-stílusok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id="{8DA60731-0643-469D-9CB4-A6A28D3549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Mintaszöveg-stílusok szerkesztése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id="{FBD873CB-A466-4C4B-A673-49F51B7FBF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Mintaszöveg-stílusok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>
            <a:extLst>
              <a:ext uri="{FF2B5EF4-FFF2-40B4-BE49-F238E27FC236}">
                <a16:creationId xmlns:a16="http://schemas.microsoft.com/office/drawing/2014/main" id="{A76F2A22-F9F5-4B88-B32B-75A787FEBC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2AAA8-1760-4482-B8DC-96DA10332D52}" type="datetime1">
              <a:rPr lang="hu-HU" smtClean="0"/>
              <a:t>2017. 06. 21.</a:t>
            </a:fld>
            <a:endParaRPr lang="hu-HU"/>
          </a:p>
        </p:txBody>
      </p:sp>
      <p:sp>
        <p:nvSpPr>
          <p:cNvPr id="8" name="Élőláb helye 7">
            <a:extLst>
              <a:ext uri="{FF2B5EF4-FFF2-40B4-BE49-F238E27FC236}">
                <a16:creationId xmlns:a16="http://schemas.microsoft.com/office/drawing/2014/main" id="{CFE02AF4-FE0B-4353-AF10-508AC287BE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Óbudai Egyetem Kandó Kálmán Villamosmérnöki Kar Műszertechnikai és Automatizálási Intézet</a:t>
            </a:r>
          </a:p>
        </p:txBody>
      </p:sp>
      <p:sp>
        <p:nvSpPr>
          <p:cNvPr id="9" name="Dia számának helye 8">
            <a:extLst>
              <a:ext uri="{FF2B5EF4-FFF2-40B4-BE49-F238E27FC236}">
                <a16:creationId xmlns:a16="http://schemas.microsoft.com/office/drawing/2014/main" id="{A5EB4797-28DF-41CA-B725-A13004E079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69AD1-0630-409A-8D00-CC153DD9B5C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844501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6F22A7B-BDA6-4BA0-A2EF-894C3D1D5F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286CC963-DB85-4917-9656-DFC61F647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024F6-2C9D-432A-AA89-21A760C9E5A4}" type="datetime1">
              <a:rPr lang="hu-HU" smtClean="0"/>
              <a:t>2017. 06. 21.</a:t>
            </a:fld>
            <a:endParaRPr lang="hu-HU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853E59C6-42F6-4C91-9EDA-97837DB088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Óbudai Egyetem Kandó Kálmán Villamosmérnöki Kar Műszertechnikai és Automatizálási Intézet</a:t>
            </a:r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A639D849-B613-4662-BF98-12472B88F6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69AD1-0630-409A-8D00-CC153DD9B5C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05995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>
            <a:extLst>
              <a:ext uri="{FF2B5EF4-FFF2-40B4-BE49-F238E27FC236}">
                <a16:creationId xmlns:a16="http://schemas.microsoft.com/office/drawing/2014/main" id="{25E35391-3A34-4E07-BEE4-CC5A0B862A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402E9-F5FE-4797-A24B-4BEE58DC1FAB}" type="datetime1">
              <a:rPr lang="hu-HU" smtClean="0"/>
              <a:t>2017. 06. 21.</a:t>
            </a:fld>
            <a:endParaRPr lang="hu-HU"/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id="{CE42726E-28E1-4F47-A3EE-EAF9EF7A57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Óbudai Egyetem Kandó Kálmán Villamosmérnöki Kar Műszertechnikai és Automatizálási Intézet</a:t>
            </a:r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63FA85CD-DB9C-4D35-81FD-E0DAC089E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69AD1-0630-409A-8D00-CC153DD9B5C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43527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4BB79AB-B409-4FA3-9967-A5A957BC87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D0B1C8F5-9843-4897-8D84-875AD36B76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Mintaszöveg-stílusok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F75ABBE1-C8DF-4B2D-8A17-5E3DEB8483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Mintaszöveg-stílusok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92D3BD47-CBCE-4FDD-9A4B-BEF4D7E1FC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B0446-FDED-48F2-8B59-C1207B4B60A5}" type="datetime1">
              <a:rPr lang="hu-HU" smtClean="0"/>
              <a:t>2017. 06. 21.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3C27765F-EEBB-40F8-B0CD-B8AFF2D2D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Óbudai Egyetem Kandó Kálmán Villamosmérnöki Kar Műszertechnikai és Automatizálási Intézet</a:t>
            </a:r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2E94CB55-DEEB-4D5D-B248-D07030C260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69AD1-0630-409A-8D00-CC153DD9B5C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35565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FEEA777-C855-4A89-A6FF-197CA8981D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>
            <a:extLst>
              <a:ext uri="{FF2B5EF4-FFF2-40B4-BE49-F238E27FC236}">
                <a16:creationId xmlns:a16="http://schemas.microsoft.com/office/drawing/2014/main" id="{3C3734C0-8051-4AAB-A36D-9C9828D3E8E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6A5322A4-053B-427C-A541-FF798A123B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Mintaszöveg-stílusok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A09CFAC4-AE0C-42FC-A81B-1BD014D25F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3E159-7576-49F6-8602-71E27BA0B0E1}" type="datetime1">
              <a:rPr lang="hu-HU" smtClean="0"/>
              <a:t>2017. 06. 21.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DBB43762-CCA6-422E-AC42-F23454C7E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Óbudai Egyetem Kandó Kálmán Villamosmérnöki Kar Műszertechnikai és Automatizálási Intézet</a:t>
            </a:r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9C64973C-723F-4CA1-9000-A6186FB4E4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69AD1-0630-409A-8D00-CC153DD9B5C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49832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>
            <a:extLst>
              <a:ext uri="{FF2B5EF4-FFF2-40B4-BE49-F238E27FC236}">
                <a16:creationId xmlns:a16="http://schemas.microsoft.com/office/drawing/2014/main" id="{CDEB70BE-474F-4E80-A413-B234641319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8B58004A-ECC2-4F3F-970F-391654A0A5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Mintaszöveg-stílusok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883D8C49-45C2-4EA4-AC3F-CBA2541CBE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06AC38-F208-4AEF-AEEE-FEAB6B40C95D}" type="datetime1">
              <a:rPr lang="hu-HU" smtClean="0"/>
              <a:t>2017. 06. 21.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E1AB76EE-3043-4E60-BEC8-D5699D8DE8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hu-HU"/>
              <a:t>Óbudai Egyetem Kandó Kálmán Villamosmérnöki Kar Műszertechnikai és Automatizálási Intézet</a:t>
            </a:r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BA3A50C0-0426-404C-8C20-23A8148758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069AD1-0630-409A-8D00-CC153DD9B5C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82089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Grp="1" noRot="1" noChangeAspect="1" noMove="1" noResize="1" noEditPoints="1" noAdjustHandles="1" noChangeArrowheads="1" noChangeShapeType="1" noTextEdit="1"/>
          </p:cNvSpPr>
          <p:nvPr>
            <p:extLst/>
          </p:nvPr>
        </p:nvSpPr>
        <p:spPr>
          <a:xfrm>
            <a:off x="4654296" y="-2"/>
            <a:ext cx="7537704" cy="6858002"/>
          </a:xfrm>
          <a:prstGeom prst="rect">
            <a:avLst/>
          </a:prstGeom>
          <a:solidFill>
            <a:srgbClr val="3442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" name="Kép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8113" y="2718432"/>
            <a:ext cx="3627405" cy="890615"/>
          </a:xfrm>
          <a:prstGeom prst="rect">
            <a:avLst/>
          </a:prstGeom>
        </p:spPr>
      </p:pic>
      <p:sp>
        <p:nvSpPr>
          <p:cNvPr id="2" name="Cím 1">
            <a:extLst>
              <a:ext uri="{FF2B5EF4-FFF2-40B4-BE49-F238E27FC236}">
                <a16:creationId xmlns:a16="http://schemas.microsoft.com/office/drawing/2014/main" id="{B634E047-B38A-4E25-A1B0-07893F0497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89620" y="1306071"/>
            <a:ext cx="5478379" cy="2663407"/>
          </a:xfrm>
        </p:spPr>
        <p:txBody>
          <a:bodyPr>
            <a:normAutofit/>
          </a:bodyPr>
          <a:lstStyle/>
          <a:p>
            <a:pPr algn="l"/>
            <a:r>
              <a:rPr lang="hu-HU" sz="5400">
                <a:solidFill>
                  <a:srgbClr val="FFFFFF"/>
                </a:solidFill>
              </a:rPr>
              <a:t>FPGA oktatás az Óbudai Egyetemen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0BBCB801-8EC7-4493-BF6C-FCB4676897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89620" y="4106004"/>
            <a:ext cx="5478380" cy="1860883"/>
          </a:xfrm>
        </p:spPr>
        <p:txBody>
          <a:bodyPr>
            <a:normAutofit/>
          </a:bodyPr>
          <a:lstStyle/>
          <a:p>
            <a:pPr algn="l">
              <a:lnSpc>
                <a:spcPct val="70000"/>
              </a:lnSpc>
            </a:pPr>
            <a:endParaRPr lang="hu-HU" sz="1700" dirty="0">
              <a:solidFill>
                <a:srgbClr val="FFFFFF"/>
              </a:solidFill>
            </a:endParaRPr>
          </a:p>
          <a:p>
            <a:pPr algn="l">
              <a:lnSpc>
                <a:spcPct val="70000"/>
              </a:lnSpc>
            </a:pPr>
            <a:r>
              <a:rPr lang="hu-HU" sz="1700" dirty="0">
                <a:solidFill>
                  <a:srgbClr val="FFFFFF"/>
                </a:solidFill>
              </a:rPr>
              <a:t>Kandó Kálmán Villamosmérnöki Kar</a:t>
            </a:r>
          </a:p>
          <a:p>
            <a:pPr algn="l">
              <a:lnSpc>
                <a:spcPct val="70000"/>
              </a:lnSpc>
            </a:pPr>
            <a:r>
              <a:rPr lang="hu-HU" sz="1700" dirty="0">
                <a:solidFill>
                  <a:srgbClr val="FFFFFF"/>
                </a:solidFill>
              </a:rPr>
              <a:t>Műszertechnikai és Automatizálási Intézet</a:t>
            </a:r>
          </a:p>
          <a:p>
            <a:pPr algn="l">
              <a:lnSpc>
                <a:spcPct val="70000"/>
              </a:lnSpc>
            </a:pPr>
            <a:endParaRPr lang="hu-HU" sz="1700" dirty="0">
              <a:solidFill>
                <a:srgbClr val="FFFFFF"/>
              </a:solidFill>
            </a:endParaRPr>
          </a:p>
          <a:p>
            <a:pPr algn="l">
              <a:lnSpc>
                <a:spcPct val="70000"/>
              </a:lnSpc>
            </a:pPr>
            <a:r>
              <a:rPr lang="hu-HU" sz="1700" dirty="0">
                <a:solidFill>
                  <a:srgbClr val="FFFFFF"/>
                </a:solidFill>
              </a:rPr>
              <a:t>Sándor Tamás, adjunktus</a:t>
            </a:r>
          </a:p>
          <a:p>
            <a:pPr algn="l">
              <a:lnSpc>
                <a:spcPct val="70000"/>
              </a:lnSpc>
            </a:pPr>
            <a:r>
              <a:rPr lang="hu-HU" sz="1700" dirty="0">
                <a:solidFill>
                  <a:srgbClr val="FFFFFF"/>
                </a:solidFill>
              </a:rPr>
              <a:t>Bak Zoltán, okleveles villamosmérnök</a:t>
            </a: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>
          <a:xfrm>
            <a:off x="5189619" y="6356350"/>
            <a:ext cx="5478379" cy="365125"/>
          </a:xfrm>
        </p:spPr>
        <p:txBody>
          <a:bodyPr>
            <a:normAutofit/>
          </a:bodyPr>
          <a:lstStyle/>
          <a:p>
            <a:pPr algn="l">
              <a:lnSpc>
                <a:spcPct val="80000"/>
              </a:lnSpc>
            </a:pPr>
            <a:r>
              <a:rPr lang="hu-HU" sz="1100">
                <a:solidFill>
                  <a:srgbClr val="FFFFFF"/>
                </a:solidFill>
              </a:rPr>
              <a:t>Óbudai Egyetem Kandó Kálmán Villamosmérnöki Kar Műszertechnikai és Automatizálási Intézet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>
          <a:xfrm>
            <a:off x="10812379" y="6356350"/>
            <a:ext cx="541420" cy="365125"/>
          </a:xfrm>
        </p:spPr>
        <p:txBody>
          <a:bodyPr>
            <a:normAutofit/>
          </a:bodyPr>
          <a:lstStyle/>
          <a:p>
            <a:fld id="{62069AD1-0630-409A-8D00-CC153DD9B5C6}" type="slidenum">
              <a:rPr lang="hu-HU">
                <a:solidFill>
                  <a:srgbClr val="FFFFFF"/>
                </a:solidFill>
              </a:rPr>
              <a:pPr/>
              <a:t>1</a:t>
            </a:fld>
            <a:endParaRPr lang="hu-H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65368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Grp="1" noRot="1" noChangeAspect="1" noMove="1" noResize="1" noEditPoints="1" noAdjustHandles="1" noChangeArrowheads="1" noChangeShapeType="1" noTextEdit="1"/>
          </p:cNvSpPr>
          <p:nvPr>
            <p:extLst/>
          </p:nvPr>
        </p:nvSpPr>
        <p:spPr>
          <a:xfrm>
            <a:off x="1453478" y="0"/>
            <a:ext cx="465738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>
            <a:spLocks noGrp="1" noRot="1" noChangeAspect="1" noMove="1" noResize="1" noEditPoints="1" noAdjustHandles="1" noChangeArrowheads="1" noChangeShapeType="1" noTextEdit="1"/>
          </p:cNvSpPr>
          <p:nvPr>
            <p:extLst/>
          </p:nvPr>
        </p:nvSpPr>
        <p:spPr>
          <a:xfrm>
            <a:off x="0" y="0"/>
            <a:ext cx="1453478" cy="6858000"/>
          </a:xfrm>
          <a:prstGeom prst="rect">
            <a:avLst/>
          </a:prstGeom>
          <a:solidFill>
            <a:schemeClr val="tx1">
              <a:lumMod val="75000"/>
              <a:lumOff val="2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3B9C3605-86EA-408B-A451-D366EB2DE9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1163" y="3050435"/>
            <a:ext cx="3720353" cy="757130"/>
          </a:xfrm>
          <a:ln w="25400" cap="sq">
            <a:solidFill>
              <a:srgbClr val="FFFFFF"/>
            </a:solidFill>
            <a:miter lim="800000"/>
          </a:ln>
        </p:spPr>
        <p:txBody>
          <a:bodyPr>
            <a:normAutofit/>
          </a:bodyPr>
          <a:lstStyle/>
          <a:p>
            <a:pPr algn="ctr"/>
            <a:r>
              <a:rPr lang="hu-HU" sz="2800">
                <a:solidFill>
                  <a:srgbClr val="FFFFFF"/>
                </a:solidFill>
              </a:rPr>
              <a:t>Tervek a jövőben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8A5F4A96-27DC-459F-9986-AD78C36929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70206" y="1111753"/>
            <a:ext cx="5057396" cy="4628275"/>
          </a:xfrm>
        </p:spPr>
        <p:txBody>
          <a:bodyPr anchor="ctr">
            <a:normAutofit/>
          </a:bodyPr>
          <a:lstStyle/>
          <a:p>
            <a:r>
              <a:rPr lang="hu-HU" sz="2000">
                <a:solidFill>
                  <a:schemeClr val="tx1">
                    <a:lumMod val="85000"/>
                    <a:lumOff val="15000"/>
                  </a:schemeClr>
                </a:solidFill>
              </a:rPr>
              <a:t>Digitális technika oktatásának támogatására FPGA szimuláció alkalmazása első évfolyamban</a:t>
            </a:r>
          </a:p>
          <a:p>
            <a:r>
              <a:rPr lang="hu-HU" sz="2000">
                <a:solidFill>
                  <a:schemeClr val="tx1">
                    <a:lumMod val="85000"/>
                    <a:lumOff val="15000"/>
                  </a:schemeClr>
                </a:solidFill>
              </a:rPr>
              <a:t>Jelfeldolgozási mérések kidolgozása (System Generator alkalmazásával)</a:t>
            </a:r>
          </a:p>
          <a:p>
            <a:r>
              <a:rPr lang="hu-HU" sz="2000">
                <a:solidFill>
                  <a:schemeClr val="tx1">
                    <a:lumMod val="85000"/>
                    <a:lumOff val="15000"/>
                  </a:schemeClr>
                </a:solidFill>
              </a:rPr>
              <a:t>Bevezetés a magasszintű szintézisbe (HLS)</a:t>
            </a: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>
          <a:xfrm>
            <a:off x="6490010" y="6318821"/>
            <a:ext cx="4085165" cy="320040"/>
          </a:xfrm>
        </p:spPr>
        <p:txBody>
          <a:bodyPr>
            <a:normAutofit/>
          </a:bodyPr>
          <a:lstStyle/>
          <a:p>
            <a:pPr algn="r">
              <a:lnSpc>
                <a:spcPct val="80000"/>
              </a:lnSpc>
            </a:pPr>
            <a:r>
              <a:rPr lang="hu-HU" sz="900">
                <a:solidFill>
                  <a:schemeClr val="tx1">
                    <a:lumMod val="65000"/>
                    <a:lumOff val="35000"/>
                  </a:schemeClr>
                </a:solidFill>
              </a:rPr>
              <a:t>Óbudai Egyetem Kandó Kálmán Villamosmérnöki Kar Műszertechnikai és Automatizálási Intézet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>
          <a:xfrm>
            <a:off x="10722820" y="6296279"/>
            <a:ext cx="630980" cy="365125"/>
          </a:xfrm>
        </p:spPr>
        <p:txBody>
          <a:bodyPr>
            <a:normAutofit/>
          </a:bodyPr>
          <a:lstStyle/>
          <a:p>
            <a:pPr algn="l"/>
            <a:fld id="{62069AD1-0630-409A-8D00-CC153DD9B5C6}" type="slidenum">
              <a:rPr lang="hu-HU" sz="1050">
                <a:solidFill>
                  <a:schemeClr val="tx1">
                    <a:lumMod val="65000"/>
                    <a:lumOff val="35000"/>
                  </a:schemeClr>
                </a:solidFill>
              </a:rPr>
              <a:pPr algn="l"/>
              <a:t>10</a:t>
            </a:fld>
            <a:endParaRPr lang="hu-HU" sz="105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53280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9"/>
          <p:cNvSpPr>
            <a:spLocks noGrp="1" noRot="1" noChangeAspect="1" noMove="1" noResize="1" noEditPoints="1" noAdjustHandles="1" noChangeArrowheads="1" noChangeShapeType="1" noTextEdit="1"/>
          </p:cNvSpPr>
          <p:nvPr>
            <p:extLst/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sp>
      <p:sp>
        <p:nvSpPr>
          <p:cNvPr id="17" name="Freeform 5"/>
          <p:cNvSpPr>
            <a:spLocks noGrp="1" noRot="1" noChangeAspect="1" noMove="1" noResize="1" noEditPoints="1" noAdjustHandles="1" noChangeArrowheads="1" noChangeShapeType="1" noTextEdit="1"/>
          </p:cNvSpPr>
          <p:nvPr>
            <p:extLst/>
          </p:nvPr>
        </p:nvSpPr>
        <p:spPr>
          <a:xfrm>
            <a:off x="0" y="1"/>
            <a:ext cx="5920619" cy="2130951"/>
          </a:xfrm>
          <a:custGeom>
            <a:avLst/>
            <a:gdLst>
              <a:gd name="connsiteX0" fmla="*/ 0 w 5920619"/>
              <a:gd name="connsiteY0" fmla="*/ 0 h 2130951"/>
              <a:gd name="connsiteX1" fmla="*/ 3191370 w 5920619"/>
              <a:gd name="connsiteY1" fmla="*/ 0 h 2130951"/>
              <a:gd name="connsiteX2" fmla="*/ 3346315 w 5920619"/>
              <a:gd name="connsiteY2" fmla="*/ 0 h 2130951"/>
              <a:gd name="connsiteX3" fmla="*/ 5920619 w 5920619"/>
              <a:gd name="connsiteY3" fmla="*/ 0 h 2130951"/>
              <a:gd name="connsiteX4" fmla="*/ 4936971 w 5920619"/>
              <a:gd name="connsiteY4" fmla="*/ 2130951 h 2130951"/>
              <a:gd name="connsiteX5" fmla="*/ 0 w 5920619"/>
              <a:gd name="connsiteY5" fmla="*/ 2130951 h 2130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20619" h="2130951">
                <a:moveTo>
                  <a:pt x="0" y="0"/>
                </a:moveTo>
                <a:lnTo>
                  <a:pt x="3191370" y="0"/>
                </a:lnTo>
                <a:lnTo>
                  <a:pt x="3346315" y="0"/>
                </a:lnTo>
                <a:lnTo>
                  <a:pt x="5920619" y="0"/>
                </a:lnTo>
                <a:lnTo>
                  <a:pt x="4936971" y="2130951"/>
                </a:lnTo>
                <a:lnTo>
                  <a:pt x="0" y="2130951"/>
                </a:ln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 6"/>
          <p:cNvSpPr>
            <a:spLocks noGrp="1" noRot="1" noChangeAspect="1" noMove="1" noResize="1" noEditPoints="1" noAdjustHandles="1" noChangeArrowheads="1" noChangeShapeType="1" noTextEdit="1"/>
          </p:cNvSpPr>
          <p:nvPr>
            <p:extLst/>
          </p:nvPr>
        </p:nvSpPr>
        <p:spPr>
          <a:xfrm>
            <a:off x="1" y="4683319"/>
            <a:ext cx="7092887" cy="2174681"/>
          </a:xfrm>
          <a:custGeom>
            <a:avLst/>
            <a:gdLst>
              <a:gd name="connsiteX0" fmla="*/ 0 w 7092887"/>
              <a:gd name="connsiteY0" fmla="*/ 0 h 2174681"/>
              <a:gd name="connsiteX1" fmla="*/ 7092887 w 7092887"/>
              <a:gd name="connsiteY1" fmla="*/ 0 h 2174681"/>
              <a:gd name="connsiteX2" fmla="*/ 6085725 w 7092887"/>
              <a:gd name="connsiteY2" fmla="*/ 2174681 h 2174681"/>
              <a:gd name="connsiteX3" fmla="*/ 1524000 w 7092887"/>
              <a:gd name="connsiteY3" fmla="*/ 2174681 h 2174681"/>
              <a:gd name="connsiteX4" fmla="*/ 1200418 w 7092887"/>
              <a:gd name="connsiteY4" fmla="*/ 2174681 h 2174681"/>
              <a:gd name="connsiteX5" fmla="*/ 0 w 7092887"/>
              <a:gd name="connsiteY5" fmla="*/ 2174681 h 2174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092887" h="2174681">
                <a:moveTo>
                  <a:pt x="0" y="0"/>
                </a:moveTo>
                <a:lnTo>
                  <a:pt x="7092887" y="0"/>
                </a:lnTo>
                <a:lnTo>
                  <a:pt x="6085725" y="2174681"/>
                </a:lnTo>
                <a:lnTo>
                  <a:pt x="1524000" y="2174681"/>
                </a:lnTo>
                <a:lnTo>
                  <a:pt x="1200418" y="2174681"/>
                </a:lnTo>
                <a:lnTo>
                  <a:pt x="0" y="2174681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Freeform 7"/>
          <p:cNvSpPr>
            <a:spLocks noGrp="1" noRot="1" noChangeAspect="1" noMove="1" noResize="1" noEditPoints="1" noAdjustHandles="1" noChangeArrowheads="1" noChangeShapeType="1" noTextEdit="1"/>
          </p:cNvSpPr>
          <p:nvPr>
            <p:extLst/>
          </p:nvPr>
        </p:nvSpPr>
        <p:spPr>
          <a:xfrm>
            <a:off x="6266810" y="4683319"/>
            <a:ext cx="5925190" cy="2174681"/>
          </a:xfrm>
          <a:custGeom>
            <a:avLst/>
            <a:gdLst>
              <a:gd name="connsiteX0" fmla="*/ 1007162 w 5925190"/>
              <a:gd name="connsiteY0" fmla="*/ 0 h 2174681"/>
              <a:gd name="connsiteX1" fmla="*/ 5925190 w 5925190"/>
              <a:gd name="connsiteY1" fmla="*/ 0 h 2174681"/>
              <a:gd name="connsiteX2" fmla="*/ 5925190 w 5925190"/>
              <a:gd name="connsiteY2" fmla="*/ 2174681 h 2174681"/>
              <a:gd name="connsiteX3" fmla="*/ 0 w 5925190"/>
              <a:gd name="connsiteY3" fmla="*/ 2174681 h 2174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25190" h="2174681">
                <a:moveTo>
                  <a:pt x="1007162" y="0"/>
                </a:moveTo>
                <a:lnTo>
                  <a:pt x="5925190" y="0"/>
                </a:lnTo>
                <a:lnTo>
                  <a:pt x="5925190" y="2174681"/>
                </a:lnTo>
                <a:lnTo>
                  <a:pt x="0" y="217468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85115" y="2703630"/>
            <a:ext cx="5466806" cy="1339368"/>
          </a:xfrm>
          <a:prstGeom prst="rect">
            <a:avLst/>
          </a:prstGeom>
        </p:spPr>
      </p:pic>
      <p:sp>
        <p:nvSpPr>
          <p:cNvPr id="2" name="Cím 1">
            <a:extLst>
              <a:ext uri="{FF2B5EF4-FFF2-40B4-BE49-F238E27FC236}">
                <a16:creationId xmlns:a16="http://schemas.microsoft.com/office/drawing/2014/main" id="{375C05D5-F960-46C0-A341-176035895E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40430"/>
            <a:ext cx="4245429" cy="220636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Köszönjük a figyelmet!</a:t>
            </a:r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>
          <a:xfrm>
            <a:off x="7290323" y="5625144"/>
            <a:ext cx="4063478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>
              <a:lnSpc>
                <a:spcPct val="80000"/>
              </a:lnSpc>
            </a:pPr>
            <a:r>
              <a:rPr lang="en-US" sz="1100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Óbudai Egyetem Kandó Kálmán Villamosmérnöki Kar Műszertechnikai és Automatizálási Intézet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>
          <a:xfrm>
            <a:off x="8657617" y="6356350"/>
            <a:ext cx="2696183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fld id="{62069AD1-0630-409A-8D00-CC153DD9B5C6}" type="slidenum">
              <a:rPr lang="en-US">
                <a:solidFill>
                  <a:srgbClr val="FFFFFF"/>
                </a:solidFill>
              </a:rPr>
              <a:pPr/>
              <a:t>11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15939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: Shape 10"/>
          <p:cNvSpPr>
            <a:spLocks noGrp="1" noRot="1" noChangeAspect="1" noMove="1" noResize="1" noEditPoints="1" noAdjustHandles="1" noChangeArrowheads="1" noChangeShapeType="1" noTextEdit="1"/>
          </p:cNvSpPr>
          <p:nvPr>
            <p:extLst/>
          </p:nvPr>
        </p:nvSpPr>
        <p:spPr>
          <a:xfrm>
            <a:off x="3480797" y="1690688"/>
            <a:ext cx="8711202" cy="5167312"/>
          </a:xfrm>
          <a:custGeom>
            <a:avLst/>
            <a:gdLst>
              <a:gd name="connsiteX0" fmla="*/ 0 w 8711202"/>
              <a:gd name="connsiteY0" fmla="*/ 0 h 5167312"/>
              <a:gd name="connsiteX1" fmla="*/ 7243482 w 8711202"/>
              <a:gd name="connsiteY1" fmla="*/ 0 h 5167312"/>
              <a:gd name="connsiteX2" fmla="*/ 8711202 w 8711202"/>
              <a:gd name="connsiteY2" fmla="*/ 0 h 5167312"/>
              <a:gd name="connsiteX3" fmla="*/ 8711202 w 8711202"/>
              <a:gd name="connsiteY3" fmla="*/ 5167312 h 5167312"/>
              <a:gd name="connsiteX4" fmla="*/ 7243482 w 8711202"/>
              <a:gd name="connsiteY4" fmla="*/ 5167312 h 5167312"/>
              <a:gd name="connsiteX5" fmla="*/ 221324 w 8711202"/>
              <a:gd name="connsiteY5" fmla="*/ 5167312 h 5167312"/>
              <a:gd name="connsiteX6" fmla="*/ 2615203 w 8711202"/>
              <a:gd name="connsiteY6" fmla="*/ 952 h 5167312"/>
              <a:gd name="connsiteX7" fmla="*/ 0 w 8711202"/>
              <a:gd name="connsiteY7" fmla="*/ 952 h 5167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711202" h="5167312">
                <a:moveTo>
                  <a:pt x="0" y="0"/>
                </a:moveTo>
                <a:lnTo>
                  <a:pt x="7243482" y="0"/>
                </a:lnTo>
                <a:lnTo>
                  <a:pt x="8711202" y="0"/>
                </a:lnTo>
                <a:lnTo>
                  <a:pt x="8711202" y="5167312"/>
                </a:lnTo>
                <a:lnTo>
                  <a:pt x="7243482" y="5167312"/>
                </a:lnTo>
                <a:lnTo>
                  <a:pt x="221324" y="5167312"/>
                </a:lnTo>
                <a:lnTo>
                  <a:pt x="2615203" y="952"/>
                </a:lnTo>
                <a:lnTo>
                  <a:pt x="0" y="952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: Shape 12"/>
          <p:cNvSpPr>
            <a:spLocks noGrp="1" noRot="1" noChangeAspect="1" noMove="1" noResize="1" noEditPoints="1" noAdjustHandles="1" noChangeArrowheads="1" noChangeShapeType="1" noTextEdit="1"/>
          </p:cNvSpPr>
          <p:nvPr>
            <p:extLst/>
          </p:nvPr>
        </p:nvSpPr>
        <p:spPr>
          <a:xfrm>
            <a:off x="1" y="1691640"/>
            <a:ext cx="5931454" cy="5166360"/>
          </a:xfrm>
          <a:custGeom>
            <a:avLst/>
            <a:gdLst>
              <a:gd name="connsiteX0" fmla="*/ 0 w 5931454"/>
              <a:gd name="connsiteY0" fmla="*/ 0 h 5166360"/>
              <a:gd name="connsiteX1" fmla="*/ 5931454 w 5931454"/>
              <a:gd name="connsiteY1" fmla="*/ 0 h 5166360"/>
              <a:gd name="connsiteX2" fmla="*/ 3537575 w 5931454"/>
              <a:gd name="connsiteY2" fmla="*/ 5166360 h 5166360"/>
              <a:gd name="connsiteX3" fmla="*/ 0 w 5931454"/>
              <a:gd name="connsiteY3" fmla="*/ 5166360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31454" h="5166360">
                <a:moveTo>
                  <a:pt x="0" y="0"/>
                </a:moveTo>
                <a:lnTo>
                  <a:pt x="5931454" y="0"/>
                </a:lnTo>
                <a:lnTo>
                  <a:pt x="3537575" y="5166360"/>
                </a:lnTo>
                <a:lnTo>
                  <a:pt x="0" y="5166360"/>
                </a:lnTo>
                <a:close/>
              </a:path>
            </a:pathLst>
          </a:custGeom>
          <a:solidFill>
            <a:schemeClr val="tx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83088" y="3541712"/>
            <a:ext cx="5170711" cy="1266824"/>
          </a:xfrm>
          <a:custGeom>
            <a:avLst/>
            <a:gdLst>
              <a:gd name="connsiteX0" fmla="*/ 0 w 4636009"/>
              <a:gd name="connsiteY0" fmla="*/ 0 h 5032375"/>
              <a:gd name="connsiteX1" fmla="*/ 4636009 w 4636009"/>
              <a:gd name="connsiteY1" fmla="*/ 0 h 5032375"/>
              <a:gd name="connsiteX2" fmla="*/ 4636009 w 4636009"/>
              <a:gd name="connsiteY2" fmla="*/ 5032375 h 5032375"/>
              <a:gd name="connsiteX3" fmla="*/ 0 w 4636009"/>
              <a:gd name="connsiteY3" fmla="*/ 5032375 h 5032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6009" h="5032375">
                <a:moveTo>
                  <a:pt x="0" y="0"/>
                </a:moveTo>
                <a:lnTo>
                  <a:pt x="4636009" y="0"/>
                </a:lnTo>
                <a:lnTo>
                  <a:pt x="4636009" y="5032375"/>
                </a:lnTo>
                <a:lnTo>
                  <a:pt x="0" y="5032375"/>
                </a:lnTo>
                <a:close/>
              </a:path>
            </a:pathLst>
          </a:custGeom>
        </p:spPr>
      </p:pic>
      <p:sp>
        <p:nvSpPr>
          <p:cNvPr id="15" name="Freeform: Shape 14"/>
          <p:cNvSpPr>
            <a:spLocks noGrp="1" noRot="1" noChangeAspect="1" noMove="1" noResize="1" noEditPoints="1" noAdjustHandles="1" noChangeArrowheads="1" noChangeShapeType="1" noTextEdit="1"/>
          </p:cNvSpPr>
          <p:nvPr>
            <p:extLst/>
          </p:nvPr>
        </p:nvSpPr>
        <p:spPr>
          <a:xfrm>
            <a:off x="6178805" y="-2"/>
            <a:ext cx="6013194" cy="1511304"/>
          </a:xfrm>
          <a:custGeom>
            <a:avLst/>
            <a:gdLst>
              <a:gd name="connsiteX0" fmla="*/ 4545473 w 6013194"/>
              <a:gd name="connsiteY0" fmla="*/ 0 h 1511304"/>
              <a:gd name="connsiteX1" fmla="*/ 6013194 w 6013194"/>
              <a:gd name="connsiteY1" fmla="*/ 0 h 1511304"/>
              <a:gd name="connsiteX2" fmla="*/ 6013194 w 6013194"/>
              <a:gd name="connsiteY2" fmla="*/ 1508760 h 1511304"/>
              <a:gd name="connsiteX3" fmla="*/ 4545474 w 6013194"/>
              <a:gd name="connsiteY3" fmla="*/ 1508760 h 1511304"/>
              <a:gd name="connsiteX4" fmla="*/ 4545474 w 6013194"/>
              <a:gd name="connsiteY4" fmla="*/ 1511304 h 1511304"/>
              <a:gd name="connsiteX5" fmla="*/ 0 w 6013194"/>
              <a:gd name="connsiteY5" fmla="*/ 1511304 h 1511304"/>
              <a:gd name="connsiteX6" fmla="*/ 697617 w 6013194"/>
              <a:gd name="connsiteY6" fmla="*/ 3 h 1511304"/>
              <a:gd name="connsiteX7" fmla="*/ 4545473 w 6013194"/>
              <a:gd name="connsiteY7" fmla="*/ 3 h 1511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013194" h="1511304">
                <a:moveTo>
                  <a:pt x="4545473" y="0"/>
                </a:moveTo>
                <a:lnTo>
                  <a:pt x="6013194" y="0"/>
                </a:lnTo>
                <a:lnTo>
                  <a:pt x="6013194" y="1508760"/>
                </a:lnTo>
                <a:lnTo>
                  <a:pt x="4545474" y="1508760"/>
                </a:lnTo>
                <a:lnTo>
                  <a:pt x="4545474" y="1511304"/>
                </a:lnTo>
                <a:lnTo>
                  <a:pt x="0" y="1511304"/>
                </a:lnTo>
                <a:lnTo>
                  <a:pt x="697617" y="3"/>
                </a:lnTo>
                <a:lnTo>
                  <a:pt x="4545473" y="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2E73D238-B009-4AAE-A382-10463041D0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5340605" cy="1146176"/>
          </a:xfrm>
        </p:spPr>
        <p:txBody>
          <a:bodyPr>
            <a:normAutofit/>
          </a:bodyPr>
          <a:lstStyle/>
          <a:p>
            <a:pPr>
              <a:lnSpc>
                <a:spcPct val="70000"/>
              </a:lnSpc>
            </a:pPr>
            <a:r>
              <a:rPr lang="hu-HU" sz="2800"/>
              <a:t>Kandó Kálmán Villamosmérnöki Kar</a:t>
            </a:r>
            <a:br>
              <a:rPr lang="hu-HU" sz="2800"/>
            </a:br>
            <a:r>
              <a:rPr lang="hu-HU" sz="2800"/>
              <a:t>Műszertechnikai és Automatizálási Intézet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B1A20B19-6A09-4577-9A86-A5DA47A304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73288"/>
            <a:ext cx="3603171" cy="3639684"/>
          </a:xfrm>
        </p:spPr>
        <p:txBody>
          <a:bodyPr anchor="ctr">
            <a:normAutofit/>
          </a:bodyPr>
          <a:lstStyle/>
          <a:p>
            <a:r>
              <a:rPr lang="hu-HU" sz="2000" dirty="0">
                <a:solidFill>
                  <a:schemeClr val="bg1"/>
                </a:solidFill>
              </a:rPr>
              <a:t>Beágyazott rendszerek</a:t>
            </a:r>
          </a:p>
          <a:p>
            <a:r>
              <a:rPr lang="hu-HU" sz="2000" dirty="0" smtClean="0">
                <a:solidFill>
                  <a:schemeClr val="bg1"/>
                </a:solidFill>
              </a:rPr>
              <a:t>Irányítástechnika</a:t>
            </a:r>
          </a:p>
          <a:p>
            <a:r>
              <a:rPr lang="hu-HU" sz="2000" dirty="0" smtClean="0">
                <a:solidFill>
                  <a:schemeClr val="bg1"/>
                </a:solidFill>
              </a:rPr>
              <a:t>Jel- és képfeldolgozás</a:t>
            </a:r>
            <a:endParaRPr lang="hu-HU" sz="2000" dirty="0">
              <a:solidFill>
                <a:schemeClr val="bg1"/>
              </a:solidFill>
            </a:endParaRPr>
          </a:p>
          <a:p>
            <a:endParaRPr lang="hu-HU" sz="2000" dirty="0">
              <a:solidFill>
                <a:schemeClr val="bg1"/>
              </a:solidFill>
            </a:endParaRP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>
          <a:xfrm>
            <a:off x="4293155" y="6356350"/>
            <a:ext cx="5928531" cy="365125"/>
          </a:xfrm>
        </p:spPr>
        <p:txBody>
          <a:bodyPr anchor="ctr">
            <a:normAutofit/>
          </a:bodyPr>
          <a:lstStyle/>
          <a:p>
            <a:pPr algn="l"/>
            <a:r>
              <a:rPr lang="hu-HU" sz="1100">
                <a:solidFill>
                  <a:schemeClr val="tx1">
                    <a:alpha val="80000"/>
                  </a:schemeClr>
                </a:solidFill>
              </a:rPr>
              <a:t>Óbudai Egyetem Kandó Kálmán Villamosmérnöki Kar Műszertechnikai és Automatizálási Intézet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>
          <a:xfrm>
            <a:off x="10392584" y="6356350"/>
            <a:ext cx="961215" cy="365125"/>
          </a:xfrm>
        </p:spPr>
        <p:txBody>
          <a:bodyPr anchor="ctr">
            <a:normAutofit/>
          </a:bodyPr>
          <a:lstStyle/>
          <a:p>
            <a:fld id="{62069AD1-0630-409A-8D00-CC153DD9B5C6}" type="slidenum">
              <a:rPr lang="hu-HU">
                <a:solidFill>
                  <a:schemeClr val="tx1">
                    <a:alpha val="80000"/>
                  </a:schemeClr>
                </a:solidFill>
              </a:rPr>
              <a:pPr/>
              <a:t>2</a:t>
            </a:fld>
            <a:endParaRPr lang="hu-HU">
              <a:solidFill>
                <a:schemeClr val="tx1">
                  <a:alpha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84486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: Shape 10"/>
          <p:cNvSpPr>
            <a:spLocks noGrp="1" noRot="1" noChangeAspect="1" noMove="1" noResize="1" noEditPoints="1" noAdjustHandles="1" noChangeArrowheads="1" noChangeShapeType="1" noTextEdit="1"/>
          </p:cNvSpPr>
          <p:nvPr>
            <p:extLst/>
          </p:nvPr>
        </p:nvSpPr>
        <p:spPr>
          <a:xfrm>
            <a:off x="3480797" y="1690688"/>
            <a:ext cx="8711202" cy="5167312"/>
          </a:xfrm>
          <a:custGeom>
            <a:avLst/>
            <a:gdLst>
              <a:gd name="connsiteX0" fmla="*/ 0 w 8711202"/>
              <a:gd name="connsiteY0" fmla="*/ 0 h 5167312"/>
              <a:gd name="connsiteX1" fmla="*/ 7243482 w 8711202"/>
              <a:gd name="connsiteY1" fmla="*/ 0 h 5167312"/>
              <a:gd name="connsiteX2" fmla="*/ 8711202 w 8711202"/>
              <a:gd name="connsiteY2" fmla="*/ 0 h 5167312"/>
              <a:gd name="connsiteX3" fmla="*/ 8711202 w 8711202"/>
              <a:gd name="connsiteY3" fmla="*/ 5167312 h 5167312"/>
              <a:gd name="connsiteX4" fmla="*/ 7243482 w 8711202"/>
              <a:gd name="connsiteY4" fmla="*/ 5167312 h 5167312"/>
              <a:gd name="connsiteX5" fmla="*/ 221324 w 8711202"/>
              <a:gd name="connsiteY5" fmla="*/ 5167312 h 5167312"/>
              <a:gd name="connsiteX6" fmla="*/ 2615203 w 8711202"/>
              <a:gd name="connsiteY6" fmla="*/ 952 h 5167312"/>
              <a:gd name="connsiteX7" fmla="*/ 0 w 8711202"/>
              <a:gd name="connsiteY7" fmla="*/ 952 h 5167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711202" h="5167312">
                <a:moveTo>
                  <a:pt x="0" y="0"/>
                </a:moveTo>
                <a:lnTo>
                  <a:pt x="7243482" y="0"/>
                </a:lnTo>
                <a:lnTo>
                  <a:pt x="8711202" y="0"/>
                </a:lnTo>
                <a:lnTo>
                  <a:pt x="8711202" y="5167312"/>
                </a:lnTo>
                <a:lnTo>
                  <a:pt x="7243482" y="5167312"/>
                </a:lnTo>
                <a:lnTo>
                  <a:pt x="221324" y="5167312"/>
                </a:lnTo>
                <a:lnTo>
                  <a:pt x="2615203" y="952"/>
                </a:lnTo>
                <a:lnTo>
                  <a:pt x="0" y="952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: Shape 12"/>
          <p:cNvSpPr>
            <a:spLocks noGrp="1" noRot="1" noChangeAspect="1" noMove="1" noResize="1" noEditPoints="1" noAdjustHandles="1" noChangeArrowheads="1" noChangeShapeType="1" noTextEdit="1"/>
          </p:cNvSpPr>
          <p:nvPr>
            <p:extLst/>
          </p:nvPr>
        </p:nvSpPr>
        <p:spPr>
          <a:xfrm>
            <a:off x="1" y="1691640"/>
            <a:ext cx="5931454" cy="5166360"/>
          </a:xfrm>
          <a:custGeom>
            <a:avLst/>
            <a:gdLst>
              <a:gd name="connsiteX0" fmla="*/ 0 w 5931454"/>
              <a:gd name="connsiteY0" fmla="*/ 0 h 5166360"/>
              <a:gd name="connsiteX1" fmla="*/ 5931454 w 5931454"/>
              <a:gd name="connsiteY1" fmla="*/ 0 h 5166360"/>
              <a:gd name="connsiteX2" fmla="*/ 3537575 w 5931454"/>
              <a:gd name="connsiteY2" fmla="*/ 5166360 h 5166360"/>
              <a:gd name="connsiteX3" fmla="*/ 0 w 5931454"/>
              <a:gd name="connsiteY3" fmla="*/ 5166360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31454" h="5166360">
                <a:moveTo>
                  <a:pt x="0" y="0"/>
                </a:moveTo>
                <a:lnTo>
                  <a:pt x="5931454" y="0"/>
                </a:lnTo>
                <a:lnTo>
                  <a:pt x="3537575" y="5166360"/>
                </a:lnTo>
                <a:lnTo>
                  <a:pt x="0" y="5166360"/>
                </a:lnTo>
                <a:close/>
              </a:path>
            </a:pathLst>
          </a:custGeom>
          <a:solidFill>
            <a:schemeClr val="tx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83088" y="3541712"/>
            <a:ext cx="5170711" cy="1266824"/>
          </a:xfrm>
          <a:custGeom>
            <a:avLst/>
            <a:gdLst>
              <a:gd name="connsiteX0" fmla="*/ 0 w 4636009"/>
              <a:gd name="connsiteY0" fmla="*/ 0 h 5032375"/>
              <a:gd name="connsiteX1" fmla="*/ 4636009 w 4636009"/>
              <a:gd name="connsiteY1" fmla="*/ 0 h 5032375"/>
              <a:gd name="connsiteX2" fmla="*/ 4636009 w 4636009"/>
              <a:gd name="connsiteY2" fmla="*/ 5032375 h 5032375"/>
              <a:gd name="connsiteX3" fmla="*/ 0 w 4636009"/>
              <a:gd name="connsiteY3" fmla="*/ 5032375 h 5032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6009" h="5032375">
                <a:moveTo>
                  <a:pt x="0" y="0"/>
                </a:moveTo>
                <a:lnTo>
                  <a:pt x="4636009" y="0"/>
                </a:lnTo>
                <a:lnTo>
                  <a:pt x="4636009" y="5032375"/>
                </a:lnTo>
                <a:lnTo>
                  <a:pt x="0" y="5032375"/>
                </a:lnTo>
                <a:close/>
              </a:path>
            </a:pathLst>
          </a:custGeom>
        </p:spPr>
      </p:pic>
      <p:sp>
        <p:nvSpPr>
          <p:cNvPr id="15" name="Freeform: Shape 14"/>
          <p:cNvSpPr>
            <a:spLocks noGrp="1" noRot="1" noChangeAspect="1" noMove="1" noResize="1" noEditPoints="1" noAdjustHandles="1" noChangeArrowheads="1" noChangeShapeType="1" noTextEdit="1"/>
          </p:cNvSpPr>
          <p:nvPr>
            <p:extLst/>
          </p:nvPr>
        </p:nvSpPr>
        <p:spPr>
          <a:xfrm>
            <a:off x="6178805" y="-2"/>
            <a:ext cx="6013194" cy="1511304"/>
          </a:xfrm>
          <a:custGeom>
            <a:avLst/>
            <a:gdLst>
              <a:gd name="connsiteX0" fmla="*/ 4545473 w 6013194"/>
              <a:gd name="connsiteY0" fmla="*/ 0 h 1511304"/>
              <a:gd name="connsiteX1" fmla="*/ 6013194 w 6013194"/>
              <a:gd name="connsiteY1" fmla="*/ 0 h 1511304"/>
              <a:gd name="connsiteX2" fmla="*/ 6013194 w 6013194"/>
              <a:gd name="connsiteY2" fmla="*/ 1508760 h 1511304"/>
              <a:gd name="connsiteX3" fmla="*/ 4545474 w 6013194"/>
              <a:gd name="connsiteY3" fmla="*/ 1508760 h 1511304"/>
              <a:gd name="connsiteX4" fmla="*/ 4545474 w 6013194"/>
              <a:gd name="connsiteY4" fmla="*/ 1511304 h 1511304"/>
              <a:gd name="connsiteX5" fmla="*/ 0 w 6013194"/>
              <a:gd name="connsiteY5" fmla="*/ 1511304 h 1511304"/>
              <a:gd name="connsiteX6" fmla="*/ 697617 w 6013194"/>
              <a:gd name="connsiteY6" fmla="*/ 3 h 1511304"/>
              <a:gd name="connsiteX7" fmla="*/ 4545473 w 6013194"/>
              <a:gd name="connsiteY7" fmla="*/ 3 h 1511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013194" h="1511304">
                <a:moveTo>
                  <a:pt x="4545473" y="0"/>
                </a:moveTo>
                <a:lnTo>
                  <a:pt x="6013194" y="0"/>
                </a:lnTo>
                <a:lnTo>
                  <a:pt x="6013194" y="1508760"/>
                </a:lnTo>
                <a:lnTo>
                  <a:pt x="4545474" y="1508760"/>
                </a:lnTo>
                <a:lnTo>
                  <a:pt x="4545474" y="1511304"/>
                </a:lnTo>
                <a:lnTo>
                  <a:pt x="0" y="1511304"/>
                </a:lnTo>
                <a:lnTo>
                  <a:pt x="697617" y="3"/>
                </a:lnTo>
                <a:lnTo>
                  <a:pt x="4545473" y="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5340605" cy="1146176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hu-HU" sz="3700" err="1"/>
              <a:t>Xilinx</a:t>
            </a:r>
            <a:r>
              <a:rPr lang="hu-HU" sz="3700"/>
              <a:t> University Program / A laboratórium adottságai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73288"/>
            <a:ext cx="3603171" cy="3639684"/>
          </a:xfrm>
        </p:spPr>
        <p:txBody>
          <a:bodyPr anchor="ctr">
            <a:normAutofit/>
          </a:bodyPr>
          <a:lstStyle/>
          <a:p>
            <a:r>
              <a:rPr lang="hu-HU" sz="2000">
                <a:solidFill>
                  <a:schemeClr val="bg1"/>
                </a:solidFill>
              </a:rPr>
              <a:t>Digilent Nexys 3 és Nexys 4 fejlesztőkártyák (Spartan-6, Artix-7)</a:t>
            </a:r>
          </a:p>
          <a:p>
            <a:r>
              <a:rPr lang="hu-HU" sz="2000">
                <a:solidFill>
                  <a:schemeClr val="bg1"/>
                </a:solidFill>
              </a:rPr>
              <a:t>ISE Design Suite fejlesztőkörnyezet</a:t>
            </a:r>
          </a:p>
          <a:p>
            <a:r>
              <a:rPr lang="hu-HU" sz="2000">
                <a:solidFill>
                  <a:schemeClr val="bg1"/>
                </a:solidFill>
              </a:rPr>
              <a:t>Vivado</a:t>
            </a: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>
          <a:xfrm>
            <a:off x="4293155" y="6356350"/>
            <a:ext cx="5928531" cy="365125"/>
          </a:xfrm>
        </p:spPr>
        <p:txBody>
          <a:bodyPr anchor="ctr">
            <a:normAutofit/>
          </a:bodyPr>
          <a:lstStyle/>
          <a:p>
            <a:pPr algn="l"/>
            <a:r>
              <a:rPr lang="hu-HU" sz="1100">
                <a:solidFill>
                  <a:schemeClr val="tx1">
                    <a:alpha val="80000"/>
                  </a:schemeClr>
                </a:solidFill>
              </a:rPr>
              <a:t>Óbudai Egyetem Kandó Kálmán Villamosmérnöki Kar Műszertechnikai és Automatizálási Intézet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>
          <a:xfrm>
            <a:off x="10392584" y="6356350"/>
            <a:ext cx="961215" cy="365125"/>
          </a:xfrm>
        </p:spPr>
        <p:txBody>
          <a:bodyPr anchor="ctr">
            <a:normAutofit/>
          </a:bodyPr>
          <a:lstStyle/>
          <a:p>
            <a:fld id="{62069AD1-0630-409A-8D00-CC153DD9B5C6}" type="slidenum">
              <a:rPr lang="hu-HU">
                <a:solidFill>
                  <a:schemeClr val="tx1">
                    <a:alpha val="80000"/>
                  </a:schemeClr>
                </a:solidFill>
              </a:rPr>
              <a:pPr/>
              <a:t>3</a:t>
            </a:fld>
            <a:endParaRPr lang="hu-HU">
              <a:solidFill>
                <a:schemeClr val="tx1">
                  <a:alpha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99290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040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>
            <a:spLocks noGrp="1" noRot="1" noChangeAspect="1" noMove="1" noResize="1" noEditPoints="1" noAdjustHandles="1" noChangeArrowheads="1" noChangeShapeType="1" noTextEdit="1"/>
          </p:cNvSpPr>
          <p:nvPr>
            <p:extLst/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>
            <a:spLocks noGrp="1" noRot="1" noChangeAspect="1" noMove="1" noResize="1" noEditPoints="1" noAdjustHandles="1" noChangeArrowheads="1" noChangeShapeType="1" noTextEdit="1"/>
          </p:cNvSpPr>
          <p:nvPr>
            <p:extLst/>
          </p:nvPr>
        </p:nvSpPr>
        <p:spPr>
          <a:xfrm>
            <a:off x="0" y="0"/>
            <a:ext cx="11786754" cy="6858000"/>
          </a:xfrm>
          <a:custGeom>
            <a:avLst/>
            <a:gdLst>
              <a:gd name="connsiteX0" fmla="*/ 0 w 11786754"/>
              <a:gd name="connsiteY0" fmla="*/ 0 h 6858000"/>
              <a:gd name="connsiteX1" fmla="*/ 8610600 w 11786754"/>
              <a:gd name="connsiteY1" fmla="*/ 0 h 6858000"/>
              <a:gd name="connsiteX2" fmla="*/ 11786754 w 11786754"/>
              <a:gd name="connsiteY2" fmla="*/ 6858000 h 6858000"/>
              <a:gd name="connsiteX3" fmla="*/ 0 w 11786754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86754" h="6858000">
                <a:moveTo>
                  <a:pt x="0" y="0"/>
                </a:moveTo>
                <a:lnTo>
                  <a:pt x="8610600" y="0"/>
                </a:lnTo>
                <a:lnTo>
                  <a:pt x="1178675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1"/>
          <p:cNvSpPr>
            <a:spLocks noGrp="1" noRot="1" noChangeAspect="1" noMove="1" noResize="1" noEditPoints="1" noAdjustHandles="1" noChangeArrowheads="1" noChangeShapeType="1" noTextEdit="1"/>
          </p:cNvSpPr>
          <p:nvPr>
            <p:extLst/>
          </p:nvPr>
        </p:nvSpPr>
        <p:spPr>
          <a:xfrm>
            <a:off x="0" y="0"/>
            <a:ext cx="3581400" cy="6858000"/>
          </a:xfrm>
          <a:custGeom>
            <a:avLst/>
            <a:gdLst>
              <a:gd name="connsiteX0" fmla="*/ 0 w 3581400"/>
              <a:gd name="connsiteY0" fmla="*/ 0 h 6858000"/>
              <a:gd name="connsiteX1" fmla="*/ 405246 w 3581400"/>
              <a:gd name="connsiteY1" fmla="*/ 0 h 6858000"/>
              <a:gd name="connsiteX2" fmla="*/ 3581400 w 3581400"/>
              <a:gd name="connsiteY2" fmla="*/ 6858000 h 6858000"/>
              <a:gd name="connsiteX3" fmla="*/ 0 w 35814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81400" h="6858000">
                <a:moveTo>
                  <a:pt x="0" y="0"/>
                </a:moveTo>
                <a:lnTo>
                  <a:pt x="405246" y="0"/>
                </a:lnTo>
                <a:lnTo>
                  <a:pt x="35814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FE4C81FA-9C8D-4DE5-ADE3-6B5515A4BF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002" y="365125"/>
            <a:ext cx="10520702" cy="1325563"/>
          </a:xfrm>
        </p:spPr>
        <p:txBody>
          <a:bodyPr>
            <a:normAutofit/>
          </a:bodyPr>
          <a:lstStyle/>
          <a:p>
            <a:r>
              <a:rPr lang="hu-HU" dirty="0"/>
              <a:t>Kezdetek – Sándor Tamás, </a:t>
            </a:r>
            <a:r>
              <a:rPr lang="hu-HU" dirty="0" err="1"/>
              <a:t>Milotai</a:t>
            </a:r>
            <a:r>
              <a:rPr lang="hu-HU" dirty="0"/>
              <a:t> Zsolt</a:t>
            </a:r>
          </a:p>
        </p:txBody>
      </p:sp>
      <p:graphicFrame>
        <p:nvGraphicFramePr>
          <p:cNvPr id="7" name="Tartalom helye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9595058"/>
              </p:ext>
            </p:extLst>
          </p:nvPr>
        </p:nvGraphicFramePr>
        <p:xfrm>
          <a:off x="838200" y="2022475"/>
          <a:ext cx="10515600" cy="4154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anchor="ctr">
            <a:normAutofit/>
          </a:bodyPr>
          <a:lstStyle/>
          <a:p>
            <a:pPr>
              <a:lnSpc>
                <a:spcPct val="80000"/>
              </a:lnSpc>
            </a:pPr>
            <a:r>
              <a:rPr lang="hu-HU" sz="1100">
                <a:solidFill>
                  <a:schemeClr val="tx1">
                    <a:alpha val="80000"/>
                  </a:schemeClr>
                </a:solidFill>
              </a:rPr>
              <a:t>Óbudai Egyetem Kandó Kálmán Villamosmérnöki Kar Műszertechnikai és Automatizálási Intézet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anchor="ctr">
            <a:normAutofit/>
          </a:bodyPr>
          <a:lstStyle/>
          <a:p>
            <a:fld id="{62069AD1-0630-409A-8D00-CC153DD9B5C6}" type="slidenum">
              <a:rPr lang="hu-HU">
                <a:solidFill>
                  <a:schemeClr val="tx1">
                    <a:alpha val="80000"/>
                  </a:schemeClr>
                </a:solidFill>
              </a:rPr>
              <a:pPr/>
              <a:t>4</a:t>
            </a:fld>
            <a:endParaRPr lang="hu-HU">
              <a:solidFill>
                <a:schemeClr val="tx1">
                  <a:alpha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010997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040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Grp="1" noRot="1" noChangeAspect="1" noMove="1" noResize="1" noEditPoints="1" noAdjustHandles="1" noChangeArrowheads="1" noChangeShapeType="1" noTextEdit="1"/>
          </p:cNvSpPr>
          <p:nvPr>
            <p:extLst/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13"/>
          <p:cNvSpPr>
            <a:spLocks noGrp="1" noRot="1" noChangeAspect="1" noMove="1" noResize="1" noEditPoints="1" noAdjustHandles="1" noChangeArrowheads="1" noChangeShapeType="1" noTextEdit="1"/>
          </p:cNvSpPr>
          <p:nvPr>
            <p:extLst/>
          </p:nvPr>
        </p:nvSpPr>
        <p:spPr>
          <a:xfrm>
            <a:off x="0" y="0"/>
            <a:ext cx="11786754" cy="6858000"/>
          </a:xfrm>
          <a:custGeom>
            <a:avLst/>
            <a:gdLst>
              <a:gd name="connsiteX0" fmla="*/ 0 w 11786754"/>
              <a:gd name="connsiteY0" fmla="*/ 0 h 6858000"/>
              <a:gd name="connsiteX1" fmla="*/ 8610600 w 11786754"/>
              <a:gd name="connsiteY1" fmla="*/ 0 h 6858000"/>
              <a:gd name="connsiteX2" fmla="*/ 11786754 w 11786754"/>
              <a:gd name="connsiteY2" fmla="*/ 6858000 h 6858000"/>
              <a:gd name="connsiteX3" fmla="*/ 0 w 11786754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86754" h="6858000">
                <a:moveTo>
                  <a:pt x="0" y="0"/>
                </a:moveTo>
                <a:lnTo>
                  <a:pt x="8610600" y="0"/>
                </a:lnTo>
                <a:lnTo>
                  <a:pt x="1178675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11"/>
          <p:cNvSpPr>
            <a:spLocks noGrp="1" noRot="1" noChangeAspect="1" noMove="1" noResize="1" noEditPoints="1" noAdjustHandles="1" noChangeArrowheads="1" noChangeShapeType="1" noTextEdit="1"/>
          </p:cNvSpPr>
          <p:nvPr>
            <p:extLst/>
          </p:nvPr>
        </p:nvSpPr>
        <p:spPr>
          <a:xfrm>
            <a:off x="0" y="0"/>
            <a:ext cx="3581400" cy="6858000"/>
          </a:xfrm>
          <a:custGeom>
            <a:avLst/>
            <a:gdLst>
              <a:gd name="connsiteX0" fmla="*/ 0 w 3581400"/>
              <a:gd name="connsiteY0" fmla="*/ 0 h 6858000"/>
              <a:gd name="connsiteX1" fmla="*/ 405246 w 3581400"/>
              <a:gd name="connsiteY1" fmla="*/ 0 h 6858000"/>
              <a:gd name="connsiteX2" fmla="*/ 3581400 w 3581400"/>
              <a:gd name="connsiteY2" fmla="*/ 6858000 h 6858000"/>
              <a:gd name="connsiteX3" fmla="*/ 0 w 35814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81400" h="6858000">
                <a:moveTo>
                  <a:pt x="0" y="0"/>
                </a:moveTo>
                <a:lnTo>
                  <a:pt x="405246" y="0"/>
                </a:lnTo>
                <a:lnTo>
                  <a:pt x="35814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002" y="365125"/>
            <a:ext cx="10520702" cy="1325563"/>
          </a:xfrm>
        </p:spPr>
        <p:txBody>
          <a:bodyPr>
            <a:normAutofit/>
          </a:bodyPr>
          <a:lstStyle/>
          <a:p>
            <a:pPr>
              <a:lnSpc>
                <a:spcPct val="70000"/>
              </a:lnSpc>
            </a:pPr>
            <a:r>
              <a:rPr lang="hu-HU" sz="3700"/>
              <a:t>4. Félév</a:t>
            </a:r>
            <a:br>
              <a:rPr lang="hu-HU" sz="3700"/>
            </a:br>
            <a:r>
              <a:rPr lang="hu-HU" sz="3700"/>
              <a:t>A programozható logikák felépítése, különös tekintettel az FPGA-</a:t>
            </a:r>
            <a:r>
              <a:rPr lang="hu-HU" sz="3700" err="1"/>
              <a:t>kra</a:t>
            </a:r>
            <a:endParaRPr lang="hu-HU" sz="3700"/>
          </a:p>
        </p:txBody>
      </p:sp>
      <p:graphicFrame>
        <p:nvGraphicFramePr>
          <p:cNvPr id="14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1836322"/>
              </p:ext>
            </p:extLst>
          </p:nvPr>
        </p:nvGraphicFramePr>
        <p:xfrm>
          <a:off x="838200" y="2022475"/>
          <a:ext cx="10515600" cy="4154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anchor="ctr">
            <a:normAutofit/>
          </a:bodyPr>
          <a:lstStyle/>
          <a:p>
            <a:pPr>
              <a:lnSpc>
                <a:spcPct val="80000"/>
              </a:lnSpc>
            </a:pPr>
            <a:r>
              <a:rPr lang="hu-HU" sz="1100">
                <a:solidFill>
                  <a:schemeClr val="tx1">
                    <a:alpha val="80000"/>
                  </a:schemeClr>
                </a:solidFill>
              </a:rPr>
              <a:t>Óbudai Egyetem Kandó Kálmán Villamosmérnöki Kar Műszertechnikai és Automatizálási Intézet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anchor="ctr">
            <a:normAutofit/>
          </a:bodyPr>
          <a:lstStyle/>
          <a:p>
            <a:fld id="{62069AD1-0630-409A-8D00-CC153DD9B5C6}" type="slidenum">
              <a:rPr lang="hu-HU">
                <a:solidFill>
                  <a:schemeClr val="tx1">
                    <a:alpha val="80000"/>
                  </a:schemeClr>
                </a:solidFill>
              </a:rPr>
              <a:pPr/>
              <a:t>5</a:t>
            </a:fld>
            <a:endParaRPr lang="hu-HU">
              <a:solidFill>
                <a:schemeClr val="tx1">
                  <a:alpha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67780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Grp="1" noRot="1" noChangeAspect="1" noMove="1" noResize="1" noEditPoints="1" noAdjustHandles="1" noChangeArrowheads="1" noChangeShapeType="1" noTextEdit="1"/>
          </p:cNvSpPr>
          <p:nvPr>
            <p:extLst/>
          </p:nvPr>
        </p:nvSpPr>
        <p:spPr>
          <a:xfrm>
            <a:off x="5315061" y="-2"/>
            <a:ext cx="6876939" cy="6858002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E59B8397-72AF-4806-A325-53D1201E9A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9781" y="2745736"/>
            <a:ext cx="3698803" cy="1366528"/>
          </a:xfrm>
          <a:solidFill>
            <a:schemeClr val="bg1">
              <a:alpha val="50000"/>
            </a:schemeClr>
          </a:solidFill>
          <a:ln w="25400" cap="sq">
            <a:solidFill>
              <a:schemeClr val="tx1"/>
            </a:solidFill>
            <a:miter lim="800000"/>
          </a:ln>
        </p:spPr>
        <p:txBody>
          <a:bodyPr>
            <a:normAutofit/>
          </a:bodyPr>
          <a:lstStyle/>
          <a:p>
            <a:pPr algn="ctr"/>
            <a:r>
              <a:rPr lang="hu-HU" sz="3200"/>
              <a:t>6. </a:t>
            </a:r>
            <a:r>
              <a:rPr lang="en-US" sz="3200"/>
              <a:t>f</a:t>
            </a:r>
            <a:r>
              <a:rPr lang="hu-HU" sz="3200"/>
              <a:t>élév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D1C9FEB2-9567-498B-A8B4-010581FA81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9182" y="802638"/>
            <a:ext cx="5408696" cy="5252722"/>
          </a:xfrm>
        </p:spPr>
        <p:txBody>
          <a:bodyPr anchor="ctr">
            <a:normAutofit/>
          </a:bodyPr>
          <a:lstStyle/>
          <a:p>
            <a:pPr>
              <a:lnSpc>
                <a:spcPct val="80000"/>
              </a:lnSpc>
            </a:pPr>
            <a:r>
              <a:rPr lang="hu-HU" sz="2200">
                <a:solidFill>
                  <a:schemeClr val="bg1"/>
                </a:solidFill>
              </a:rPr>
              <a:t>Előadás (2 alkalom)</a:t>
            </a:r>
          </a:p>
          <a:p>
            <a:pPr lvl="1">
              <a:lnSpc>
                <a:spcPct val="80000"/>
              </a:lnSpc>
            </a:pPr>
            <a:r>
              <a:rPr lang="hu-HU" sz="2200">
                <a:solidFill>
                  <a:schemeClr val="bg1"/>
                </a:solidFill>
              </a:rPr>
              <a:t>Az ASIC-ek alapfogalmai, CPLD és FPGA architektúrák</a:t>
            </a:r>
          </a:p>
          <a:p>
            <a:pPr lvl="1">
              <a:lnSpc>
                <a:spcPct val="80000"/>
              </a:lnSpc>
            </a:pPr>
            <a:r>
              <a:rPr lang="hu-HU" sz="2200">
                <a:solidFill>
                  <a:schemeClr val="bg1"/>
                </a:solidFill>
              </a:rPr>
              <a:t>Fejlesztés FPGA-val</a:t>
            </a:r>
          </a:p>
          <a:p>
            <a:pPr lvl="1">
              <a:lnSpc>
                <a:spcPct val="80000"/>
              </a:lnSpc>
            </a:pPr>
            <a:r>
              <a:rPr lang="hu-HU" sz="2200">
                <a:solidFill>
                  <a:schemeClr val="bg1"/>
                </a:solidFill>
              </a:rPr>
              <a:t>Logikai tervezés és hardverleírás (VHDL)</a:t>
            </a:r>
          </a:p>
          <a:p>
            <a:pPr marL="457200" lvl="1" indent="0">
              <a:lnSpc>
                <a:spcPct val="80000"/>
              </a:lnSpc>
              <a:buNone/>
            </a:pPr>
            <a:endParaRPr lang="hu-HU" sz="2200">
              <a:solidFill>
                <a:schemeClr val="bg1"/>
              </a:solidFill>
            </a:endParaRPr>
          </a:p>
          <a:p>
            <a:pPr>
              <a:lnSpc>
                <a:spcPct val="80000"/>
              </a:lnSpc>
            </a:pPr>
            <a:r>
              <a:rPr lang="hu-HU" sz="2200">
                <a:solidFill>
                  <a:schemeClr val="bg1"/>
                </a:solidFill>
              </a:rPr>
              <a:t>Laboratórium (3*3 óra)</a:t>
            </a:r>
          </a:p>
          <a:p>
            <a:pPr lvl="1">
              <a:lnSpc>
                <a:spcPct val="80000"/>
              </a:lnSpc>
            </a:pPr>
            <a:r>
              <a:rPr lang="hu-HU" sz="2200">
                <a:solidFill>
                  <a:schemeClr val="bg1"/>
                </a:solidFill>
              </a:rPr>
              <a:t>Egyszerű kombinációs és szekvenciális hálózatok megvalósítása, órajelosztás, órajelterjesztő hálózat megismerése</a:t>
            </a:r>
          </a:p>
          <a:p>
            <a:pPr marL="457200" lvl="1" indent="0">
              <a:lnSpc>
                <a:spcPct val="80000"/>
              </a:lnSpc>
              <a:buNone/>
            </a:pPr>
            <a:endParaRPr lang="hu-HU" sz="2200">
              <a:solidFill>
                <a:schemeClr val="bg1"/>
              </a:solidFill>
            </a:endParaRPr>
          </a:p>
          <a:p>
            <a:pPr>
              <a:lnSpc>
                <a:spcPct val="80000"/>
              </a:lnSpc>
            </a:pPr>
            <a:r>
              <a:rPr lang="hu-HU" sz="2200">
                <a:solidFill>
                  <a:schemeClr val="bg1"/>
                </a:solidFill>
              </a:rPr>
              <a:t>Követelmény</a:t>
            </a:r>
          </a:p>
          <a:p>
            <a:pPr lvl="1">
              <a:lnSpc>
                <a:spcPct val="80000"/>
              </a:lnSpc>
            </a:pPr>
            <a:r>
              <a:rPr lang="hu-HU" sz="2200">
                <a:solidFill>
                  <a:schemeClr val="bg1"/>
                </a:solidFill>
              </a:rPr>
              <a:t>Évközi jegy</a:t>
            </a:r>
          </a:p>
          <a:p>
            <a:pPr lvl="1">
              <a:lnSpc>
                <a:spcPct val="80000"/>
              </a:lnSpc>
            </a:pPr>
            <a:r>
              <a:rPr lang="hu-HU" sz="2200">
                <a:solidFill>
                  <a:schemeClr val="bg1"/>
                </a:solidFill>
              </a:rPr>
              <a:t>Házi feladat: szintetizálható logikai terv szimulációval</a:t>
            </a:r>
          </a:p>
          <a:p>
            <a:pPr lvl="1">
              <a:lnSpc>
                <a:spcPct val="80000"/>
              </a:lnSpc>
            </a:pPr>
            <a:r>
              <a:rPr lang="hu-HU" sz="2200">
                <a:solidFill>
                  <a:schemeClr val="bg1"/>
                </a:solidFill>
              </a:rPr>
              <a:t>Elméleti zárthelyi dolgozat</a:t>
            </a:r>
          </a:p>
          <a:p>
            <a:pPr lvl="1">
              <a:lnSpc>
                <a:spcPct val="80000"/>
              </a:lnSpc>
            </a:pPr>
            <a:endParaRPr lang="hu-HU" sz="2200">
              <a:solidFill>
                <a:schemeClr val="bg1"/>
              </a:solidFill>
            </a:endParaRP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>
          <a:xfrm>
            <a:off x="6049182" y="6296683"/>
            <a:ext cx="4436815" cy="313300"/>
          </a:xfrm>
        </p:spPr>
        <p:txBody>
          <a:bodyPr>
            <a:normAutofit/>
          </a:bodyPr>
          <a:lstStyle/>
          <a:p>
            <a:pPr algn="l">
              <a:lnSpc>
                <a:spcPct val="80000"/>
              </a:lnSpc>
            </a:pPr>
            <a:r>
              <a:rPr lang="hu-HU" sz="900">
                <a:solidFill>
                  <a:schemeClr val="bg1">
                    <a:alpha val="70000"/>
                  </a:schemeClr>
                </a:solidFill>
              </a:rPr>
              <a:t>Óbudai Egyetem Kandó Kálmán Villamosmérnöki Kar Műszertechnikai és Automatizálási Intézet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>
          <a:xfrm>
            <a:off x="10575174" y="6270771"/>
            <a:ext cx="778625" cy="365125"/>
          </a:xfrm>
        </p:spPr>
        <p:txBody>
          <a:bodyPr>
            <a:normAutofit/>
          </a:bodyPr>
          <a:lstStyle/>
          <a:p>
            <a:fld id="{62069AD1-0630-409A-8D00-CC153DD9B5C6}" type="slidenum">
              <a:rPr lang="hu-HU" sz="1050"/>
              <a:pPr/>
              <a:t>6</a:t>
            </a:fld>
            <a:endParaRPr lang="hu-HU" sz="1050"/>
          </a:p>
        </p:txBody>
      </p:sp>
    </p:spTree>
    <p:extLst>
      <p:ext uri="{BB962C8B-B14F-4D97-AF65-F5344CB8AC3E}">
        <p14:creationId xmlns:p14="http://schemas.microsoft.com/office/powerpoint/2010/main" val="29811848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Grp="1" noRot="1" noChangeAspect="1" noMove="1" noResize="1" noEditPoints="1" noAdjustHandles="1" noChangeArrowheads="1" noChangeShapeType="1" noTextEdit="1"/>
          </p:cNvSpPr>
          <p:nvPr>
            <p:extLst/>
          </p:nvPr>
        </p:nvSpPr>
        <p:spPr>
          <a:xfrm>
            <a:off x="1453478" y="0"/>
            <a:ext cx="465738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>
            <a:spLocks noGrp="1" noRot="1" noChangeAspect="1" noMove="1" noResize="1" noEditPoints="1" noAdjustHandles="1" noChangeArrowheads="1" noChangeShapeType="1" noTextEdit="1"/>
          </p:cNvSpPr>
          <p:nvPr>
            <p:extLst/>
          </p:nvPr>
        </p:nvSpPr>
        <p:spPr>
          <a:xfrm>
            <a:off x="0" y="0"/>
            <a:ext cx="1453478" cy="6858000"/>
          </a:xfrm>
          <a:prstGeom prst="rect">
            <a:avLst/>
          </a:prstGeom>
          <a:solidFill>
            <a:schemeClr val="tx1">
              <a:lumMod val="75000"/>
              <a:lumOff val="2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0B157E24-6BDE-4C82-AF3A-A339ED43E5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1163" y="3050435"/>
            <a:ext cx="3720353" cy="757130"/>
          </a:xfrm>
          <a:ln w="25400" cap="sq">
            <a:solidFill>
              <a:srgbClr val="FFFFFF"/>
            </a:solidFill>
            <a:miter lim="800000"/>
          </a:ln>
        </p:spPr>
        <p:txBody>
          <a:bodyPr>
            <a:normAutofit/>
          </a:bodyPr>
          <a:lstStyle/>
          <a:p>
            <a:pPr algn="ctr"/>
            <a:r>
              <a:rPr lang="hu-HU" sz="2800" dirty="0">
                <a:solidFill>
                  <a:srgbClr val="FFFFFF"/>
                </a:solidFill>
              </a:rPr>
              <a:t>7. félév - </a:t>
            </a:r>
            <a:r>
              <a:rPr lang="hu-HU" sz="2800" dirty="0" err="1">
                <a:solidFill>
                  <a:srgbClr val="FFFFFF"/>
                </a:solidFill>
              </a:rPr>
              <a:t>SoPC</a:t>
            </a:r>
            <a:r>
              <a:rPr lang="hu-HU" sz="2800" dirty="0">
                <a:solidFill>
                  <a:srgbClr val="FFFFFF"/>
                </a:solidFill>
              </a:rPr>
              <a:t> és </a:t>
            </a:r>
            <a:r>
              <a:rPr lang="hu-HU" sz="2800" dirty="0" err="1">
                <a:solidFill>
                  <a:srgbClr val="FFFFFF"/>
                </a:solidFill>
              </a:rPr>
              <a:t>SerDes</a:t>
            </a:r>
            <a:endParaRPr lang="hu-HU" sz="2800" dirty="0">
              <a:solidFill>
                <a:srgbClr val="FFFFFF"/>
              </a:solidFill>
            </a:endParaRP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68155D20-76ED-4C5F-B825-515E0C6F3B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70206" y="1111753"/>
            <a:ext cx="5057396" cy="4628275"/>
          </a:xfrm>
        </p:spPr>
        <p:txBody>
          <a:bodyPr anchor="ctr">
            <a:normAutofit/>
          </a:bodyPr>
          <a:lstStyle/>
          <a:p>
            <a:r>
              <a:rPr lang="hu-HU" sz="2000">
                <a:solidFill>
                  <a:schemeClr val="tx1">
                    <a:lumMod val="85000"/>
                    <a:lumOff val="15000"/>
                  </a:schemeClr>
                </a:solidFill>
              </a:rPr>
              <a:t>Előadás (4 alkalom)</a:t>
            </a:r>
          </a:p>
          <a:p>
            <a:pPr lvl="1"/>
            <a:r>
              <a:rPr lang="hu-HU" sz="2000">
                <a:solidFill>
                  <a:schemeClr val="tx1">
                    <a:lumMod val="85000"/>
                    <a:lumOff val="15000"/>
                  </a:schemeClr>
                </a:solidFill>
              </a:rPr>
              <a:t>Processzorok, rendszerbuszok, SoC buszok</a:t>
            </a:r>
          </a:p>
          <a:p>
            <a:pPr lvl="1"/>
            <a:r>
              <a:rPr lang="hu-HU" sz="2000">
                <a:solidFill>
                  <a:schemeClr val="tx1">
                    <a:lumMod val="85000"/>
                    <a:lumOff val="15000"/>
                  </a:schemeClr>
                </a:solidFill>
              </a:rPr>
              <a:t>Bevezetés a nagysebességű soros kommunikációba</a:t>
            </a: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>
          <a:xfrm>
            <a:off x="6490010" y="6318821"/>
            <a:ext cx="4085165" cy="320040"/>
          </a:xfrm>
        </p:spPr>
        <p:txBody>
          <a:bodyPr>
            <a:normAutofit/>
          </a:bodyPr>
          <a:lstStyle/>
          <a:p>
            <a:pPr algn="r">
              <a:lnSpc>
                <a:spcPct val="80000"/>
              </a:lnSpc>
            </a:pPr>
            <a:r>
              <a:rPr lang="hu-HU" sz="900">
                <a:solidFill>
                  <a:schemeClr val="tx1">
                    <a:lumMod val="65000"/>
                    <a:lumOff val="35000"/>
                  </a:schemeClr>
                </a:solidFill>
              </a:rPr>
              <a:t>Óbudai Egyetem Kandó Kálmán Villamosmérnöki Kar Műszertechnikai és Automatizálási Intézet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>
          <a:xfrm>
            <a:off x="10722820" y="6296279"/>
            <a:ext cx="630980" cy="365125"/>
          </a:xfrm>
        </p:spPr>
        <p:txBody>
          <a:bodyPr>
            <a:normAutofit/>
          </a:bodyPr>
          <a:lstStyle/>
          <a:p>
            <a:pPr algn="l"/>
            <a:fld id="{62069AD1-0630-409A-8D00-CC153DD9B5C6}" type="slidenum">
              <a:rPr lang="hu-HU" sz="1050">
                <a:solidFill>
                  <a:schemeClr val="tx1">
                    <a:lumMod val="65000"/>
                    <a:lumOff val="35000"/>
                  </a:schemeClr>
                </a:solidFill>
              </a:rPr>
              <a:pPr algn="l"/>
              <a:t>7</a:t>
            </a:fld>
            <a:endParaRPr lang="hu-HU" sz="105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5424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Grp="1" noRot="1" noChangeAspect="1" noMove="1" noResize="1" noEditPoints="1" noAdjustHandles="1" noChangeArrowheads="1" noChangeShapeType="1" noTextEdit="1"/>
          </p:cNvSpPr>
          <p:nvPr>
            <p:extLst/>
          </p:nvPr>
        </p:nvSpPr>
        <p:spPr>
          <a:xfrm>
            <a:off x="1453478" y="0"/>
            <a:ext cx="465738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>
            <a:spLocks noGrp="1" noRot="1" noChangeAspect="1" noMove="1" noResize="1" noEditPoints="1" noAdjustHandles="1" noChangeArrowheads="1" noChangeShapeType="1" noTextEdit="1"/>
          </p:cNvSpPr>
          <p:nvPr>
            <p:extLst/>
          </p:nvPr>
        </p:nvSpPr>
        <p:spPr>
          <a:xfrm>
            <a:off x="0" y="0"/>
            <a:ext cx="1453478" cy="6858000"/>
          </a:xfrm>
          <a:prstGeom prst="rect">
            <a:avLst/>
          </a:prstGeom>
          <a:solidFill>
            <a:schemeClr val="tx1">
              <a:lumMod val="75000"/>
              <a:lumOff val="2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1163" y="3050435"/>
            <a:ext cx="3720353" cy="757130"/>
          </a:xfrm>
          <a:ln w="25400" cap="sq">
            <a:solidFill>
              <a:srgbClr val="FFFFFF"/>
            </a:solidFill>
            <a:miter lim="800000"/>
          </a:ln>
        </p:spPr>
        <p:txBody>
          <a:bodyPr>
            <a:normAutofit/>
          </a:bodyPr>
          <a:lstStyle/>
          <a:p>
            <a:pPr algn="ctr">
              <a:lnSpc>
                <a:spcPct val="70000"/>
              </a:lnSpc>
            </a:pPr>
            <a:r>
              <a:rPr lang="hu-HU" sz="2800" dirty="0">
                <a:solidFill>
                  <a:srgbClr val="FFFFFF"/>
                </a:solidFill>
              </a:rPr>
              <a:t>7. félév - </a:t>
            </a:r>
            <a:r>
              <a:rPr lang="hu-HU" sz="2800" dirty="0" err="1">
                <a:solidFill>
                  <a:srgbClr val="FFFFFF"/>
                </a:solidFill>
              </a:rPr>
              <a:t>SoPC</a:t>
            </a:r>
            <a:r>
              <a:rPr lang="hu-HU" sz="2800" dirty="0">
                <a:solidFill>
                  <a:srgbClr val="FFFFFF"/>
                </a:solidFill>
              </a:rPr>
              <a:t> és </a:t>
            </a:r>
            <a:r>
              <a:rPr lang="hu-HU" sz="2800" dirty="0" err="1">
                <a:solidFill>
                  <a:srgbClr val="FFFFFF"/>
                </a:solidFill>
              </a:rPr>
              <a:t>SerDes</a:t>
            </a:r>
            <a:endParaRPr lang="hu-HU" sz="2800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70206" y="1111753"/>
            <a:ext cx="5057396" cy="4628275"/>
          </a:xfrm>
        </p:spPr>
        <p:txBody>
          <a:bodyPr anchor="ctr">
            <a:normAutofit/>
          </a:bodyPr>
          <a:lstStyle/>
          <a:p>
            <a:r>
              <a:rPr lang="hu-HU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Laboratórium (6*3 óra)</a:t>
            </a:r>
          </a:p>
          <a:p>
            <a:pPr lvl="1"/>
            <a:r>
              <a:rPr lang="hu-HU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Hibakeresés HW-en: </a:t>
            </a:r>
            <a:r>
              <a:rPr lang="hu-HU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ChipScope</a:t>
            </a:r>
            <a:r>
              <a:rPr lang="hu-HU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PRO ILA és VIO</a:t>
            </a:r>
          </a:p>
          <a:p>
            <a:pPr lvl="1"/>
            <a:r>
              <a:rPr lang="hu-HU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IP készítés és csomagolás (PS/2-vezérlő, 7-szegmenses </a:t>
            </a:r>
            <a:r>
              <a:rPr lang="hu-HU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kijelzővezérlő</a:t>
            </a:r>
            <a:r>
              <a:rPr lang="hu-HU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)</a:t>
            </a:r>
          </a:p>
          <a:p>
            <a:pPr lvl="1"/>
            <a:r>
              <a:rPr lang="hu-HU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MicroBlaze</a:t>
            </a:r>
            <a:r>
              <a:rPr lang="hu-HU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-alapú </a:t>
            </a:r>
            <a:r>
              <a:rPr lang="hu-HU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rendszer tervezése</a:t>
            </a:r>
          </a:p>
          <a:p>
            <a:endParaRPr lang="hu-HU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>
          <a:xfrm>
            <a:off x="6490010" y="6318821"/>
            <a:ext cx="4085165" cy="320040"/>
          </a:xfrm>
        </p:spPr>
        <p:txBody>
          <a:bodyPr>
            <a:normAutofit/>
          </a:bodyPr>
          <a:lstStyle/>
          <a:p>
            <a:pPr algn="r">
              <a:lnSpc>
                <a:spcPct val="80000"/>
              </a:lnSpc>
            </a:pPr>
            <a:r>
              <a:rPr lang="hu-HU" sz="900">
                <a:solidFill>
                  <a:schemeClr val="tx1">
                    <a:lumMod val="65000"/>
                    <a:lumOff val="35000"/>
                  </a:schemeClr>
                </a:solidFill>
              </a:rPr>
              <a:t>Óbudai Egyetem Kandó Kálmán Villamosmérnöki Kar Műszertechnikai és Automatizálási Intézet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>
          <a:xfrm>
            <a:off x="10722820" y="6296279"/>
            <a:ext cx="630980" cy="365125"/>
          </a:xfrm>
        </p:spPr>
        <p:txBody>
          <a:bodyPr>
            <a:normAutofit/>
          </a:bodyPr>
          <a:lstStyle/>
          <a:p>
            <a:pPr algn="l"/>
            <a:fld id="{62069AD1-0630-409A-8D00-CC153DD9B5C6}" type="slidenum">
              <a:rPr lang="hu-HU" sz="1050">
                <a:solidFill>
                  <a:schemeClr val="tx1">
                    <a:lumMod val="65000"/>
                    <a:lumOff val="35000"/>
                  </a:schemeClr>
                </a:solidFill>
              </a:rPr>
              <a:pPr algn="l"/>
              <a:t>8</a:t>
            </a:fld>
            <a:endParaRPr lang="hu-HU" sz="105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7390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Grp="1" noRot="1" noChangeAspect="1" noMove="1" noResize="1" noEditPoints="1" noAdjustHandles="1" noChangeArrowheads="1" noChangeShapeType="1" noTextEdit="1"/>
          </p:cNvSpPr>
          <p:nvPr>
            <p:extLst/>
          </p:nvPr>
        </p:nvSpPr>
        <p:spPr>
          <a:xfrm>
            <a:off x="1453478" y="0"/>
            <a:ext cx="465738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>
            <a:spLocks noGrp="1" noRot="1" noChangeAspect="1" noMove="1" noResize="1" noEditPoints="1" noAdjustHandles="1" noChangeArrowheads="1" noChangeShapeType="1" noTextEdit="1"/>
          </p:cNvSpPr>
          <p:nvPr>
            <p:extLst/>
          </p:nvPr>
        </p:nvSpPr>
        <p:spPr>
          <a:xfrm>
            <a:off x="0" y="0"/>
            <a:ext cx="1453478" cy="6858000"/>
          </a:xfrm>
          <a:prstGeom prst="rect">
            <a:avLst/>
          </a:prstGeom>
          <a:solidFill>
            <a:schemeClr val="tx1">
              <a:lumMod val="75000"/>
              <a:lumOff val="2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1163" y="3050435"/>
            <a:ext cx="3720353" cy="757130"/>
          </a:xfrm>
          <a:ln w="25400" cap="sq">
            <a:solidFill>
              <a:srgbClr val="FFFFFF"/>
            </a:solidFill>
            <a:miter lim="800000"/>
          </a:ln>
        </p:spPr>
        <p:txBody>
          <a:bodyPr>
            <a:normAutofit/>
          </a:bodyPr>
          <a:lstStyle/>
          <a:p>
            <a:pPr algn="ctr"/>
            <a:r>
              <a:rPr lang="hu-HU" sz="2800">
                <a:solidFill>
                  <a:srgbClr val="FFFFFF"/>
                </a:solidFill>
              </a:rPr>
              <a:t>7. félév - SoPC és SerDes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70206" y="1111753"/>
            <a:ext cx="5057396" cy="4628275"/>
          </a:xfrm>
        </p:spPr>
        <p:txBody>
          <a:bodyPr anchor="ctr">
            <a:normAutofit/>
          </a:bodyPr>
          <a:lstStyle/>
          <a:p>
            <a:r>
              <a:rPr lang="hu-HU" sz="2000">
                <a:solidFill>
                  <a:schemeClr val="tx1">
                    <a:lumMod val="85000"/>
                    <a:lumOff val="15000"/>
                  </a:schemeClr>
                </a:solidFill>
              </a:rPr>
              <a:t>Követelmény</a:t>
            </a:r>
          </a:p>
          <a:p>
            <a:pPr lvl="1"/>
            <a:r>
              <a:rPr lang="hu-HU" sz="2000">
                <a:solidFill>
                  <a:schemeClr val="tx1">
                    <a:lumMod val="85000"/>
                    <a:lumOff val="15000"/>
                  </a:schemeClr>
                </a:solidFill>
              </a:rPr>
              <a:t>Beugró elméleti és gyakorlati zárthelyi</a:t>
            </a:r>
          </a:p>
          <a:p>
            <a:pPr lvl="1"/>
            <a:r>
              <a:rPr lang="hu-HU" sz="2000">
                <a:solidFill>
                  <a:schemeClr val="tx1">
                    <a:lumMod val="85000"/>
                    <a:lumOff val="15000"/>
                  </a:schemeClr>
                </a:solidFill>
              </a:rPr>
              <a:t>Házi feladat: MicroBlaze alapú rendszer fejlesztése saját perifériával</a:t>
            </a:r>
          </a:p>
          <a:p>
            <a:pPr lvl="1"/>
            <a:r>
              <a:rPr lang="hu-HU" sz="2000">
                <a:solidFill>
                  <a:schemeClr val="tx1">
                    <a:lumMod val="85000"/>
                    <a:lumOff val="15000"/>
                  </a:schemeClr>
                </a:solidFill>
              </a:rPr>
              <a:t>Elméleti vizsgadolgozat</a:t>
            </a: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>
          <a:xfrm>
            <a:off x="6490010" y="6318821"/>
            <a:ext cx="4085165" cy="320040"/>
          </a:xfrm>
        </p:spPr>
        <p:txBody>
          <a:bodyPr>
            <a:normAutofit/>
          </a:bodyPr>
          <a:lstStyle/>
          <a:p>
            <a:pPr algn="r">
              <a:lnSpc>
                <a:spcPct val="80000"/>
              </a:lnSpc>
            </a:pPr>
            <a:r>
              <a:rPr lang="hu-HU" sz="900">
                <a:solidFill>
                  <a:schemeClr val="tx1">
                    <a:lumMod val="65000"/>
                    <a:lumOff val="35000"/>
                  </a:schemeClr>
                </a:solidFill>
              </a:rPr>
              <a:t>Óbudai Egyetem Kandó Kálmán Villamosmérnöki Kar Műszertechnikai és Automatizálási Intézet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>
          <a:xfrm>
            <a:off x="10722820" y="6296279"/>
            <a:ext cx="630980" cy="365125"/>
          </a:xfrm>
        </p:spPr>
        <p:txBody>
          <a:bodyPr>
            <a:normAutofit/>
          </a:bodyPr>
          <a:lstStyle/>
          <a:p>
            <a:pPr algn="l"/>
            <a:fld id="{62069AD1-0630-409A-8D00-CC153DD9B5C6}" type="slidenum">
              <a:rPr lang="hu-HU" sz="1050">
                <a:solidFill>
                  <a:schemeClr val="tx1">
                    <a:lumMod val="65000"/>
                    <a:lumOff val="35000"/>
                  </a:schemeClr>
                </a:solidFill>
              </a:rPr>
              <a:pPr algn="l"/>
              <a:t>9</a:t>
            </a:fld>
            <a:endParaRPr lang="hu-HU" sz="105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54895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365</TotalTime>
  <Words>376</Words>
  <Application>Microsoft Office PowerPoint</Application>
  <PresentationFormat>Szélesvásznú</PresentationFormat>
  <Paragraphs>77</Paragraphs>
  <Slides>11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Office-téma</vt:lpstr>
      <vt:lpstr>FPGA oktatás az Óbudai Egyetemen</vt:lpstr>
      <vt:lpstr>Kandó Kálmán Villamosmérnöki Kar Műszertechnikai és Automatizálási Intézet</vt:lpstr>
      <vt:lpstr>Xilinx University Program / A laboratórium adottságai</vt:lpstr>
      <vt:lpstr>Kezdetek – Sándor Tamás, Milotai Zsolt</vt:lpstr>
      <vt:lpstr>4. Félév A programozható logikák felépítése, különös tekintettel az FPGA-kra</vt:lpstr>
      <vt:lpstr>6. félév</vt:lpstr>
      <vt:lpstr>7. félév - SoPC és SerDes</vt:lpstr>
      <vt:lpstr>7. félév - SoPC és SerDes</vt:lpstr>
      <vt:lpstr>7. félév - SoPC és SerDes</vt:lpstr>
      <vt:lpstr>Tervek a jövőben</vt:lpstr>
      <vt:lpstr>Köszönjük a figyelmet!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FPGA oktatás az Óbudai Egyetemen</dc:title>
  <dc:creator>Bak Zoltan</dc:creator>
  <cp:lastModifiedBy>Sándor Tamás</cp:lastModifiedBy>
  <cp:revision>28</cp:revision>
  <dcterms:created xsi:type="dcterms:W3CDTF">2017-06-19T16:49:35Z</dcterms:created>
  <dcterms:modified xsi:type="dcterms:W3CDTF">2017-06-21T12:01:17Z</dcterms:modified>
</cp:coreProperties>
</file>