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3" r:id="rId4"/>
    <p:sldId id="257" r:id="rId5"/>
    <p:sldId id="264" r:id="rId6"/>
    <p:sldId id="258" r:id="rId7"/>
    <p:sldId id="260" r:id="rId8"/>
    <p:sldId id="265" r:id="rId9"/>
    <p:sldId id="266" r:id="rId10"/>
    <p:sldId id="261" r:id="rId11"/>
    <p:sldId id="262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B2CF17-9184-4404-886F-BA1968649EB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11907B0-2298-4633-BB58-E8926DC04BAC}">
      <dgm:prSet/>
      <dgm:spPr/>
      <dgm:t>
        <a:bodyPr/>
        <a:lstStyle/>
        <a:p>
          <a:r>
            <a:rPr lang="hu-HU"/>
            <a:t>Ütemterv</a:t>
          </a:r>
          <a:endParaRPr lang="en-US"/>
        </a:p>
      </dgm:t>
    </dgm:pt>
    <dgm:pt modelId="{C1A2B903-E748-43A1-97F7-D16CEDF52459}" type="parTrans" cxnId="{B6D6994B-59A8-48A4-B4E2-9FAF48C9C7AC}">
      <dgm:prSet/>
      <dgm:spPr/>
      <dgm:t>
        <a:bodyPr/>
        <a:lstStyle/>
        <a:p>
          <a:endParaRPr lang="en-US"/>
        </a:p>
      </dgm:t>
    </dgm:pt>
    <dgm:pt modelId="{7CE648DB-7FF7-4F1B-A6D5-43A8912A3170}" type="sibTrans" cxnId="{B6D6994B-59A8-48A4-B4E2-9FAF48C9C7AC}">
      <dgm:prSet/>
      <dgm:spPr/>
      <dgm:t>
        <a:bodyPr/>
        <a:lstStyle/>
        <a:p>
          <a:endParaRPr lang="en-US"/>
        </a:p>
      </dgm:t>
    </dgm:pt>
    <dgm:pt modelId="{13ECCCFC-A4E2-48A4-B8E8-06D52A36F383}">
      <dgm:prSet/>
      <dgm:spPr/>
      <dgm:t>
        <a:bodyPr/>
        <a:lstStyle/>
        <a:p>
          <a:r>
            <a:rPr lang="hu-HU"/>
            <a:t>Előadás</a:t>
          </a:r>
          <a:endParaRPr lang="en-US"/>
        </a:p>
      </dgm:t>
    </dgm:pt>
    <dgm:pt modelId="{A198E9ED-C80E-4850-B534-833341CFCF43}" type="parTrans" cxnId="{EFB2206B-1A98-4C5B-9930-5CACE11340F9}">
      <dgm:prSet/>
      <dgm:spPr/>
      <dgm:t>
        <a:bodyPr/>
        <a:lstStyle/>
        <a:p>
          <a:endParaRPr lang="en-US"/>
        </a:p>
      </dgm:t>
    </dgm:pt>
    <dgm:pt modelId="{76F93BFA-36D1-410B-A777-0350D896563B}" type="sibTrans" cxnId="{EFB2206B-1A98-4C5B-9930-5CACE11340F9}">
      <dgm:prSet/>
      <dgm:spPr/>
      <dgm:t>
        <a:bodyPr/>
        <a:lstStyle/>
        <a:p>
          <a:endParaRPr lang="en-US"/>
        </a:p>
      </dgm:t>
    </dgm:pt>
    <dgm:pt modelId="{21B44B2F-FB61-4F41-97E6-A9F8FC6767A7}">
      <dgm:prSet/>
      <dgm:spPr/>
      <dgm:t>
        <a:bodyPr/>
        <a:lstStyle/>
        <a:p>
          <a:r>
            <a:rPr lang="hu-HU"/>
            <a:t>Laboranyagok</a:t>
          </a:r>
          <a:endParaRPr lang="en-US"/>
        </a:p>
      </dgm:t>
    </dgm:pt>
    <dgm:pt modelId="{B8967137-EB73-43D5-8E99-8FF0FE3B846F}" type="parTrans" cxnId="{1A845746-3A4E-4F3B-B925-02A7AA432060}">
      <dgm:prSet/>
      <dgm:spPr/>
      <dgm:t>
        <a:bodyPr/>
        <a:lstStyle/>
        <a:p>
          <a:endParaRPr lang="en-US"/>
        </a:p>
      </dgm:t>
    </dgm:pt>
    <dgm:pt modelId="{D318CD2E-5925-4F98-BB3E-059DC2D6FE97}" type="sibTrans" cxnId="{1A845746-3A4E-4F3B-B925-02A7AA432060}">
      <dgm:prSet/>
      <dgm:spPr/>
      <dgm:t>
        <a:bodyPr/>
        <a:lstStyle/>
        <a:p>
          <a:endParaRPr lang="en-US"/>
        </a:p>
      </dgm:t>
    </dgm:pt>
    <dgm:pt modelId="{2D289C9D-1BD9-4D95-A2D2-CB07EC360758}" type="pres">
      <dgm:prSet presAssocID="{EFB2CF17-9184-4404-886F-BA1968649E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4C6D129-9410-4627-9ADE-2D738189DF75}" type="pres">
      <dgm:prSet presAssocID="{611907B0-2298-4633-BB58-E8926DC04B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4A91106-5CD1-4EDD-8109-5C9F1A29F8F9}" type="pres">
      <dgm:prSet presAssocID="{7CE648DB-7FF7-4F1B-A6D5-43A8912A3170}" presName="sibTransSpacerBeforeConnector" presStyleCnt="0"/>
      <dgm:spPr/>
    </dgm:pt>
    <dgm:pt modelId="{F8FAB6FC-11AD-47DA-A261-6CF7AD0E58C1}" type="pres">
      <dgm:prSet presAssocID="{7CE648DB-7FF7-4F1B-A6D5-43A8912A3170}" presName="sibTrans" presStyleLbl="node1" presStyleIdx="1" presStyleCnt="5"/>
      <dgm:spPr/>
      <dgm:t>
        <a:bodyPr/>
        <a:lstStyle/>
        <a:p>
          <a:endParaRPr lang="hu-HU"/>
        </a:p>
      </dgm:t>
    </dgm:pt>
    <dgm:pt modelId="{DD8370DF-26B3-4C02-A18A-67FA6E8FECFA}" type="pres">
      <dgm:prSet presAssocID="{7CE648DB-7FF7-4F1B-A6D5-43A8912A3170}" presName="sibTransSpacerAfterConnector" presStyleCnt="0"/>
      <dgm:spPr/>
    </dgm:pt>
    <dgm:pt modelId="{B048C562-DAC5-4E52-8082-F0F9346514B7}" type="pres">
      <dgm:prSet presAssocID="{13ECCCFC-A4E2-48A4-B8E8-06D52A36F3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BBC8E42-64E5-4F4D-BBA5-952E41AF99B5}" type="pres">
      <dgm:prSet presAssocID="{76F93BFA-36D1-410B-A777-0350D896563B}" presName="sibTransSpacerBeforeConnector" presStyleCnt="0"/>
      <dgm:spPr/>
    </dgm:pt>
    <dgm:pt modelId="{A814D903-3E4A-411D-B627-559F2FA8AEC3}" type="pres">
      <dgm:prSet presAssocID="{76F93BFA-36D1-410B-A777-0350D896563B}" presName="sibTrans" presStyleLbl="node1" presStyleIdx="3" presStyleCnt="5"/>
      <dgm:spPr/>
      <dgm:t>
        <a:bodyPr/>
        <a:lstStyle/>
        <a:p>
          <a:endParaRPr lang="hu-HU"/>
        </a:p>
      </dgm:t>
    </dgm:pt>
    <dgm:pt modelId="{C7E4AC1E-C7A8-4E1A-93AB-7595A9C8F7E3}" type="pres">
      <dgm:prSet presAssocID="{76F93BFA-36D1-410B-A777-0350D896563B}" presName="sibTransSpacerAfterConnector" presStyleCnt="0"/>
      <dgm:spPr/>
    </dgm:pt>
    <dgm:pt modelId="{035BA1F6-8E81-45FF-BB60-1F2C9A957BDD}" type="pres">
      <dgm:prSet presAssocID="{21B44B2F-FB61-4F41-97E6-A9F8FC6767A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1A845746-3A4E-4F3B-B925-02A7AA432060}" srcId="{EFB2CF17-9184-4404-886F-BA1968649EBB}" destId="{21B44B2F-FB61-4F41-97E6-A9F8FC6767A7}" srcOrd="2" destOrd="0" parTransId="{B8967137-EB73-43D5-8E99-8FF0FE3B846F}" sibTransId="{D318CD2E-5925-4F98-BB3E-059DC2D6FE97}"/>
    <dgm:cxn modelId="{B6D6994B-59A8-48A4-B4E2-9FAF48C9C7AC}" srcId="{EFB2CF17-9184-4404-886F-BA1968649EBB}" destId="{611907B0-2298-4633-BB58-E8926DC04BAC}" srcOrd="0" destOrd="0" parTransId="{C1A2B903-E748-43A1-97F7-D16CEDF52459}" sibTransId="{7CE648DB-7FF7-4F1B-A6D5-43A8912A3170}"/>
    <dgm:cxn modelId="{23023F2A-BDA0-4E1F-AAF0-2A2F73CF41C5}" type="presOf" srcId="{13ECCCFC-A4E2-48A4-B8E8-06D52A36F383}" destId="{B048C562-DAC5-4E52-8082-F0F9346514B7}" srcOrd="0" destOrd="0" presId="urn:microsoft.com/office/officeart/2016/7/layout/BasicProcessNew"/>
    <dgm:cxn modelId="{EFB2206B-1A98-4C5B-9930-5CACE11340F9}" srcId="{EFB2CF17-9184-4404-886F-BA1968649EBB}" destId="{13ECCCFC-A4E2-48A4-B8E8-06D52A36F383}" srcOrd="1" destOrd="0" parTransId="{A198E9ED-C80E-4850-B534-833341CFCF43}" sibTransId="{76F93BFA-36D1-410B-A777-0350D896563B}"/>
    <dgm:cxn modelId="{BA7B0888-A225-4408-8571-801B289A3A69}" type="presOf" srcId="{76F93BFA-36D1-410B-A777-0350D896563B}" destId="{A814D903-3E4A-411D-B627-559F2FA8AEC3}" srcOrd="0" destOrd="0" presId="urn:microsoft.com/office/officeart/2016/7/layout/BasicProcessNew"/>
    <dgm:cxn modelId="{C70CE941-8FBA-4461-B458-E559E92E6AA6}" type="presOf" srcId="{7CE648DB-7FF7-4F1B-A6D5-43A8912A3170}" destId="{F8FAB6FC-11AD-47DA-A261-6CF7AD0E58C1}" srcOrd="0" destOrd="0" presId="urn:microsoft.com/office/officeart/2016/7/layout/BasicProcessNew"/>
    <dgm:cxn modelId="{E9E4694B-A92A-46E0-8090-ADE9B942171F}" type="presOf" srcId="{EFB2CF17-9184-4404-886F-BA1968649EBB}" destId="{2D289C9D-1BD9-4D95-A2D2-CB07EC360758}" srcOrd="0" destOrd="0" presId="urn:microsoft.com/office/officeart/2016/7/layout/BasicProcessNew"/>
    <dgm:cxn modelId="{96D5ED4B-E006-41A3-A2FD-249A78E57FCA}" type="presOf" srcId="{21B44B2F-FB61-4F41-97E6-A9F8FC6767A7}" destId="{035BA1F6-8E81-45FF-BB60-1F2C9A957BDD}" srcOrd="0" destOrd="0" presId="urn:microsoft.com/office/officeart/2016/7/layout/BasicProcessNew"/>
    <dgm:cxn modelId="{7152D281-E0AB-4039-A4F8-45E164D372C0}" type="presOf" srcId="{611907B0-2298-4633-BB58-E8926DC04BAC}" destId="{B4C6D129-9410-4627-9ADE-2D738189DF75}" srcOrd="0" destOrd="0" presId="urn:microsoft.com/office/officeart/2016/7/layout/BasicProcessNew"/>
    <dgm:cxn modelId="{F6394DEA-7A7A-4CB9-A928-E03CFF3307BB}" type="presParOf" srcId="{2D289C9D-1BD9-4D95-A2D2-CB07EC360758}" destId="{B4C6D129-9410-4627-9ADE-2D738189DF75}" srcOrd="0" destOrd="0" presId="urn:microsoft.com/office/officeart/2016/7/layout/BasicProcessNew"/>
    <dgm:cxn modelId="{DBFA09FD-56F0-4F8E-989E-592DDB635649}" type="presParOf" srcId="{2D289C9D-1BD9-4D95-A2D2-CB07EC360758}" destId="{44A91106-5CD1-4EDD-8109-5C9F1A29F8F9}" srcOrd="1" destOrd="0" presId="urn:microsoft.com/office/officeart/2016/7/layout/BasicProcessNew"/>
    <dgm:cxn modelId="{E7819F69-00F1-4C3D-928E-C5E3449C1E2F}" type="presParOf" srcId="{2D289C9D-1BD9-4D95-A2D2-CB07EC360758}" destId="{F8FAB6FC-11AD-47DA-A261-6CF7AD0E58C1}" srcOrd="2" destOrd="0" presId="urn:microsoft.com/office/officeart/2016/7/layout/BasicProcessNew"/>
    <dgm:cxn modelId="{19FDCB42-0FBD-4A14-A590-1D75E02E706F}" type="presParOf" srcId="{2D289C9D-1BD9-4D95-A2D2-CB07EC360758}" destId="{DD8370DF-26B3-4C02-A18A-67FA6E8FECFA}" srcOrd="3" destOrd="0" presId="urn:microsoft.com/office/officeart/2016/7/layout/BasicProcessNew"/>
    <dgm:cxn modelId="{78780D75-0D53-4C19-96AC-E9D71A848F65}" type="presParOf" srcId="{2D289C9D-1BD9-4D95-A2D2-CB07EC360758}" destId="{B048C562-DAC5-4E52-8082-F0F9346514B7}" srcOrd="4" destOrd="0" presId="urn:microsoft.com/office/officeart/2016/7/layout/BasicProcessNew"/>
    <dgm:cxn modelId="{944A0906-6959-4104-AC3A-5755DDE243FE}" type="presParOf" srcId="{2D289C9D-1BD9-4D95-A2D2-CB07EC360758}" destId="{9BBC8E42-64E5-4F4D-BBA5-952E41AF99B5}" srcOrd="5" destOrd="0" presId="urn:microsoft.com/office/officeart/2016/7/layout/BasicProcessNew"/>
    <dgm:cxn modelId="{D65B9B3E-E9C8-4948-9CEE-A6BE1E357A37}" type="presParOf" srcId="{2D289C9D-1BD9-4D95-A2D2-CB07EC360758}" destId="{A814D903-3E4A-411D-B627-559F2FA8AEC3}" srcOrd="6" destOrd="0" presId="urn:microsoft.com/office/officeart/2016/7/layout/BasicProcessNew"/>
    <dgm:cxn modelId="{4E010931-BA41-469C-BE48-71C37A6B0C31}" type="presParOf" srcId="{2D289C9D-1BD9-4D95-A2D2-CB07EC360758}" destId="{C7E4AC1E-C7A8-4E1A-93AB-7595A9C8F7E3}" srcOrd="7" destOrd="0" presId="urn:microsoft.com/office/officeart/2016/7/layout/BasicProcessNew"/>
    <dgm:cxn modelId="{A980B6B5-21B3-4B8C-B9DF-60994BF3F355}" type="presParOf" srcId="{2D289C9D-1BD9-4D95-A2D2-CB07EC360758}" destId="{035BA1F6-8E81-45FF-BB60-1F2C9A957BDD}" srcOrd="8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ECF186-79E5-40D0-9116-8523DC8C783A}" type="doc">
      <dgm:prSet loTypeId="urn:microsoft.com/office/officeart/2005/8/layout/hList1" loCatId="Inbo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562E807-F077-4887-86C0-DC03D5529674}">
      <dgm:prSet/>
      <dgm:spPr/>
      <dgm:t>
        <a:bodyPr/>
        <a:lstStyle/>
        <a:p>
          <a:r>
            <a:rPr lang="hu-HU"/>
            <a:t>Beágyazott rendszerek tárgy</a:t>
          </a:r>
          <a:endParaRPr lang="en-US"/>
        </a:p>
      </dgm:t>
    </dgm:pt>
    <dgm:pt modelId="{B70B7446-6F06-4F5C-9EF6-8EAF1FC0ABD6}" type="parTrans" cxnId="{976F9076-1BBD-4C04-84BB-C48C4FFA0641}">
      <dgm:prSet/>
      <dgm:spPr/>
      <dgm:t>
        <a:bodyPr/>
        <a:lstStyle/>
        <a:p>
          <a:endParaRPr lang="en-US"/>
        </a:p>
      </dgm:t>
    </dgm:pt>
    <dgm:pt modelId="{4EB28EA7-CC69-4BE3-8048-5B69CE953387}" type="sibTrans" cxnId="{976F9076-1BBD-4C04-84BB-C48C4FFA0641}">
      <dgm:prSet/>
      <dgm:spPr/>
      <dgm:t>
        <a:bodyPr/>
        <a:lstStyle/>
        <a:p>
          <a:endParaRPr lang="en-US"/>
        </a:p>
      </dgm:t>
    </dgm:pt>
    <dgm:pt modelId="{7FBDB2DB-4951-41AB-A707-290BF38E3475}">
      <dgm:prSet/>
      <dgm:spPr/>
      <dgm:t>
        <a:bodyPr/>
        <a:lstStyle/>
        <a:p>
          <a:r>
            <a:rPr lang="hu-HU"/>
            <a:t>Programozható logikák története, fejlődése</a:t>
          </a:r>
          <a:endParaRPr lang="en-US"/>
        </a:p>
      </dgm:t>
    </dgm:pt>
    <dgm:pt modelId="{01CDCE08-7E03-4134-A5E0-7EAB72A4461A}" type="parTrans" cxnId="{BDF15B1E-969A-4199-BF67-2AA4E3957C21}">
      <dgm:prSet/>
      <dgm:spPr/>
      <dgm:t>
        <a:bodyPr/>
        <a:lstStyle/>
        <a:p>
          <a:endParaRPr lang="en-US"/>
        </a:p>
      </dgm:t>
    </dgm:pt>
    <dgm:pt modelId="{5D9177E0-6CD9-4DE6-820E-6F91AE6382E6}" type="sibTrans" cxnId="{BDF15B1E-969A-4199-BF67-2AA4E3957C21}">
      <dgm:prSet/>
      <dgm:spPr/>
      <dgm:t>
        <a:bodyPr/>
        <a:lstStyle/>
        <a:p>
          <a:endParaRPr lang="en-US"/>
        </a:p>
      </dgm:t>
    </dgm:pt>
    <dgm:pt modelId="{28E96E56-56A8-44E3-85A9-C86EA3006262}">
      <dgm:prSet/>
      <dgm:spPr/>
      <dgm:t>
        <a:bodyPr/>
        <a:lstStyle/>
        <a:p>
          <a:r>
            <a:rPr lang="hu-HU"/>
            <a:t>Programozható logikák felépítése (példa architektúra Xilinx 7. széria)</a:t>
          </a:r>
          <a:endParaRPr lang="en-US"/>
        </a:p>
      </dgm:t>
    </dgm:pt>
    <dgm:pt modelId="{336E8D7E-E77D-4D4B-8C5D-6AAE65978077}" type="parTrans" cxnId="{B774601A-3BFB-47F7-8B39-B9AAB0F96816}">
      <dgm:prSet/>
      <dgm:spPr/>
      <dgm:t>
        <a:bodyPr/>
        <a:lstStyle/>
        <a:p>
          <a:endParaRPr lang="en-US"/>
        </a:p>
      </dgm:t>
    </dgm:pt>
    <dgm:pt modelId="{EDD60E19-3937-4A8F-8140-6B3CED640BC1}" type="sibTrans" cxnId="{B774601A-3BFB-47F7-8B39-B9AAB0F96816}">
      <dgm:prSet/>
      <dgm:spPr/>
      <dgm:t>
        <a:bodyPr/>
        <a:lstStyle/>
        <a:p>
          <a:endParaRPr lang="en-US"/>
        </a:p>
      </dgm:t>
    </dgm:pt>
    <dgm:pt modelId="{EFEEAA7F-8899-439E-B6EC-0727DF20E52F}" type="pres">
      <dgm:prSet presAssocID="{B6ECF186-79E5-40D0-9116-8523DC8C783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1E3FB97-3AF8-4466-9761-51A35840D21D}" type="pres">
      <dgm:prSet presAssocID="{5562E807-F077-4887-86C0-DC03D5529674}" presName="composite" presStyleCnt="0"/>
      <dgm:spPr/>
    </dgm:pt>
    <dgm:pt modelId="{21F9B275-7257-4D87-9E2B-3C9FEA8069BE}" type="pres">
      <dgm:prSet presAssocID="{5562E807-F077-4887-86C0-DC03D552967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E5C905B-19A7-4FF7-A06F-B2A1AD7D5C2F}" type="pres">
      <dgm:prSet presAssocID="{5562E807-F077-4887-86C0-DC03D552967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96FE358-968D-4476-80C3-42967CF9C83C}" type="presOf" srcId="{28E96E56-56A8-44E3-85A9-C86EA3006262}" destId="{2E5C905B-19A7-4FF7-A06F-B2A1AD7D5C2F}" srcOrd="0" destOrd="1" presId="urn:microsoft.com/office/officeart/2005/8/layout/hList1"/>
    <dgm:cxn modelId="{BDF15B1E-969A-4199-BF67-2AA4E3957C21}" srcId="{5562E807-F077-4887-86C0-DC03D5529674}" destId="{7FBDB2DB-4951-41AB-A707-290BF38E3475}" srcOrd="0" destOrd="0" parTransId="{01CDCE08-7E03-4134-A5E0-7EAB72A4461A}" sibTransId="{5D9177E0-6CD9-4DE6-820E-6F91AE6382E6}"/>
    <dgm:cxn modelId="{976F9076-1BBD-4C04-84BB-C48C4FFA0641}" srcId="{B6ECF186-79E5-40D0-9116-8523DC8C783A}" destId="{5562E807-F077-4887-86C0-DC03D5529674}" srcOrd="0" destOrd="0" parTransId="{B70B7446-6F06-4F5C-9EF6-8EAF1FC0ABD6}" sibTransId="{4EB28EA7-CC69-4BE3-8048-5B69CE953387}"/>
    <dgm:cxn modelId="{5F33A08C-2F84-4F46-BBB4-1BA166F362C3}" type="presOf" srcId="{5562E807-F077-4887-86C0-DC03D5529674}" destId="{21F9B275-7257-4D87-9E2B-3C9FEA8069BE}" srcOrd="0" destOrd="0" presId="urn:microsoft.com/office/officeart/2005/8/layout/hList1"/>
    <dgm:cxn modelId="{CE40F13A-D429-42D9-9CBA-26E73BA45E55}" type="presOf" srcId="{7FBDB2DB-4951-41AB-A707-290BF38E3475}" destId="{2E5C905B-19A7-4FF7-A06F-B2A1AD7D5C2F}" srcOrd="0" destOrd="0" presId="urn:microsoft.com/office/officeart/2005/8/layout/hList1"/>
    <dgm:cxn modelId="{44AE0056-8461-44C8-8CF5-3E63C756B479}" type="presOf" srcId="{B6ECF186-79E5-40D0-9116-8523DC8C783A}" destId="{EFEEAA7F-8899-439E-B6EC-0727DF20E52F}" srcOrd="0" destOrd="0" presId="urn:microsoft.com/office/officeart/2005/8/layout/hList1"/>
    <dgm:cxn modelId="{B774601A-3BFB-47F7-8B39-B9AAB0F96816}" srcId="{5562E807-F077-4887-86C0-DC03D5529674}" destId="{28E96E56-56A8-44E3-85A9-C86EA3006262}" srcOrd="1" destOrd="0" parTransId="{336E8D7E-E77D-4D4B-8C5D-6AAE65978077}" sibTransId="{EDD60E19-3937-4A8F-8140-6B3CED640BC1}"/>
    <dgm:cxn modelId="{42D413C4-6557-4C58-9F40-16EAF23F9ADD}" type="presParOf" srcId="{EFEEAA7F-8899-439E-B6EC-0727DF20E52F}" destId="{A1E3FB97-3AF8-4466-9761-51A35840D21D}" srcOrd="0" destOrd="0" presId="urn:microsoft.com/office/officeart/2005/8/layout/hList1"/>
    <dgm:cxn modelId="{A5BCCB4F-4413-45F8-9F25-0F324EDF6465}" type="presParOf" srcId="{A1E3FB97-3AF8-4466-9761-51A35840D21D}" destId="{21F9B275-7257-4D87-9E2B-3C9FEA8069BE}" srcOrd="0" destOrd="0" presId="urn:microsoft.com/office/officeart/2005/8/layout/hList1"/>
    <dgm:cxn modelId="{7296D2EE-ACF7-4B1C-B4B6-E15DB750F784}" type="presParOf" srcId="{A1E3FB97-3AF8-4466-9761-51A35840D21D}" destId="{2E5C905B-19A7-4FF7-A06F-B2A1AD7D5C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6D129-9410-4627-9ADE-2D738189DF75}">
      <dsp:nvSpPr>
        <dsp:cNvPr id="0" name=""/>
        <dsp:cNvSpPr/>
      </dsp:nvSpPr>
      <dsp:spPr>
        <a:xfrm>
          <a:off x="1981" y="1139158"/>
          <a:ext cx="3126953" cy="1876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900" kern="1200"/>
            <a:t>Ütemterv</a:t>
          </a:r>
          <a:endParaRPr lang="en-US" sz="3900" kern="1200"/>
        </a:p>
      </dsp:txBody>
      <dsp:txXfrm>
        <a:off x="1981" y="1139158"/>
        <a:ext cx="3126953" cy="1876171"/>
      </dsp:txXfrm>
    </dsp:sp>
    <dsp:sp modelId="{F8FAB6FC-11AD-47DA-A261-6CF7AD0E58C1}">
      <dsp:nvSpPr>
        <dsp:cNvPr id="0" name=""/>
        <dsp:cNvSpPr/>
      </dsp:nvSpPr>
      <dsp:spPr>
        <a:xfrm>
          <a:off x="3177107" y="1955743"/>
          <a:ext cx="469042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8C562-DAC5-4E52-8082-F0F9346514B7}">
      <dsp:nvSpPr>
        <dsp:cNvPr id="0" name=""/>
        <dsp:cNvSpPr/>
      </dsp:nvSpPr>
      <dsp:spPr>
        <a:xfrm>
          <a:off x="3694323" y="1139158"/>
          <a:ext cx="3126953" cy="1876171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900" kern="1200"/>
            <a:t>Előadás</a:t>
          </a:r>
          <a:endParaRPr lang="en-US" sz="3900" kern="1200"/>
        </a:p>
      </dsp:txBody>
      <dsp:txXfrm>
        <a:off x="3694323" y="1139158"/>
        <a:ext cx="3126953" cy="1876171"/>
      </dsp:txXfrm>
    </dsp:sp>
    <dsp:sp modelId="{A814D903-3E4A-411D-B627-559F2FA8AEC3}">
      <dsp:nvSpPr>
        <dsp:cNvPr id="0" name=""/>
        <dsp:cNvSpPr/>
      </dsp:nvSpPr>
      <dsp:spPr>
        <a:xfrm>
          <a:off x="6869449" y="1955743"/>
          <a:ext cx="469042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BA1F6-8E81-45FF-BB60-1F2C9A957BDD}">
      <dsp:nvSpPr>
        <dsp:cNvPr id="0" name=""/>
        <dsp:cNvSpPr/>
      </dsp:nvSpPr>
      <dsp:spPr>
        <a:xfrm>
          <a:off x="7386665" y="1139158"/>
          <a:ext cx="3126953" cy="187617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900" kern="1200"/>
            <a:t>Laboranyagok</a:t>
          </a:r>
          <a:endParaRPr lang="en-US" sz="3900" kern="1200"/>
        </a:p>
      </dsp:txBody>
      <dsp:txXfrm>
        <a:off x="7386665" y="1139158"/>
        <a:ext cx="3126953" cy="18761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9B275-7257-4D87-9E2B-3C9FEA8069BE}">
      <dsp:nvSpPr>
        <dsp:cNvPr id="0" name=""/>
        <dsp:cNvSpPr/>
      </dsp:nvSpPr>
      <dsp:spPr>
        <a:xfrm>
          <a:off x="0" y="218676"/>
          <a:ext cx="10515600" cy="123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300" kern="1200"/>
            <a:t>Beágyazott rendszerek tárgy</a:t>
          </a:r>
          <a:endParaRPr lang="en-US" sz="4300" kern="1200"/>
        </a:p>
      </dsp:txBody>
      <dsp:txXfrm>
        <a:off x="0" y="218676"/>
        <a:ext cx="10515600" cy="1238400"/>
      </dsp:txXfrm>
    </dsp:sp>
    <dsp:sp modelId="{2E5C905B-19A7-4FF7-A06F-B2A1AD7D5C2F}">
      <dsp:nvSpPr>
        <dsp:cNvPr id="0" name=""/>
        <dsp:cNvSpPr/>
      </dsp:nvSpPr>
      <dsp:spPr>
        <a:xfrm>
          <a:off x="0" y="1457076"/>
          <a:ext cx="10515600" cy="247873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62" tIns="229362" rIns="305816" bIns="344043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4300" kern="1200"/>
            <a:t>Programozható logikák története, fejlődése</a:t>
          </a:r>
          <a:endParaRPr lang="en-US" sz="4300" kern="120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4300" kern="1200"/>
            <a:t>Programozható logikák felépítése (példa architektúra Xilinx 7. széria)</a:t>
          </a:r>
          <a:endParaRPr lang="en-US" sz="4300" kern="1200"/>
        </a:p>
      </dsp:txBody>
      <dsp:txXfrm>
        <a:off x="0" y="1457076"/>
        <a:ext cx="10515600" cy="247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16A84-8AF0-4282-8812-D28C610F60F1}" type="datetimeFigureOut">
              <a:rPr lang="hu-HU" smtClean="0"/>
              <a:t>2017. 06. 21.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7FD9C-2036-4141-B163-5538B11A34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884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2265D1-1923-4D91-800B-1DEE35855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3557620-0754-4B59-B298-C882D8AF3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F5CCA9C-C04E-40F2-8BF2-B5A1DF06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641C0-764B-421B-A48E-3F4945C61534}" type="datetime1">
              <a:rPr lang="hu-HU" smtClean="0"/>
              <a:t>2017. 06. 21.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17FCAC4-A57B-4E36-BC70-04619BD1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A992EC-57F8-445D-B6F3-3DC88CEE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21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8F9D95-2815-4A08-942D-9212F410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5B5AF77-98E0-4F7C-8983-CCC362919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5909B99-65C3-4BA6-9931-D3302357D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0E1D-82D0-4053-ADC8-4E55FCF12D6D}" type="datetime1">
              <a:rPr lang="hu-HU" smtClean="0"/>
              <a:t>2017. 06. 21.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306900-ED1B-4058-BFC7-DF7DBBD0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A68A66B-0773-434B-A03E-94FBE3DF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596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A2EDE202-4DEE-4D16-98B7-675AB2FF9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5241AAB-69C9-4AF8-BDF1-D258D4D63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5943907-D0D7-4005-890A-964589B6E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B7827-55B1-4F3B-B868-AC230555B430}" type="datetime1">
              <a:rPr lang="hu-HU" smtClean="0"/>
              <a:t>2017. 06. 21.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E9201C3-F6DC-4A76-9F9D-EC5A0D24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3A15EA9-C8F6-4562-84DC-948782455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065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55B153-8E0F-427A-A40B-88BB2C79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87BB26-AC5F-40A5-B2AA-B8D2C034A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0DC5904-B836-4DA7-8CD0-AAA3B54D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0BE6-A80A-46A2-AC62-F6BEFCD65680}" type="datetime1">
              <a:rPr lang="hu-HU" smtClean="0"/>
              <a:t>2017. 06. 21.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EC65F1E-9F68-4B9D-9A71-90AC83132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3969CC5-AC01-4608-BBE2-DF90C27D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413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40E5CF-6A54-4636-A10B-C0BD1FC4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EFB9DD1-4E30-4301-BE09-90C6B17FB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Mintaszöveg-stílusok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60E20E9-B08C-4450-B6CD-ACBD8DF4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BFD-27A0-4BD4-98F0-0A6931BE6D41}" type="datetime1">
              <a:rPr lang="hu-HU" smtClean="0"/>
              <a:t>2017. 06. 21.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E8D4590-F389-4FA0-BB8C-4D238719A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ED5A2EB-F880-4CF5-98EF-3C1F934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136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D3D593-062A-44F1-95C0-73395AEFB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F7B31E4-8AC6-4CD4-BC9F-27093F178F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5B40A21-978D-446E-BA54-F61CB7944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2A09406-76F8-4325-8E93-6D5AC87CE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229F9-84B8-408B-9C30-F865E071B9DB}" type="datetime1">
              <a:rPr lang="hu-HU" smtClean="0"/>
              <a:t>2017. 06. 21.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575E8BF-6AF7-4757-8057-E6F2497F0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E09840-103D-4443-AA9E-7C1DFBB4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173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2203C5-B2C2-4594-98C5-70E294D80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8C840D-B695-4E9F-B661-0E8EDB1E6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Mintaszöveg-stílusok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F63C211-5710-4469-B308-7ABA4F4D5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DA60731-0643-469D-9CB4-A6A28D354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Mintaszöveg-stílusok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BD873CB-A466-4C4B-A673-49F51B7FB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A76F2A22-F9F5-4B88-B32B-75A787FE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AAA8-1760-4482-B8DC-96DA10332D52}" type="datetime1">
              <a:rPr lang="hu-HU" smtClean="0"/>
              <a:t>2017. 06. 21.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FE02AF4-FE0B-4353-AF10-508AC287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5EB4797-28DF-41CA-B725-A13004E0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445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F22A7B-BDA6-4BA0-A2EF-894C3D1D5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86CC963-DB85-4917-9656-DFC61F64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24F6-2C9D-432A-AA89-21A760C9E5A4}" type="datetime1">
              <a:rPr lang="hu-HU" smtClean="0"/>
              <a:t>2017. 06. 21.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53E59C6-42F6-4C91-9EDA-97837DB08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A639D849-B613-4662-BF98-12472B88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599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25E35391-3A34-4E07-BEE4-CC5A0B86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02E9-F5FE-4797-A24B-4BEE58DC1FAB}" type="datetime1">
              <a:rPr lang="hu-HU" smtClean="0"/>
              <a:t>2017. 06. 21.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CE42726E-28E1-4F47-A3EE-EAF9EF7A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3FA85CD-DB9C-4D35-81FD-E0DAC089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352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BB79AB-B409-4FA3-9967-A5A957BC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B1C8F5-9843-4897-8D84-875AD36B7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5ABBE1-C8DF-4B2D-8A17-5E3DEB848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Mintaszöveg-stílusok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2D3BD47-CBCE-4FDD-9A4B-BEF4D7E1F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0446-FDED-48F2-8B59-C1207B4B60A5}" type="datetime1">
              <a:rPr lang="hu-HU" smtClean="0"/>
              <a:t>2017. 06. 21.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C27765F-EEBB-40F8-B0CD-B8AFF2D2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E94CB55-DEEB-4D5D-B248-D07030C2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556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FEEA777-C855-4A89-A6FF-197CA8981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3C3734C0-8051-4AAB-A36D-9C9828D3E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5322A4-053B-427C-A541-FF798A123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Mintaszöveg-stílusok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09CFAC4-AE0C-42FC-A81B-1BD014D2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E159-7576-49F6-8602-71E27BA0B0E1}" type="datetime1">
              <a:rPr lang="hu-HU" smtClean="0"/>
              <a:t>2017. 06. 21.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BB43762-CCA6-422E-AC42-F23454C7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C64973C-723F-4CA1-9000-A6186FB4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983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DEB70BE-474F-4E80-A413-B23464131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B58004A-ECC2-4F3F-970F-391654A0A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Mintaszöveg-stílusok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83D8C49-45C2-4EA4-AC3F-CBA2541CB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AC38-F208-4AEF-AEEE-FEAB6B40C95D}" type="datetime1">
              <a:rPr lang="hu-HU" smtClean="0"/>
              <a:t>2017. 06. 21.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1AB76EE-3043-4E60-BEC8-D5699D8DE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Óbudai Egyetem Kandó Kálmán Villamosmérnöki Kar Műszertechnikai és Automatizálási Intézet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A3A50C0-0426-404C-8C20-23A814875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69AD1-0630-409A-8D00-CC153DD9B5C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208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4654296" y="-2"/>
            <a:ext cx="7537704" cy="6858002"/>
          </a:xfrm>
          <a:prstGeom prst="rect">
            <a:avLst/>
          </a:prstGeom>
          <a:solidFill>
            <a:srgbClr val="3442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3" y="2718432"/>
            <a:ext cx="3627405" cy="890615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634E047-B38A-4E25-A1B0-07893F049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9620" y="1306071"/>
            <a:ext cx="5478379" cy="2663407"/>
          </a:xfrm>
        </p:spPr>
        <p:txBody>
          <a:bodyPr>
            <a:normAutofit/>
          </a:bodyPr>
          <a:lstStyle/>
          <a:p>
            <a:pPr algn="l"/>
            <a:r>
              <a:rPr lang="hu-HU" sz="5400">
                <a:solidFill>
                  <a:srgbClr val="FFFFFF"/>
                </a:solidFill>
              </a:rPr>
              <a:t>FPGA oktatás az Óbudai Egyetemen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BBCB801-8EC7-4493-BF6C-FCB467689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9620" y="4106004"/>
            <a:ext cx="5478380" cy="1860883"/>
          </a:xfrm>
        </p:spPr>
        <p:txBody>
          <a:bodyPr>
            <a:normAutofit/>
          </a:bodyPr>
          <a:lstStyle/>
          <a:p>
            <a:pPr algn="l">
              <a:lnSpc>
                <a:spcPct val="70000"/>
              </a:lnSpc>
            </a:pPr>
            <a:endParaRPr lang="hu-HU" sz="1700" dirty="0">
              <a:solidFill>
                <a:srgbClr val="FFFFFF"/>
              </a:solidFill>
            </a:endParaRPr>
          </a:p>
          <a:p>
            <a:pPr algn="l">
              <a:lnSpc>
                <a:spcPct val="70000"/>
              </a:lnSpc>
            </a:pPr>
            <a:r>
              <a:rPr lang="hu-HU" sz="1700" dirty="0">
                <a:solidFill>
                  <a:srgbClr val="FFFFFF"/>
                </a:solidFill>
              </a:rPr>
              <a:t>Kandó Kálmán Villamosmérnöki Kar</a:t>
            </a:r>
          </a:p>
          <a:p>
            <a:pPr algn="l">
              <a:lnSpc>
                <a:spcPct val="70000"/>
              </a:lnSpc>
            </a:pPr>
            <a:r>
              <a:rPr lang="hu-HU" sz="1700" dirty="0">
                <a:solidFill>
                  <a:srgbClr val="FFFFFF"/>
                </a:solidFill>
              </a:rPr>
              <a:t>Műszertechnikai és Automatizálási Intézet</a:t>
            </a:r>
          </a:p>
          <a:p>
            <a:pPr algn="l">
              <a:lnSpc>
                <a:spcPct val="70000"/>
              </a:lnSpc>
            </a:pPr>
            <a:endParaRPr lang="hu-HU" sz="1700" dirty="0">
              <a:solidFill>
                <a:srgbClr val="FFFFFF"/>
              </a:solidFill>
            </a:endParaRPr>
          </a:p>
          <a:p>
            <a:pPr algn="l">
              <a:lnSpc>
                <a:spcPct val="70000"/>
              </a:lnSpc>
            </a:pPr>
            <a:r>
              <a:rPr lang="hu-HU" sz="1700" dirty="0">
                <a:solidFill>
                  <a:srgbClr val="FFFFFF"/>
                </a:solidFill>
              </a:rPr>
              <a:t>Sándor Tamás, adjunktus</a:t>
            </a:r>
          </a:p>
          <a:p>
            <a:pPr algn="l">
              <a:lnSpc>
                <a:spcPct val="70000"/>
              </a:lnSpc>
            </a:pPr>
            <a:r>
              <a:rPr lang="hu-HU" sz="1700" dirty="0">
                <a:solidFill>
                  <a:srgbClr val="FFFFFF"/>
                </a:solidFill>
              </a:rPr>
              <a:t>Bak Zoltán, okleveles villamosmérnök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189619" y="6356350"/>
            <a:ext cx="5478379" cy="365125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hu-HU" sz="1100">
                <a:solidFill>
                  <a:srgbClr val="FFFFFF"/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812379" y="6356350"/>
            <a:ext cx="541420" cy="365125"/>
          </a:xfrm>
        </p:spPr>
        <p:txBody>
          <a:bodyPr>
            <a:normAutofit/>
          </a:bodyPr>
          <a:lstStyle/>
          <a:p>
            <a:fld id="{62069AD1-0630-409A-8D00-CC153DD9B5C6}" type="slidenum">
              <a:rPr lang="hu-HU">
                <a:solidFill>
                  <a:srgbClr val="FFFFFF"/>
                </a:solidFill>
              </a:rPr>
              <a:pPr/>
              <a:t>1</a:t>
            </a:fld>
            <a:endParaRPr lang="hu-H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3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B9C3605-86EA-408B-A451-D366EB2D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3" y="3050435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hu-HU" sz="2800">
                <a:solidFill>
                  <a:srgbClr val="FFFFFF"/>
                </a:solidFill>
              </a:rPr>
              <a:t>Tervek a jövőben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A5F4A96-27DC-459F-9986-AD78C3692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Digitális technika oktatásának támogatására FPGA szimuláció alkalmazása első évfolyamban</a:t>
            </a:r>
          </a:p>
          <a:p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Jelfeldolgozási mérések kidolgozása (System Generator alkalmazásával)</a:t>
            </a:r>
          </a:p>
          <a:p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Bevezetés a magasszintű szintézisbe (HLS)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490010" y="6318821"/>
            <a:ext cx="4085165" cy="32004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hu-HU" sz="900">
                <a:solidFill>
                  <a:schemeClr val="tx1">
                    <a:lumMod val="65000"/>
                    <a:lumOff val="35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>
            <a:normAutofit/>
          </a:bodyPr>
          <a:lstStyle/>
          <a:p>
            <a:pPr algn="l"/>
            <a:fld id="{62069AD1-0630-409A-8D00-CC153DD9B5C6}" type="slidenum">
              <a:rPr lang="hu-HU" sz="1050">
                <a:solidFill>
                  <a:schemeClr val="tx1">
                    <a:lumMod val="65000"/>
                    <a:lumOff val="35000"/>
                  </a:schemeClr>
                </a:solidFill>
              </a:rPr>
              <a:pPr algn="l"/>
              <a:t>10</a:t>
            </a:fld>
            <a:endParaRPr lang="hu-HU" sz="10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28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7" name="Freeform 5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6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4683319"/>
            <a:ext cx="7092887" cy="2174681"/>
          </a:xfrm>
          <a:custGeom>
            <a:avLst/>
            <a:gdLst>
              <a:gd name="connsiteX0" fmla="*/ 0 w 7092887"/>
              <a:gd name="connsiteY0" fmla="*/ 0 h 2174681"/>
              <a:gd name="connsiteX1" fmla="*/ 7092887 w 7092887"/>
              <a:gd name="connsiteY1" fmla="*/ 0 h 2174681"/>
              <a:gd name="connsiteX2" fmla="*/ 6085725 w 7092887"/>
              <a:gd name="connsiteY2" fmla="*/ 2174681 h 2174681"/>
              <a:gd name="connsiteX3" fmla="*/ 1524000 w 7092887"/>
              <a:gd name="connsiteY3" fmla="*/ 2174681 h 2174681"/>
              <a:gd name="connsiteX4" fmla="*/ 1200418 w 7092887"/>
              <a:gd name="connsiteY4" fmla="*/ 2174681 h 2174681"/>
              <a:gd name="connsiteX5" fmla="*/ 0 w 7092887"/>
              <a:gd name="connsiteY5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2887" h="2174681">
                <a:moveTo>
                  <a:pt x="0" y="0"/>
                </a:moveTo>
                <a:lnTo>
                  <a:pt x="7092887" y="0"/>
                </a:lnTo>
                <a:lnTo>
                  <a:pt x="6085725" y="2174681"/>
                </a:lnTo>
                <a:lnTo>
                  <a:pt x="1524000" y="2174681"/>
                </a:lnTo>
                <a:lnTo>
                  <a:pt x="1200418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7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115" y="2703630"/>
            <a:ext cx="5466806" cy="1339368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375C05D5-F960-46C0-A341-17603589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0430"/>
            <a:ext cx="4245429" cy="2206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Köszönjük a figyelmet!</a:t>
            </a: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7290323" y="5625144"/>
            <a:ext cx="406347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80000"/>
              </a:lnSpc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Óbudai Egyetem Kandó Kálmán Villamosmérnöki Kar Műszertechnikai és Automatizálási Intézet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657617" y="6356350"/>
            <a:ext cx="26961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fld id="{62069AD1-0630-409A-8D00-CC153DD9B5C6}" type="slidenum">
              <a:rPr lang="en-US">
                <a:solidFill>
                  <a:srgbClr val="FFFFFF"/>
                </a:solidFill>
              </a:rPr>
              <a:pPr/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9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480797" y="1690688"/>
            <a:ext cx="87112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088" y="3541712"/>
            <a:ext cx="5170711" cy="1266824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15" name="Freeform: Shape 14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178805" y="-2"/>
            <a:ext cx="6013194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E73D238-B009-4AAE-A382-10463041D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340605" cy="1146176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hu-HU" sz="2800"/>
              <a:t>Kandó Kálmán Villamosmérnöki Kar</a:t>
            </a:r>
            <a:br>
              <a:rPr lang="hu-HU" sz="2800"/>
            </a:br>
            <a:r>
              <a:rPr lang="hu-HU" sz="2800"/>
              <a:t>Műszertechnikai és Automatizálási Intézet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1A20B19-6A09-4577-9A86-A5DA47A30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288"/>
            <a:ext cx="3603171" cy="3639684"/>
          </a:xfrm>
        </p:spPr>
        <p:txBody>
          <a:bodyPr anchor="ctr">
            <a:normAutofit/>
          </a:bodyPr>
          <a:lstStyle/>
          <a:p>
            <a:r>
              <a:rPr lang="hu-HU" sz="2000" dirty="0">
                <a:solidFill>
                  <a:schemeClr val="bg1"/>
                </a:solidFill>
              </a:rPr>
              <a:t>Beágyazott rendszerek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Irányítástechnika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Jel- és képfeldolgozás</a:t>
            </a:r>
            <a:endParaRPr lang="hu-HU" sz="2000" dirty="0">
              <a:solidFill>
                <a:schemeClr val="bg1"/>
              </a:solidFill>
            </a:endParaRPr>
          </a:p>
          <a:p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293155" y="6356350"/>
            <a:ext cx="5928531" cy="365125"/>
          </a:xfrm>
        </p:spPr>
        <p:txBody>
          <a:bodyPr anchor="ctr">
            <a:normAutofit/>
          </a:bodyPr>
          <a:lstStyle/>
          <a:p>
            <a:pPr algn="l"/>
            <a:r>
              <a:rPr lang="hu-HU" sz="1100">
                <a:solidFill>
                  <a:schemeClr val="tx1">
                    <a:alpha val="80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392584" y="6356350"/>
            <a:ext cx="961215" cy="365125"/>
          </a:xfrm>
        </p:spPr>
        <p:txBody>
          <a:bodyPr anchor="ctr">
            <a:normAutofit/>
          </a:bodyPr>
          <a:lstStyle/>
          <a:p>
            <a:fld id="{62069AD1-0630-409A-8D00-CC153DD9B5C6}" type="slidenum">
              <a:rPr lang="hu-HU">
                <a:solidFill>
                  <a:schemeClr val="tx1">
                    <a:alpha val="80000"/>
                  </a:schemeClr>
                </a:solidFill>
              </a:rPr>
              <a:pPr/>
              <a:t>2</a:t>
            </a:fld>
            <a:endParaRPr lang="hu-HU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4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3480797" y="1690688"/>
            <a:ext cx="8711202" cy="5167312"/>
          </a:xfrm>
          <a:custGeom>
            <a:avLst/>
            <a:gdLst>
              <a:gd name="connsiteX0" fmla="*/ 0 w 8711202"/>
              <a:gd name="connsiteY0" fmla="*/ 0 h 5167312"/>
              <a:gd name="connsiteX1" fmla="*/ 7243482 w 8711202"/>
              <a:gd name="connsiteY1" fmla="*/ 0 h 5167312"/>
              <a:gd name="connsiteX2" fmla="*/ 8711202 w 8711202"/>
              <a:gd name="connsiteY2" fmla="*/ 0 h 5167312"/>
              <a:gd name="connsiteX3" fmla="*/ 8711202 w 8711202"/>
              <a:gd name="connsiteY3" fmla="*/ 5167312 h 5167312"/>
              <a:gd name="connsiteX4" fmla="*/ 7243482 w 8711202"/>
              <a:gd name="connsiteY4" fmla="*/ 5167312 h 5167312"/>
              <a:gd name="connsiteX5" fmla="*/ 221324 w 8711202"/>
              <a:gd name="connsiteY5" fmla="*/ 5167312 h 5167312"/>
              <a:gd name="connsiteX6" fmla="*/ 2615203 w 8711202"/>
              <a:gd name="connsiteY6" fmla="*/ 952 h 5167312"/>
              <a:gd name="connsiteX7" fmla="*/ 0 w 8711202"/>
              <a:gd name="connsiteY7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1202" h="5167312">
                <a:moveTo>
                  <a:pt x="0" y="0"/>
                </a:moveTo>
                <a:lnTo>
                  <a:pt x="7243482" y="0"/>
                </a:lnTo>
                <a:lnTo>
                  <a:pt x="8711202" y="0"/>
                </a:lnTo>
                <a:lnTo>
                  <a:pt x="8711202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" y="1691640"/>
            <a:ext cx="5931454" cy="5166360"/>
          </a:xfrm>
          <a:custGeom>
            <a:avLst/>
            <a:gdLst>
              <a:gd name="connsiteX0" fmla="*/ 0 w 5931454"/>
              <a:gd name="connsiteY0" fmla="*/ 0 h 5166360"/>
              <a:gd name="connsiteX1" fmla="*/ 5931454 w 5931454"/>
              <a:gd name="connsiteY1" fmla="*/ 0 h 5166360"/>
              <a:gd name="connsiteX2" fmla="*/ 3537575 w 5931454"/>
              <a:gd name="connsiteY2" fmla="*/ 5166360 h 5166360"/>
              <a:gd name="connsiteX3" fmla="*/ 0 w 5931454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31454" h="5166360">
                <a:moveTo>
                  <a:pt x="0" y="0"/>
                </a:moveTo>
                <a:lnTo>
                  <a:pt x="5931454" y="0"/>
                </a:lnTo>
                <a:lnTo>
                  <a:pt x="3537575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088" y="3541712"/>
            <a:ext cx="5170711" cy="1266824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15" name="Freeform: Shape 14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6178805" y="-2"/>
            <a:ext cx="6013194" cy="1511304"/>
          </a:xfrm>
          <a:custGeom>
            <a:avLst/>
            <a:gdLst>
              <a:gd name="connsiteX0" fmla="*/ 4545473 w 6013194"/>
              <a:gd name="connsiteY0" fmla="*/ 0 h 1511304"/>
              <a:gd name="connsiteX1" fmla="*/ 6013194 w 6013194"/>
              <a:gd name="connsiteY1" fmla="*/ 0 h 1511304"/>
              <a:gd name="connsiteX2" fmla="*/ 6013194 w 6013194"/>
              <a:gd name="connsiteY2" fmla="*/ 1508760 h 1511304"/>
              <a:gd name="connsiteX3" fmla="*/ 4545474 w 6013194"/>
              <a:gd name="connsiteY3" fmla="*/ 1508760 h 1511304"/>
              <a:gd name="connsiteX4" fmla="*/ 4545474 w 6013194"/>
              <a:gd name="connsiteY4" fmla="*/ 1511304 h 1511304"/>
              <a:gd name="connsiteX5" fmla="*/ 0 w 6013194"/>
              <a:gd name="connsiteY5" fmla="*/ 1511304 h 1511304"/>
              <a:gd name="connsiteX6" fmla="*/ 697617 w 6013194"/>
              <a:gd name="connsiteY6" fmla="*/ 3 h 1511304"/>
              <a:gd name="connsiteX7" fmla="*/ 4545473 w 6013194"/>
              <a:gd name="connsiteY7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3194" h="1511304">
                <a:moveTo>
                  <a:pt x="4545473" y="0"/>
                </a:moveTo>
                <a:lnTo>
                  <a:pt x="6013194" y="0"/>
                </a:lnTo>
                <a:lnTo>
                  <a:pt x="6013194" y="1508760"/>
                </a:lnTo>
                <a:lnTo>
                  <a:pt x="4545474" y="1508760"/>
                </a:lnTo>
                <a:lnTo>
                  <a:pt x="4545474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340605" cy="114617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sz="3700" err="1"/>
              <a:t>Xilinx</a:t>
            </a:r>
            <a:r>
              <a:rPr lang="hu-HU" sz="3700"/>
              <a:t> University Program / A laboratórium adottságai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73288"/>
            <a:ext cx="3603171" cy="3639684"/>
          </a:xfrm>
        </p:spPr>
        <p:txBody>
          <a:bodyPr anchor="ctr">
            <a:normAutofit/>
          </a:bodyPr>
          <a:lstStyle/>
          <a:p>
            <a:r>
              <a:rPr lang="hu-HU" sz="2000">
                <a:solidFill>
                  <a:schemeClr val="bg1"/>
                </a:solidFill>
              </a:rPr>
              <a:t>Digilent Nexys 3 és Nexys 4 fejlesztőkártyák (Spartan-6, Artix-7)</a:t>
            </a:r>
          </a:p>
          <a:p>
            <a:r>
              <a:rPr lang="hu-HU" sz="2000">
                <a:solidFill>
                  <a:schemeClr val="bg1"/>
                </a:solidFill>
              </a:rPr>
              <a:t>ISE Design Suite fejlesztőkörnyezet</a:t>
            </a:r>
          </a:p>
          <a:p>
            <a:r>
              <a:rPr lang="hu-HU" sz="2000">
                <a:solidFill>
                  <a:schemeClr val="bg1"/>
                </a:solidFill>
              </a:rPr>
              <a:t>Vivado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293155" y="6356350"/>
            <a:ext cx="5928531" cy="365125"/>
          </a:xfrm>
        </p:spPr>
        <p:txBody>
          <a:bodyPr anchor="ctr">
            <a:normAutofit/>
          </a:bodyPr>
          <a:lstStyle/>
          <a:p>
            <a:pPr algn="l"/>
            <a:r>
              <a:rPr lang="hu-HU" sz="1100">
                <a:solidFill>
                  <a:schemeClr val="tx1">
                    <a:alpha val="80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392584" y="6356350"/>
            <a:ext cx="961215" cy="365125"/>
          </a:xfrm>
        </p:spPr>
        <p:txBody>
          <a:bodyPr anchor="ctr">
            <a:normAutofit/>
          </a:bodyPr>
          <a:lstStyle/>
          <a:p>
            <a:fld id="{62069AD1-0630-409A-8D00-CC153DD9B5C6}" type="slidenum">
              <a:rPr lang="hu-HU">
                <a:solidFill>
                  <a:schemeClr val="tx1">
                    <a:alpha val="80000"/>
                  </a:schemeClr>
                </a:solidFill>
              </a:rPr>
              <a:pPr/>
              <a:t>3</a:t>
            </a:fld>
            <a:endParaRPr lang="hu-HU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92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E4C81FA-9C8D-4DE5-ADE3-6B5515A4B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hu-HU" dirty="0"/>
              <a:t>Kezdetek – Sándor Tamás, </a:t>
            </a:r>
            <a:r>
              <a:rPr lang="hu-HU" dirty="0" err="1"/>
              <a:t>Milotai</a:t>
            </a:r>
            <a:r>
              <a:rPr lang="hu-HU" dirty="0"/>
              <a:t> Zsolt</a:t>
            </a:r>
          </a:p>
        </p:txBody>
      </p:sp>
      <p:graphicFrame>
        <p:nvGraphicFramePr>
          <p:cNvPr id="7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595058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hu-HU" sz="1100">
                <a:solidFill>
                  <a:schemeClr val="tx1">
                    <a:alpha val="80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fld id="{62069AD1-0630-409A-8D00-CC153DD9B5C6}" type="slidenum">
              <a:rPr lang="hu-HU">
                <a:solidFill>
                  <a:schemeClr val="tx1">
                    <a:alpha val="80000"/>
                  </a:schemeClr>
                </a:solidFill>
              </a:rPr>
              <a:pPr/>
              <a:t>4</a:t>
            </a:fld>
            <a:endParaRPr lang="hu-HU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09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3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hu-HU" sz="3700"/>
              <a:t>4. Félév</a:t>
            </a:r>
            <a:br>
              <a:rPr lang="hu-HU" sz="3700"/>
            </a:br>
            <a:r>
              <a:rPr lang="hu-HU" sz="3700"/>
              <a:t>A programozható logikák felépítése, különös tekintettel az FPGA-</a:t>
            </a:r>
            <a:r>
              <a:rPr lang="hu-HU" sz="3700" err="1"/>
              <a:t>kra</a:t>
            </a:r>
            <a:endParaRPr lang="hu-HU" sz="3700"/>
          </a:p>
        </p:txBody>
      </p:sp>
      <p:graphicFrame>
        <p:nvGraphicFramePr>
          <p:cNvPr id="1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836322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hu-HU" sz="1100">
                <a:solidFill>
                  <a:schemeClr val="tx1">
                    <a:alpha val="80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fld id="{62069AD1-0630-409A-8D00-CC153DD9B5C6}" type="slidenum">
              <a:rPr lang="hu-HU">
                <a:solidFill>
                  <a:schemeClr val="tx1">
                    <a:alpha val="80000"/>
                  </a:schemeClr>
                </a:solidFill>
              </a:rPr>
              <a:pPr/>
              <a:t>5</a:t>
            </a:fld>
            <a:endParaRPr lang="hu-HU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778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59B8397-72AF-4806-A325-53D1201E9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hu-HU" sz="3200"/>
              <a:t>6. </a:t>
            </a:r>
            <a:r>
              <a:rPr lang="en-US" sz="3200"/>
              <a:t>f</a:t>
            </a:r>
            <a:r>
              <a:rPr lang="hu-HU" sz="3200"/>
              <a:t>élév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1C9FEB2-9567-498B-A8B4-010581FA8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Előadás (2 alkalom)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Az ASIC-ek alapfogalmai, CPLD és FPGA architektúrák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Fejlesztés FPGA-val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Logikai tervezés és hardverleírás (VHDL)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hu-HU" sz="22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Laboratórium (3*3 óra)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Egyszerű kombinációs és szekvenciális hálózatok megvalósítása, órajelosztás, órajelterjesztő hálózat megismerése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hu-HU" sz="22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Követelmény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Évközi jegy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Házi feladat: szintetizálható logikai terv szimulációval</a:t>
            </a:r>
          </a:p>
          <a:p>
            <a:pPr lvl="1">
              <a:lnSpc>
                <a:spcPct val="80000"/>
              </a:lnSpc>
            </a:pPr>
            <a:r>
              <a:rPr lang="hu-HU" sz="2200">
                <a:solidFill>
                  <a:schemeClr val="bg1"/>
                </a:solidFill>
              </a:rPr>
              <a:t>Elméleti zárthelyi dolgozat</a:t>
            </a:r>
          </a:p>
          <a:p>
            <a:pPr lvl="1">
              <a:lnSpc>
                <a:spcPct val="80000"/>
              </a:lnSpc>
            </a:pPr>
            <a:endParaRPr lang="hu-HU" sz="2200">
              <a:solidFill>
                <a:schemeClr val="bg1"/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049182" y="6296683"/>
            <a:ext cx="4436815" cy="3133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hu-HU" sz="900">
                <a:solidFill>
                  <a:schemeClr val="bg1">
                    <a:alpha val="70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575174" y="6270771"/>
            <a:ext cx="778625" cy="365125"/>
          </a:xfrm>
        </p:spPr>
        <p:txBody>
          <a:bodyPr>
            <a:normAutofit/>
          </a:bodyPr>
          <a:lstStyle/>
          <a:p>
            <a:fld id="{62069AD1-0630-409A-8D00-CC153DD9B5C6}" type="slidenum">
              <a:rPr lang="hu-HU" sz="1050"/>
              <a:pPr/>
              <a:t>6</a:t>
            </a:fld>
            <a:endParaRPr lang="hu-HU" sz="1050"/>
          </a:p>
        </p:txBody>
      </p:sp>
    </p:spTree>
    <p:extLst>
      <p:ext uri="{BB962C8B-B14F-4D97-AF65-F5344CB8AC3E}">
        <p14:creationId xmlns:p14="http://schemas.microsoft.com/office/powerpoint/2010/main" val="2981184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B157E24-6BDE-4C82-AF3A-A339ED43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3" y="3050435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hu-HU" sz="2800" dirty="0">
                <a:solidFill>
                  <a:srgbClr val="FFFFFF"/>
                </a:solidFill>
              </a:rPr>
              <a:t>7. félév - </a:t>
            </a:r>
            <a:r>
              <a:rPr lang="hu-HU" sz="2800" dirty="0" err="1">
                <a:solidFill>
                  <a:srgbClr val="FFFFFF"/>
                </a:solidFill>
              </a:rPr>
              <a:t>SoPC</a:t>
            </a:r>
            <a:r>
              <a:rPr lang="hu-HU" sz="2800" dirty="0">
                <a:solidFill>
                  <a:srgbClr val="FFFFFF"/>
                </a:solidFill>
              </a:rPr>
              <a:t> és </a:t>
            </a:r>
            <a:r>
              <a:rPr lang="hu-HU" sz="2800" dirty="0" err="1">
                <a:solidFill>
                  <a:srgbClr val="FFFFFF"/>
                </a:solidFill>
              </a:rPr>
              <a:t>SerDes</a:t>
            </a:r>
            <a:endParaRPr lang="hu-HU" sz="2800" dirty="0">
              <a:solidFill>
                <a:srgbClr val="FFFFFF"/>
              </a:solidFill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8155D20-76ED-4C5F-B825-515E0C6F3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Előadás (4 alkalom)</a:t>
            </a:r>
          </a:p>
          <a:p>
            <a:pPr lvl="1"/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Processzorok, rendszerbuszok, SoC buszok</a:t>
            </a:r>
          </a:p>
          <a:p>
            <a:pPr lvl="1"/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Bevezetés a nagysebességű soros kommunikációba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490010" y="6318821"/>
            <a:ext cx="4085165" cy="32004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hu-HU" sz="900">
                <a:solidFill>
                  <a:schemeClr val="tx1">
                    <a:lumMod val="65000"/>
                    <a:lumOff val="35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>
            <a:normAutofit/>
          </a:bodyPr>
          <a:lstStyle/>
          <a:p>
            <a:pPr algn="l"/>
            <a:fld id="{62069AD1-0630-409A-8D00-CC153DD9B5C6}" type="slidenum">
              <a:rPr lang="hu-HU" sz="1050">
                <a:solidFill>
                  <a:schemeClr val="tx1">
                    <a:lumMod val="65000"/>
                    <a:lumOff val="35000"/>
                  </a:schemeClr>
                </a:solidFill>
              </a:rPr>
              <a:pPr algn="l"/>
              <a:t>7</a:t>
            </a:fld>
            <a:endParaRPr lang="hu-HU" sz="10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42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163" y="3050435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hu-HU" sz="2800" dirty="0">
                <a:solidFill>
                  <a:srgbClr val="FFFFFF"/>
                </a:solidFill>
              </a:rPr>
              <a:t>7. félév - </a:t>
            </a:r>
            <a:r>
              <a:rPr lang="hu-HU" sz="2800" dirty="0" err="1">
                <a:solidFill>
                  <a:srgbClr val="FFFFFF"/>
                </a:solidFill>
              </a:rPr>
              <a:t>SoPC</a:t>
            </a:r>
            <a:r>
              <a:rPr lang="hu-HU" sz="2800" dirty="0">
                <a:solidFill>
                  <a:srgbClr val="FFFFFF"/>
                </a:solidFill>
              </a:rPr>
              <a:t> és </a:t>
            </a:r>
            <a:r>
              <a:rPr lang="hu-HU" sz="2800" dirty="0" err="1">
                <a:solidFill>
                  <a:srgbClr val="FFFFFF"/>
                </a:solidFill>
              </a:rPr>
              <a:t>SerDes</a:t>
            </a:r>
            <a:endParaRPr lang="hu-HU" sz="28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r>
              <a:rPr lang="hu-H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Laboratórium (6*3 óra)</a:t>
            </a:r>
          </a:p>
          <a:p>
            <a:pPr lvl="1"/>
            <a:r>
              <a:rPr lang="hu-H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Hibakeresés HW-en: </a:t>
            </a:r>
            <a:r>
              <a:rPr lang="hu-H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ChipScope</a:t>
            </a:r>
            <a:r>
              <a:rPr lang="hu-H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PRO ILA és VIO</a:t>
            </a:r>
          </a:p>
          <a:p>
            <a:pPr lvl="1"/>
            <a:r>
              <a:rPr lang="hu-H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 készítés és csomagolás (PS/2-vezérlő, 7-szegmenses </a:t>
            </a:r>
            <a:r>
              <a:rPr lang="hu-H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kijelzővezérlő</a:t>
            </a:r>
            <a:r>
              <a:rPr lang="hu-H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hu-HU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MicroBlaze</a:t>
            </a:r>
            <a:r>
              <a:rPr lang="hu-H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-alapú </a:t>
            </a:r>
            <a:r>
              <a:rPr lang="hu-H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rendszer tervezése</a:t>
            </a:r>
          </a:p>
          <a:p>
            <a:endParaRPr lang="hu-H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490010" y="6318821"/>
            <a:ext cx="4085165" cy="32004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hu-HU" sz="900">
                <a:solidFill>
                  <a:schemeClr val="tx1">
                    <a:lumMod val="65000"/>
                    <a:lumOff val="35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>
            <a:normAutofit/>
          </a:bodyPr>
          <a:lstStyle/>
          <a:p>
            <a:pPr algn="l"/>
            <a:fld id="{62069AD1-0630-409A-8D00-CC153DD9B5C6}" type="slidenum">
              <a:rPr lang="hu-HU" sz="1050">
                <a:solidFill>
                  <a:schemeClr val="tx1">
                    <a:lumMod val="65000"/>
                    <a:lumOff val="35000"/>
                  </a:schemeClr>
                </a:solidFill>
              </a:rPr>
              <a:pPr algn="l"/>
              <a:t>8</a:t>
            </a:fld>
            <a:endParaRPr lang="hu-HU" sz="10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9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163" y="3050435"/>
            <a:ext cx="3720353" cy="757130"/>
          </a:xfrm>
          <a:ln w="25400" cap="sq">
            <a:solidFill>
              <a:srgbClr val="FFFFF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hu-HU" sz="2800">
                <a:solidFill>
                  <a:srgbClr val="FFFFFF"/>
                </a:solidFill>
              </a:rPr>
              <a:t>7. félév - SoPC és SerDes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0206" y="1111753"/>
            <a:ext cx="5057396" cy="4628275"/>
          </a:xfrm>
        </p:spPr>
        <p:txBody>
          <a:bodyPr anchor="ctr">
            <a:normAutofit/>
          </a:bodyPr>
          <a:lstStyle/>
          <a:p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Követelmény</a:t>
            </a:r>
          </a:p>
          <a:p>
            <a:pPr lvl="1"/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Beugró elméleti és gyakorlati zárthelyi</a:t>
            </a:r>
          </a:p>
          <a:p>
            <a:pPr lvl="1"/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Házi feladat: MicroBlaze alapú rendszer fejlesztése saját perifériával</a:t>
            </a:r>
          </a:p>
          <a:p>
            <a:pPr lvl="1"/>
            <a:r>
              <a:rPr lang="hu-HU" sz="2000">
                <a:solidFill>
                  <a:schemeClr val="tx1">
                    <a:lumMod val="85000"/>
                    <a:lumOff val="15000"/>
                  </a:schemeClr>
                </a:solidFill>
              </a:rPr>
              <a:t>Elméleti vizsgadolgozat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490010" y="6318821"/>
            <a:ext cx="4085165" cy="320040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hu-HU" sz="900">
                <a:solidFill>
                  <a:schemeClr val="tx1">
                    <a:lumMod val="65000"/>
                    <a:lumOff val="35000"/>
                  </a:schemeClr>
                </a:solidFill>
              </a:rPr>
              <a:t>Óbudai Egyetem Kandó Kálmán Villamosmérnöki Kar Műszertechnikai és Automatizálási Intézet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10722820" y="6296279"/>
            <a:ext cx="630980" cy="365125"/>
          </a:xfrm>
        </p:spPr>
        <p:txBody>
          <a:bodyPr>
            <a:normAutofit/>
          </a:bodyPr>
          <a:lstStyle/>
          <a:p>
            <a:pPr algn="l"/>
            <a:fld id="{62069AD1-0630-409A-8D00-CC153DD9B5C6}" type="slidenum">
              <a:rPr lang="hu-HU" sz="1050">
                <a:solidFill>
                  <a:schemeClr val="tx1">
                    <a:lumMod val="65000"/>
                    <a:lumOff val="35000"/>
                  </a:schemeClr>
                </a:solidFill>
              </a:rPr>
              <a:pPr algn="l"/>
              <a:t>9</a:t>
            </a:fld>
            <a:endParaRPr lang="hu-HU" sz="10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489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376</Words>
  <Application>Microsoft Office PowerPoint</Application>
  <PresentationFormat>Szélesvásznú</PresentationFormat>
  <Paragraphs>77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Office-téma</vt:lpstr>
      <vt:lpstr>FPGA oktatás az Óbudai Egyetemen</vt:lpstr>
      <vt:lpstr>Kandó Kálmán Villamosmérnöki Kar Műszertechnikai és Automatizálási Intézet</vt:lpstr>
      <vt:lpstr>Xilinx University Program / A laboratórium adottságai</vt:lpstr>
      <vt:lpstr>Kezdetek – Sándor Tamás, Milotai Zsolt</vt:lpstr>
      <vt:lpstr>4. Félév A programozható logikák felépítése, különös tekintettel az FPGA-kra</vt:lpstr>
      <vt:lpstr>6. félév</vt:lpstr>
      <vt:lpstr>7. félév - SoPC és SerDes</vt:lpstr>
      <vt:lpstr>7. félév - SoPC és SerDes</vt:lpstr>
      <vt:lpstr>7. félév - SoPC és SerDes</vt:lpstr>
      <vt:lpstr>Tervek a jövőben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oktatás az Óbudai Egyetemen</dc:title>
  <dc:creator>Bak Zoltan</dc:creator>
  <cp:lastModifiedBy>Sándor Tamás</cp:lastModifiedBy>
  <cp:revision>28</cp:revision>
  <dcterms:created xsi:type="dcterms:W3CDTF">2017-06-19T16:49:35Z</dcterms:created>
  <dcterms:modified xsi:type="dcterms:W3CDTF">2017-06-21T12:01:17Z</dcterms:modified>
</cp:coreProperties>
</file>