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92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6093952-E8BA-4826-B7B0-99A2117557C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883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ukemuehlhauser.com/reply-to-lecun-on-ai-safety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78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51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311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>
                <a:latin typeface="Arial"/>
              </a:rPr>
              <a:t>Az MI nagyon sikeres. Hatalmas fejlődésen ment keresztül, és számos hasznos eredménnyel szolgált.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Látnunk kell azonban a veszélyeit is. Ezek közül néhányra szeretném példákon keresztül felhívni a figyelmet.</a:t>
            </a:r>
          </a:p>
        </p:txBody>
      </p:sp>
    </p:spTree>
    <p:extLst>
      <p:ext uri="{BB962C8B-B14F-4D97-AF65-F5344CB8AC3E}">
        <p14:creationId xmlns:p14="http://schemas.microsoft.com/office/powerpoint/2010/main" val="193789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>
                <a:latin typeface="Arial"/>
              </a:rPr>
              <a:t>Különbséget kell tenni a “narrow AI” és a “artificial general intelligence” (AGI) között. Előbbiek mai sikere nem jelenti az utóbbi létezését vagy közeli megvalósítását.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Nemcsak az AGI hordozhat veszélyt az emberekre. Egy narrow AI alkalmazása is járhat nem kívánt káros mellékhatásokkal. [</a:t>
            </a:r>
            <a:r>
              <a:rPr lang="hu-HU" sz="2000" b="0" strike="noStrike" spc="-1">
                <a:latin typeface="Arial"/>
                <a:hlinkClick r:id="rId3"/>
              </a:rPr>
              <a:t>Forrás</a:t>
            </a:r>
            <a:r>
              <a:rPr lang="hu-HU" sz="2000" b="0" strike="noStrike" spc="-1">
                <a:latin typeface="Arial"/>
              </a:rPr>
              <a:t>, Bias]</a:t>
            </a:r>
          </a:p>
          <a:p>
            <a:endParaRPr lang="hu-H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48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56667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1800" b="0" strike="noStrike" spc="-1" dirty="0" smtClean="0">
                <a:latin typeface="Arial"/>
              </a:rPr>
              <a:t>Az </a:t>
            </a:r>
            <a:r>
              <a:rPr lang="hu-HU" sz="1800" b="0" strike="noStrike" spc="-1" dirty="0">
                <a:latin typeface="Arial"/>
              </a:rPr>
              <a:t>algoritmus elemzése...</a:t>
            </a:r>
          </a:p>
          <a:p>
            <a:r>
              <a:rPr lang="hu-HU" sz="1800" b="0" strike="noStrike" spc="-1" dirty="0">
                <a:latin typeface="Arial"/>
              </a:rPr>
              <a:t>„The formula </a:t>
            </a:r>
            <a:r>
              <a:rPr lang="hu-HU" sz="1800" b="0" strike="noStrike" spc="-1" dirty="0" err="1">
                <a:latin typeface="Arial"/>
              </a:rPr>
              <a:t>was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particularly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likely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to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falsely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flag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black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defendants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as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future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criminals</a:t>
            </a:r>
            <a:r>
              <a:rPr lang="hu-HU" sz="1800" b="0" strike="noStrike" spc="-1" dirty="0">
                <a:latin typeface="Arial"/>
              </a:rPr>
              <a:t>, </a:t>
            </a:r>
            <a:r>
              <a:rPr lang="hu-HU" sz="1800" b="0" strike="noStrike" spc="-1" dirty="0" err="1">
                <a:latin typeface="Arial"/>
              </a:rPr>
              <a:t>wrongly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labeling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them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this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way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at</a:t>
            </a:r>
            <a:r>
              <a:rPr lang="hu-HU" sz="1800" b="0" strike="noStrike" spc="-1" dirty="0">
                <a:latin typeface="Arial"/>
              </a:rPr>
              <a:t> almost </a:t>
            </a:r>
            <a:r>
              <a:rPr lang="hu-HU" sz="1800" b="0" strike="noStrike" spc="-1" dirty="0" err="1">
                <a:latin typeface="Arial"/>
              </a:rPr>
              <a:t>twice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the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rate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as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white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defendants</a:t>
            </a:r>
            <a:r>
              <a:rPr lang="hu-HU" sz="1800" b="0" strike="noStrike" spc="-1" dirty="0">
                <a:latin typeface="Arial"/>
              </a:rPr>
              <a:t>.”</a:t>
            </a:r>
          </a:p>
          <a:p>
            <a:r>
              <a:rPr lang="hu-HU" sz="1800" b="0" strike="noStrike" spc="-1" dirty="0">
                <a:latin typeface="Arial"/>
              </a:rPr>
              <a:t>„White </a:t>
            </a:r>
            <a:r>
              <a:rPr lang="hu-HU" sz="1800" b="0" strike="noStrike" spc="-1" dirty="0" err="1">
                <a:latin typeface="Arial"/>
              </a:rPr>
              <a:t>defendants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were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mislabeled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as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low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risk</a:t>
            </a:r>
            <a:r>
              <a:rPr lang="hu-HU" sz="1800" b="0" strike="noStrike" spc="-1" dirty="0">
                <a:latin typeface="Arial"/>
              </a:rPr>
              <a:t> more </a:t>
            </a:r>
            <a:r>
              <a:rPr lang="hu-HU" sz="1800" b="0" strike="noStrike" spc="-1" dirty="0" err="1">
                <a:latin typeface="Arial"/>
              </a:rPr>
              <a:t>often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than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black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defendants</a:t>
            </a:r>
            <a:r>
              <a:rPr lang="hu-HU" sz="1800" b="0" strike="noStrike" spc="-1" dirty="0">
                <a:latin typeface="Arial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0086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>
                <a:latin typeface="Arial"/>
              </a:rPr>
              <a:t>Helyes a módszer – mégis hibás az eredmény?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Az IT rendszerek legtöbb hibája a bemeneti adatokra vezethető vissza. A gépi tanulás alapja az adat.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A gondok forrása:</a:t>
            </a:r>
          </a:p>
          <a:p>
            <a:r>
              <a:rPr lang="hu-HU" sz="2000" b="0" strike="noStrike" spc="-1">
                <a:latin typeface="Arial"/>
              </a:rPr>
              <a:t>- torz adatforrás: Race bias</a:t>
            </a:r>
          </a:p>
          <a:p>
            <a:r>
              <a:rPr lang="hu-HU" sz="2000" b="0" strike="noStrike" spc="-1">
                <a:latin typeface="Arial"/>
              </a:rPr>
              <a:t>- nem reprezentatív tanulóadatok</a:t>
            </a:r>
          </a:p>
          <a:p>
            <a:r>
              <a:rPr lang="hu-HU" sz="2000" b="0" strike="noStrike" spc="-1">
                <a:latin typeface="Arial"/>
              </a:rPr>
              <a:t>- hibás észlelés / interpretáció: Tesla-baleset (tavalyi DE-n szerepelt)</a:t>
            </a:r>
          </a:p>
          <a:p>
            <a:r>
              <a:rPr lang="hu-HU" sz="2000" b="0" strike="noStrike" spc="-1">
                <a:latin typeface="Arial"/>
              </a:rPr>
              <a:t>- manipulált: uber példák és táblamatricák</a:t>
            </a:r>
          </a:p>
          <a:p>
            <a:endParaRPr lang="hu-HU" sz="2000" b="0" strike="noStrike" spc="-1">
              <a:latin typeface="Arial"/>
            </a:endParaRPr>
          </a:p>
          <a:p>
            <a:endParaRPr lang="hu-H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63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 dirty="0" smtClean="0">
                <a:latin typeface="Arial"/>
              </a:rPr>
              <a:t>Döntési </a:t>
            </a:r>
            <a:r>
              <a:rPr lang="hu-HU" sz="2000" b="0" strike="noStrike" spc="-1" dirty="0">
                <a:latin typeface="Arial"/>
              </a:rPr>
              <a:t>helyzetben vagyunk az adataink (gondolataink) megosztását tekintve?</a:t>
            </a:r>
          </a:p>
          <a:p>
            <a:endParaRPr lang="hu-HU" sz="2000" b="0" strike="noStrike" spc="-1" dirty="0">
              <a:latin typeface="Arial"/>
            </a:endParaRPr>
          </a:p>
          <a:p>
            <a:r>
              <a:rPr lang="hu-HU" sz="2000" b="0" strike="noStrike" spc="-1" dirty="0">
                <a:latin typeface="Arial"/>
              </a:rPr>
              <a:t>Javaslatok új emberi alapjogokra:</a:t>
            </a:r>
          </a:p>
          <a:p>
            <a:r>
              <a:rPr lang="hu-HU" sz="2000" b="0" strike="noStrike" spc="-1" dirty="0">
                <a:latin typeface="Arial"/>
              </a:rPr>
              <a:t>- gondolkodásunk irányításának szabadsága (</a:t>
            </a:r>
            <a:r>
              <a:rPr lang="hu-HU" sz="2000" b="0" strike="noStrike" spc="-1" dirty="0" err="1">
                <a:latin typeface="Arial"/>
              </a:rPr>
              <a:t>liberty</a:t>
            </a:r>
            <a:r>
              <a:rPr lang="hu-HU" sz="2000" b="0" strike="noStrike" spc="-1" dirty="0">
                <a:latin typeface="Arial"/>
              </a:rPr>
              <a:t>)</a:t>
            </a:r>
          </a:p>
          <a:p>
            <a:r>
              <a:rPr lang="hu-HU" sz="2000" b="0" strike="noStrike" spc="-1" dirty="0">
                <a:latin typeface="Arial"/>
              </a:rPr>
              <a:t>- a gondolkodásunk is személyes adat (</a:t>
            </a:r>
            <a:r>
              <a:rPr lang="hu-HU" sz="2000" b="0" strike="noStrike" spc="-1" dirty="0" err="1">
                <a:latin typeface="Arial"/>
              </a:rPr>
              <a:t>privacy</a:t>
            </a:r>
            <a:r>
              <a:rPr lang="hu-HU" sz="2000" b="0" strike="noStrike" spc="-1" dirty="0">
                <a:latin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4131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 dirty="0">
                <a:latin typeface="Arial"/>
              </a:rPr>
              <a:t>Nem programokat készítünk, hanem adatokból önállóan tanulni engedjük a gépeinket</a:t>
            </a:r>
            <a:r>
              <a:rPr lang="hu-HU" sz="2000" b="0" strike="noStrike" spc="-1" dirty="0" smtClean="0">
                <a:latin typeface="Arial"/>
              </a:rPr>
              <a:t>.</a:t>
            </a:r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003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 dirty="0">
                <a:latin typeface="Arial"/>
              </a:rPr>
              <a:t>(</a:t>
            </a:r>
            <a:r>
              <a:rPr lang="hu-HU" sz="2000" b="0" strike="noStrike" spc="-1" dirty="0" err="1">
                <a:latin typeface="Arial"/>
              </a:rPr>
              <a:t>drónos</a:t>
            </a:r>
            <a:r>
              <a:rPr lang="hu-HU" sz="2000" b="0" strike="noStrike" spc="-1" dirty="0">
                <a:latin typeface="Arial"/>
              </a:rPr>
              <a:t> videó)</a:t>
            </a:r>
          </a:p>
          <a:p>
            <a:endParaRPr lang="hu-HU" sz="2000" b="0" strike="noStrike" spc="-1" dirty="0">
              <a:latin typeface="Arial"/>
            </a:endParaRPr>
          </a:p>
          <a:p>
            <a:r>
              <a:rPr lang="hu-HU" sz="2000" b="0" strike="noStrike" spc="-1" dirty="0">
                <a:latin typeface="Arial"/>
              </a:rPr>
              <a:t>Még abban az esetben is, amikor mind az adatok, mind a módszerek és az alkalmazók is rendben vannak, és esetleg a végső döntést a távolban ülő emberek hozzák, megmarad az emberi és gépi hibák akkumulálódásából származó, súlyos következményekkel járó tévedések esélye.</a:t>
            </a:r>
          </a:p>
          <a:p>
            <a:r>
              <a:rPr lang="hu-HU" sz="2000" b="0" strike="noStrike" spc="-1" dirty="0">
                <a:latin typeface="Arial"/>
              </a:rPr>
              <a:t>Ezért szorgalmazzák sokan az MI katonai alkalmazásának tiltását.</a:t>
            </a:r>
          </a:p>
        </p:txBody>
      </p:sp>
    </p:spTree>
    <p:extLst>
      <p:ext uri="{BB962C8B-B14F-4D97-AF65-F5344CB8AC3E}">
        <p14:creationId xmlns:p14="http://schemas.microsoft.com/office/powerpoint/2010/main" val="117013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 sz="2000" b="0" strike="noStrike" spc="-1">
                <a:latin typeface="Arial"/>
              </a:rPr>
              <a:t>Egyre több nagy tekintélyű szakértő hívja fel a figyelmet az MI veszélyeire. Egyesek a nukleáris fegyvereknél is veszélyesebbnek tartják.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Az AI kialakításával sokkal előrébb tartunk, mint a biztonságos AI kialakítását célzó kutatásokkal.</a:t>
            </a:r>
          </a:p>
          <a:p>
            <a:endParaRPr lang="hu-HU" sz="2000" b="0" strike="noStrike" spc="-1">
              <a:latin typeface="Arial"/>
            </a:endParaRPr>
          </a:p>
          <a:p>
            <a:r>
              <a:rPr lang="hu-HU" sz="2000" b="0" strike="noStrike" spc="-1">
                <a:latin typeface="Arial"/>
              </a:rPr>
              <a:t>A „value alignment” az emberi értékek követését jelenti. Amikkel mi sem vagyunk egészen tisztában…</a:t>
            </a:r>
          </a:p>
          <a:p>
            <a:endParaRPr lang="hu-HU" sz="2000" b="0" strike="noStrike" spc="-1">
              <a:latin typeface="Arial"/>
            </a:endParaRPr>
          </a:p>
          <a:p>
            <a:endParaRPr lang="hu-H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16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4903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314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00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05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3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597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hu-H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798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2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6093952-E8BA-4826-B7B0-99A2117557CC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719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24014" y="1"/>
            <a:ext cx="4165258" cy="7559676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869" y="1007958"/>
            <a:ext cx="7658725" cy="3845167"/>
          </a:xfrm>
        </p:spPr>
        <p:txBody>
          <a:bodyPr anchor="b">
            <a:normAutofit/>
          </a:bodyPr>
          <a:lstStyle>
            <a:lvl1pPr algn="r">
              <a:defRPr sz="5952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770" y="4853124"/>
            <a:ext cx="6352826" cy="1504143"/>
          </a:xfrm>
        </p:spPr>
        <p:txBody>
          <a:bodyPr anchor="t">
            <a:normAutofit/>
          </a:bodyPr>
          <a:lstStyle>
            <a:lvl1pPr marL="0" indent="0" algn="r">
              <a:buNone/>
              <a:defRPr sz="1984">
                <a:solidFill>
                  <a:schemeClr val="tx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6157" y="6743230"/>
            <a:ext cx="945304" cy="402483"/>
          </a:xfrm>
        </p:spPr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4914" y="6743230"/>
            <a:ext cx="3979155" cy="402483"/>
          </a:xfrm>
        </p:spPr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2966" y="6743230"/>
            <a:ext cx="453628" cy="402483"/>
          </a:xfrm>
        </p:spPr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3" name="Freeform 12"/>
          <p:cNvSpPr/>
          <p:nvPr/>
        </p:nvSpPr>
        <p:spPr bwMode="auto">
          <a:xfrm>
            <a:off x="224014" y="4157821"/>
            <a:ext cx="399025" cy="99746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617789" y="4262817"/>
            <a:ext cx="68255" cy="89247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6458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82" y="5217107"/>
            <a:ext cx="8285858" cy="624724"/>
          </a:xfrm>
        </p:spPr>
        <p:txBody>
          <a:bodyPr anchor="b">
            <a:normAutofit/>
          </a:bodyPr>
          <a:lstStyle>
            <a:lvl1pPr algn="ctr">
              <a:defRPr sz="2646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3323" y="1027481"/>
            <a:ext cx="6803171" cy="348880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7582" y="5841831"/>
            <a:ext cx="8285858" cy="544226"/>
          </a:xfrm>
        </p:spPr>
        <p:txBody>
          <a:bodyPr>
            <a:normAutofit/>
          </a:bodyPr>
          <a:lstStyle>
            <a:lvl1pPr marL="0" indent="0" algn="ctr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5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84" y="755967"/>
            <a:ext cx="8285858" cy="3359856"/>
          </a:xfrm>
        </p:spPr>
        <p:txBody>
          <a:bodyPr anchor="ctr">
            <a:normAutofit/>
          </a:bodyPr>
          <a:lstStyle>
            <a:lvl1pPr algn="ctr">
              <a:defRPr sz="3527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583" y="4787794"/>
            <a:ext cx="8285859" cy="15959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643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8720" y="951323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9280" y="3107865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84" y="755969"/>
            <a:ext cx="7688477" cy="3023869"/>
          </a:xfrm>
        </p:spPr>
        <p:txBody>
          <a:bodyPr anchor="ctr">
            <a:normAutofit/>
          </a:bodyPr>
          <a:lstStyle>
            <a:lvl1pPr algn="ctr">
              <a:defRPr sz="3527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61943" y="3779836"/>
            <a:ext cx="7310358" cy="419982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98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582" y="4787794"/>
            <a:ext cx="8285858" cy="15959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4615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85" y="3647098"/>
            <a:ext cx="8285856" cy="1619080"/>
          </a:xfrm>
        </p:spPr>
        <p:txBody>
          <a:bodyPr anchor="b">
            <a:normAutofit/>
          </a:bodyPr>
          <a:lstStyle>
            <a:lvl1pPr algn="r">
              <a:defRPr sz="3527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583" y="5266178"/>
            <a:ext cx="8285857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54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8720" y="951323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9280" y="3107865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84" y="755969"/>
            <a:ext cx="7688477" cy="3023869"/>
          </a:xfrm>
        </p:spPr>
        <p:txBody>
          <a:bodyPr anchor="ctr">
            <a:normAutofit/>
          </a:bodyPr>
          <a:lstStyle>
            <a:lvl1pPr algn="ctr">
              <a:defRPr sz="3527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27584" y="4283816"/>
            <a:ext cx="8285857" cy="979958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646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583" y="5263774"/>
            <a:ext cx="8285857" cy="1119952"/>
          </a:xfrm>
        </p:spPr>
        <p:txBody>
          <a:bodyPr anchor="t">
            <a:normAutofit/>
          </a:bodyPr>
          <a:lstStyle>
            <a:lvl1pPr marL="0" indent="0" algn="r">
              <a:buNone/>
              <a:defRPr sz="1984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390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85" y="755969"/>
            <a:ext cx="8285858" cy="300637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27583" y="3863834"/>
            <a:ext cx="8285859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086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583" y="4787794"/>
            <a:ext cx="8285859" cy="159593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8262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7593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9279" y="755968"/>
            <a:ext cx="1464163" cy="562775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7584" y="755968"/>
            <a:ext cx="6632633" cy="5627758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8914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880" cy="119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333333"/>
              </a:solidFill>
              <a:latin typeface="DejaVu San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8678880" cy="445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891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880" cy="119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333333"/>
              </a:solidFill>
              <a:latin typeface="DejaVu San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445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445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0688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734" y="503979"/>
            <a:ext cx="8493860" cy="218390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734" y="2939874"/>
            <a:ext cx="8493860" cy="3673812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6613" y="6733130"/>
            <a:ext cx="945304" cy="402483"/>
          </a:xfrm>
        </p:spPr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4707" y="6733130"/>
            <a:ext cx="5858886" cy="402483"/>
          </a:xfrm>
        </p:spPr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4938" y="6733130"/>
            <a:ext cx="471656" cy="402483"/>
          </a:xfrm>
        </p:spPr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73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524" y="2939872"/>
            <a:ext cx="7386070" cy="2601541"/>
          </a:xfrm>
        </p:spPr>
        <p:txBody>
          <a:bodyPr anchor="b"/>
          <a:lstStyle>
            <a:lvl1pPr algn="r">
              <a:defRPr sz="4409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528" y="5541414"/>
            <a:ext cx="7386066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0758" y="6741835"/>
            <a:ext cx="455836" cy="402483"/>
          </a:xfrm>
        </p:spPr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261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734" y="755969"/>
            <a:ext cx="8493860" cy="19319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2733" y="2939874"/>
            <a:ext cx="4122976" cy="3713339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3618" y="2939873"/>
            <a:ext cx="4122976" cy="368925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28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5661" y="2930540"/>
            <a:ext cx="3810321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>
                <a:solidFill>
                  <a:schemeClr val="accent1">
                    <a:lumMod val="75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7582" y="3676591"/>
            <a:ext cx="4048398" cy="2937954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90427" y="2939874"/>
            <a:ext cx="3823015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>
                <a:solidFill>
                  <a:schemeClr val="accent1">
                    <a:lumMod val="75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5042" y="3676591"/>
            <a:ext cx="4048398" cy="2937954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14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583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654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83" y="1763924"/>
            <a:ext cx="2935259" cy="1511935"/>
          </a:xfrm>
        </p:spPr>
        <p:txBody>
          <a:bodyPr anchor="b">
            <a:normAutofit/>
          </a:bodyPr>
          <a:lstStyle>
            <a:lvl1pPr algn="ctr">
              <a:defRPr sz="2646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1903" y="755968"/>
            <a:ext cx="5161538" cy="5627759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7583" y="3275859"/>
            <a:ext cx="2935259" cy="2015913"/>
          </a:xfrm>
        </p:spPr>
        <p:txBody>
          <a:bodyPr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911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269" y="1931916"/>
            <a:ext cx="4487641" cy="1511935"/>
          </a:xfrm>
        </p:spPr>
        <p:txBody>
          <a:bodyPr anchor="b">
            <a:normAutofit/>
          </a:bodyPr>
          <a:lstStyle>
            <a:lvl1pPr algn="ctr">
              <a:defRPr sz="3086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1093" y="1007957"/>
            <a:ext cx="2713491" cy="5039783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6269" y="3443851"/>
            <a:ext cx="4487641" cy="2015913"/>
          </a:xfrm>
        </p:spPr>
        <p:txBody>
          <a:bodyPr>
            <a:normAutofit/>
          </a:bodyPr>
          <a:lstStyle>
            <a:lvl1pPr marL="0" indent="0" algn="ctr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b="0" strike="noStrike" spc="-1" smtClean="0">
                <a:latin typeface="Times New Roman"/>
              </a:rPr>
              <a:t>&lt;date/time&gt;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1400" b="0" strike="noStrike" spc="-1" smtClean="0">
                <a:latin typeface="Times New Roman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D1D143-E483-485A-84E7-0FE25793650B}" type="slidenum">
              <a:rPr lang="en-US" sz="1400" b="0" strike="noStrike" spc="-1" smtClean="0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719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"/>
            <a:ext cx="2350396" cy="7559676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2734" y="503979"/>
            <a:ext cx="8493860" cy="2183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735" y="2939874"/>
            <a:ext cx="8493859" cy="3700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12433" y="6741835"/>
            <a:ext cx="94530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0527" y="6741835"/>
            <a:ext cx="585888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/>
            <a:r>
              <a:rPr lang="en-US" sz="1400" b="0" strike="noStrike" spc="-1" smtClean="0">
                <a:solidFill>
                  <a:srgbClr val="800000"/>
                </a:solidFill>
                <a:latin typeface="DejaVu Sans"/>
              </a:rPr>
              <a:t>NJSZT DE! Konferencia</a:t>
            </a:r>
          </a:p>
          <a:p>
            <a:pPr algn="r"/>
            <a:r>
              <a:rPr lang="en-US" sz="1400" b="0" strike="noStrike" spc="-1" smtClean="0">
                <a:solidFill>
                  <a:srgbClr val="800000"/>
                </a:solidFill>
                <a:latin typeface="DejaVu Sans"/>
              </a:rPr>
              <a:t>2017. november 29.</a:t>
            </a:r>
            <a:endParaRPr lang="en-US" sz="1400" b="0" strike="noStrike" spc="-1">
              <a:solidFill>
                <a:srgbClr val="800000"/>
              </a:solidFill>
              <a:latin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0758" y="6741835"/>
            <a:ext cx="45583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2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xStyles>
    <p:titleStyle>
      <a:lvl1pPr algn="ctr" defTabSz="503972" rtl="0" eaLnBrk="1" latinLnBrk="0" hangingPunct="1">
        <a:spcBef>
          <a:spcPct val="0"/>
        </a:spcBef>
        <a:buNone/>
        <a:defRPr sz="4409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64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20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8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4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4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4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4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4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ay_(bot)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i25.mit.bme.h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hyperlink" Target="http://www.mit.bme.hu/research/presentations/2017/megszelidul-vagy-elszabadul-mesterseges-intelligenci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2088000" y="2232000"/>
            <a:ext cx="6419896" cy="27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 algn="ctr">
              <a:spcAft>
                <a:spcPts val="1417"/>
              </a:spcAft>
            </a:pPr>
            <a:r>
              <a:rPr lang="hu-HU" sz="4000" b="1" strike="noStrike" spc="-1" dirty="0">
                <a:solidFill>
                  <a:srgbClr val="666666"/>
                </a:solidFill>
                <a:latin typeface="Linux Libertine Display G"/>
              </a:rPr>
              <a:t>Megszelídül</a:t>
            </a:r>
            <a:endParaRPr lang="en-US" sz="4000" b="0" strike="noStrike" spc="-1" dirty="0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4000" b="0" strike="noStrike" spc="-1" dirty="0">
                <a:solidFill>
                  <a:srgbClr val="666666"/>
                </a:solidFill>
                <a:latin typeface="Linux Libertine Display G"/>
              </a:rPr>
              <a:t>vagy</a:t>
            </a:r>
            <a:endParaRPr lang="en-US" sz="4000" b="0" strike="noStrike" spc="-1" dirty="0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4000" b="1" strike="noStrike" spc="-1" dirty="0">
                <a:solidFill>
                  <a:srgbClr val="666666"/>
                </a:solidFill>
                <a:latin typeface="Linux Libertine Display G"/>
              </a:rPr>
              <a:t>elszabadul</a:t>
            </a:r>
            <a:endParaRPr lang="en-US" sz="4000" b="0" strike="noStrike" spc="-1" dirty="0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4000" b="0" strike="noStrike" spc="-1" dirty="0">
                <a:solidFill>
                  <a:srgbClr val="666666"/>
                </a:solidFill>
                <a:latin typeface="Linux Libertine Display G"/>
              </a:rPr>
              <a:t>a mesterséges intelligencia?</a:t>
            </a:r>
            <a:endParaRPr lang="en-US" sz="4000" b="0" strike="noStrike" spc="-1" dirty="0">
              <a:solidFill>
                <a:srgbClr val="666666"/>
              </a:solidFill>
              <a:latin typeface="DejaVu Sans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6152322" y="5758848"/>
            <a:ext cx="3284286" cy="841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hu-HU" sz="2800" b="0" i="1" strike="noStrike" spc="-1" dirty="0">
                <a:latin typeface="Linux Libertine Display G"/>
              </a:rPr>
              <a:t>Mészáros Tamás</a:t>
            </a:r>
            <a:r>
              <a:rPr dirty="0"/>
              <a:t/>
            </a:r>
            <a:br>
              <a:rPr dirty="0"/>
            </a:br>
            <a:r>
              <a:rPr lang="hu-HU" sz="2400" b="0" strike="noStrike" spc="-1" dirty="0">
                <a:latin typeface="Linux Libertine Display G"/>
              </a:rPr>
              <a:t>BME</a:t>
            </a:r>
            <a:endParaRPr lang="hu-H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Érzelmek felismerése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3" y="1360487"/>
            <a:ext cx="7715250" cy="2095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882900"/>
            <a:ext cx="9534525" cy="46767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3" y="1360487"/>
            <a:ext cx="6096000" cy="25241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39" y="3393281"/>
            <a:ext cx="802005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 dirty="0" err="1">
                <a:solidFill>
                  <a:srgbClr val="333333"/>
                </a:solidFill>
                <a:latin typeface="DejaVu Sans"/>
              </a:rPr>
              <a:t>Csetbotunk</a:t>
            </a:r>
            <a:r>
              <a:rPr lang="hu-HU" sz="3200" b="0" strike="noStrike" spc="-1" dirty="0">
                <a:solidFill>
                  <a:srgbClr val="333333"/>
                </a:solidFill>
                <a:latin typeface="DejaVu Sans"/>
              </a:rPr>
              <a:t> első napja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252728" y="1645920"/>
            <a:ext cx="523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pc="-1" dirty="0">
                <a:solidFill>
                  <a:srgbClr val="666666"/>
                </a:solidFill>
                <a:latin typeface="DejaVu Sans"/>
              </a:rPr>
              <a:t>16 óra alatt mit tanult meg </a:t>
            </a:r>
            <a:r>
              <a:rPr lang="hu-HU" spc="-1" dirty="0" err="1">
                <a:solidFill>
                  <a:srgbClr val="666666"/>
                </a:solidFill>
                <a:latin typeface="DejaVu Sans"/>
                <a:hlinkClick r:id="rId3"/>
              </a:rPr>
              <a:t>Tay</a:t>
            </a:r>
            <a:r>
              <a:rPr lang="hu-HU" spc="-1" dirty="0">
                <a:solidFill>
                  <a:srgbClr val="666666"/>
                </a:solidFill>
                <a:latin typeface="DejaVu Sans"/>
              </a:rPr>
              <a:t> a </a:t>
            </a:r>
            <a:r>
              <a:rPr lang="hu-HU" spc="-1" dirty="0" err="1">
                <a:solidFill>
                  <a:srgbClr val="666666"/>
                </a:solidFill>
                <a:latin typeface="DejaVu Sans"/>
              </a:rPr>
              <a:t>Twitteren</a:t>
            </a:r>
            <a:r>
              <a:rPr lang="hu-HU" spc="-1" dirty="0" smtClean="0">
                <a:solidFill>
                  <a:srgbClr val="666666"/>
                </a:solidFill>
                <a:latin typeface="DejaVu Sans"/>
              </a:rPr>
              <a:t>?</a:t>
            </a:r>
            <a:endParaRPr lang="hu-HU" spc="-1" dirty="0">
              <a:solidFill>
                <a:srgbClr val="666666"/>
              </a:solidFill>
              <a:latin typeface="DejaVu San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7" y="1344295"/>
            <a:ext cx="6229350" cy="58769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2412809"/>
            <a:ext cx="55245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 dirty="0">
                <a:solidFill>
                  <a:srgbClr val="333333"/>
                </a:solidFill>
                <a:latin typeface="DejaVu Sans"/>
              </a:rPr>
              <a:t>Megszelídül?			Elszabadul?</a:t>
            </a:r>
          </a:p>
        </p:txBody>
      </p:sp>
      <p:sp>
        <p:nvSpPr>
          <p:cNvPr id="201" name="TextShape 2"/>
          <p:cNvSpPr txBox="1"/>
          <p:nvPr/>
        </p:nvSpPr>
        <p:spPr>
          <a:xfrm>
            <a:off x="700560" y="1841040"/>
            <a:ext cx="423504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Hasznos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Megbízható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Használható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Megvalósítható</a:t>
            </a:r>
          </a:p>
        </p:txBody>
      </p:sp>
      <p:sp>
        <p:nvSpPr>
          <p:cNvPr id="202" name="TextShape 3"/>
          <p:cNvSpPr txBox="1"/>
          <p:nvPr/>
        </p:nvSpPr>
        <p:spPr>
          <a:xfrm>
            <a:off x="5147640" y="1841040"/>
            <a:ext cx="423504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 algn="ctr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endParaRPr lang="hu-HU" sz="26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108000" algn="ctr"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Kártékony</a:t>
            </a:r>
          </a:p>
          <a:p>
            <a:pPr marL="432000" indent="-324000" algn="ctr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endParaRPr lang="hu-HU" sz="26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108000" algn="ctr"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Megbízhatatlan</a:t>
            </a:r>
          </a:p>
          <a:p>
            <a:pPr marL="432000" indent="-324000" algn="ctr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endParaRPr lang="hu-HU" sz="26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108000" algn="ctr"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Veszélyes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Féljünk-e az AGI-tól?</a:t>
            </a:r>
          </a:p>
        </p:txBody>
      </p:sp>
      <p:sp>
        <p:nvSpPr>
          <p:cNvPr id="204" name="TextShape 2"/>
          <p:cNvSpPr txBox="1"/>
          <p:nvPr/>
        </p:nvSpPr>
        <p:spPr>
          <a:xfrm>
            <a:off x="700560" y="1841040"/>
            <a:ext cx="867888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	„</a:t>
            </a:r>
            <a:r>
              <a:rPr lang="hu-HU" sz="2600" b="0" strike="noStrike" spc="-1" dirty="0" err="1">
                <a:solidFill>
                  <a:srgbClr val="666666"/>
                </a:solidFill>
                <a:latin typeface="DejaVu Sans"/>
              </a:rPr>
              <a:t>Artificial</a:t>
            </a: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 General </a:t>
            </a:r>
            <a:r>
              <a:rPr lang="hu-HU" sz="2600" b="0" strike="noStrike" spc="-1" dirty="0" err="1">
                <a:solidFill>
                  <a:srgbClr val="666666"/>
                </a:solidFill>
                <a:latin typeface="DejaVu Sans"/>
              </a:rPr>
              <a:t>Intelligence</a:t>
            </a: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”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31" y="3538728"/>
            <a:ext cx="5236968" cy="376491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35" y="2358517"/>
            <a:ext cx="5367401" cy="2890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9" y="5552568"/>
            <a:ext cx="6676687" cy="1804510"/>
          </a:xfrm>
          <a:prstGeom prst="rect">
            <a:avLst/>
          </a:prstGeom>
        </p:spPr>
      </p:pic>
      <p:sp>
        <p:nvSpPr>
          <p:cNvPr id="207" name="TextShape 1"/>
          <p:cNvSpPr txBox="1"/>
          <p:nvPr/>
        </p:nvSpPr>
        <p:spPr>
          <a:xfrm>
            <a:off x="537120" y="518040"/>
            <a:ext cx="8678880" cy="77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… és az MI módszerek alkalmazásától?</a:t>
            </a:r>
          </a:p>
        </p:txBody>
      </p:sp>
      <p:pic>
        <p:nvPicPr>
          <p:cNvPr id="208" name="Kép 207"/>
          <p:cNvPicPr/>
          <p:nvPr/>
        </p:nvPicPr>
        <p:blipFill>
          <a:blip r:embed="rId4"/>
          <a:stretch/>
        </p:blipFill>
        <p:spPr>
          <a:xfrm>
            <a:off x="795960" y="1224000"/>
            <a:ext cx="1076040" cy="380520"/>
          </a:xfrm>
          <a:prstGeom prst="rect">
            <a:avLst/>
          </a:prstGeom>
          <a:ln>
            <a:noFill/>
          </a:ln>
        </p:spPr>
      </p:pic>
      <p:sp>
        <p:nvSpPr>
          <p:cNvPr id="209" name="TextShape 2"/>
          <p:cNvSpPr txBox="1"/>
          <p:nvPr/>
        </p:nvSpPr>
        <p:spPr>
          <a:xfrm>
            <a:off x="720000" y="4837680"/>
            <a:ext cx="4459442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1800" b="0" strike="noStrike" spc="-1" dirty="0" err="1">
                <a:latin typeface="Arial"/>
              </a:rPr>
              <a:t>black</a:t>
            </a:r>
            <a:r>
              <a:rPr lang="hu-HU" sz="1800" b="0" strike="noStrike" spc="-1" dirty="0">
                <a:latin typeface="Arial"/>
              </a:rPr>
              <a:t> </a:t>
            </a:r>
            <a:r>
              <a:rPr lang="hu-HU" sz="1800" b="0" strike="noStrike" spc="-1" dirty="0" err="1">
                <a:latin typeface="Arial"/>
              </a:rPr>
              <a:t>box</a:t>
            </a:r>
            <a:r>
              <a:rPr lang="hu-HU" sz="1800" b="0" strike="noStrike" spc="-1" dirty="0">
                <a:latin typeface="Arial"/>
              </a:rPr>
              <a:t> kockázatelemző </a:t>
            </a:r>
            <a:r>
              <a:rPr lang="hu-HU" sz="1800" b="0" strike="noStrike" spc="-1" dirty="0" smtClean="0">
                <a:latin typeface="Arial"/>
              </a:rPr>
              <a:t>algoritmusok</a:t>
            </a:r>
            <a:endParaRPr lang="hu-HU" sz="1800" b="0" strike="noStrike" spc="-1" dirty="0">
              <a:latin typeface="Arial"/>
            </a:endParaRPr>
          </a:p>
        </p:txBody>
      </p:sp>
      <p:pic>
        <p:nvPicPr>
          <p:cNvPr id="210" name="Kép 209"/>
          <p:cNvPicPr/>
          <p:nvPr/>
        </p:nvPicPr>
        <p:blipFill>
          <a:blip r:embed="rId5"/>
          <a:stretch/>
        </p:blipFill>
        <p:spPr>
          <a:xfrm>
            <a:off x="795960" y="1604520"/>
            <a:ext cx="4135320" cy="3240000"/>
          </a:xfrm>
          <a:prstGeom prst="rect">
            <a:avLst/>
          </a:prstGeom>
          <a:ln>
            <a:noFill/>
          </a:ln>
        </p:spPr>
      </p:pic>
      <p:pic>
        <p:nvPicPr>
          <p:cNvPr id="211" name="Kép 210"/>
          <p:cNvPicPr/>
          <p:nvPr/>
        </p:nvPicPr>
        <p:blipFill>
          <a:blip r:embed="rId6"/>
          <a:stretch/>
        </p:blipFill>
        <p:spPr>
          <a:xfrm>
            <a:off x="5544000" y="1296000"/>
            <a:ext cx="3638160" cy="3838320"/>
          </a:xfrm>
          <a:prstGeom prst="rect">
            <a:avLst/>
          </a:prstGeom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42" y="4355133"/>
            <a:ext cx="4367276" cy="9787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97" y="7086600"/>
            <a:ext cx="1375721" cy="32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Megbízhatunk-e az adatokban?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4" y="1360868"/>
            <a:ext cx="5991225" cy="1619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30" y="1727389"/>
            <a:ext cx="5140805" cy="32858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4" y="3090483"/>
            <a:ext cx="6131337" cy="42221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3" y="3370326"/>
            <a:ext cx="5421572" cy="36624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4" y="2126874"/>
            <a:ext cx="6153150" cy="40957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64" y="2894069"/>
            <a:ext cx="6248400" cy="38766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50" y="3839654"/>
            <a:ext cx="6038850" cy="375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Rábízzuk-e az adatainkat?</a:t>
            </a:r>
          </a:p>
        </p:txBody>
      </p:sp>
      <p:sp>
        <p:nvSpPr>
          <p:cNvPr id="225" name="TextShape 2"/>
          <p:cNvSpPr txBox="1"/>
          <p:nvPr/>
        </p:nvSpPr>
        <p:spPr>
          <a:xfrm>
            <a:off x="700560" y="1841040"/>
            <a:ext cx="867888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life mining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citizen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 </a:t>
            </a: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score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 (</a:t>
            </a: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Baidu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, Kína)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karma </a:t>
            </a: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police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 (UK), PRISM (US)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people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 </a:t>
            </a: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programming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 (ajánlás → megtévesztés</a:t>
            </a: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</a:rPr>
              <a:t>)</a:t>
            </a:r>
          </a:p>
          <a:p>
            <a:pPr marL="540000" lvl="1">
              <a:spcAft>
                <a:spcPts val="1134"/>
              </a:spcAft>
              <a:buClr>
                <a:srgbClr val="666666"/>
              </a:buClr>
              <a:buSzPct val="75000"/>
            </a:pPr>
            <a:endParaRPr lang="hu-HU" sz="2200" b="0" strike="noStrike" spc="-1" dirty="0" smtClean="0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spc="-1" dirty="0" err="1">
                <a:solidFill>
                  <a:srgbClr val="666666"/>
                </a:solidFill>
                <a:latin typeface="DejaVu Sans"/>
              </a:rPr>
              <a:t>brain</a:t>
            </a:r>
            <a:r>
              <a:rPr lang="hu-HU" sz="2600" spc="-1" dirty="0">
                <a:solidFill>
                  <a:srgbClr val="666666"/>
                </a:solidFill>
                <a:latin typeface="DejaVu Sans"/>
              </a:rPr>
              <a:t> </a:t>
            </a:r>
            <a:r>
              <a:rPr lang="hu-HU" sz="2600" spc="-1" dirty="0" err="1">
                <a:solidFill>
                  <a:srgbClr val="666666"/>
                </a:solidFill>
                <a:latin typeface="DejaVu Sans"/>
              </a:rPr>
              <a:t>imaging</a:t>
            </a:r>
            <a:endParaRPr lang="hu-HU" sz="2600" spc="-1" dirty="0">
              <a:solidFill>
                <a:srgbClr val="666666"/>
              </a:solidFill>
              <a:latin typeface="DejaVu Sans"/>
            </a:endParaRP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spc="-1" dirty="0">
                <a:solidFill>
                  <a:srgbClr val="666666"/>
                </a:solidFill>
                <a:latin typeface="DejaVu Sans"/>
              </a:rPr>
              <a:t>SMC 2016 Budapest – BCI </a:t>
            </a:r>
            <a:r>
              <a:rPr lang="hu-HU" sz="2200" spc="-1" dirty="0" err="1">
                <a:solidFill>
                  <a:srgbClr val="666666"/>
                </a:solidFill>
                <a:latin typeface="DejaVu Sans"/>
              </a:rPr>
              <a:t>hackaton</a:t>
            </a:r>
            <a:r>
              <a:rPr lang="hu-HU" sz="2200" spc="-1" dirty="0">
                <a:solidFill>
                  <a:srgbClr val="666666"/>
                </a:solidFill>
                <a:latin typeface="DejaVu Sans"/>
              </a:rPr>
              <a:t> és szekciók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spc="-1" dirty="0">
                <a:solidFill>
                  <a:srgbClr val="666666"/>
                </a:solidFill>
                <a:latin typeface="DejaVu Sans"/>
              </a:rPr>
              <a:t>gondolatolvasás</a:t>
            </a:r>
            <a:r>
              <a:rPr lang="hu-HU" sz="2200" spc="-1" dirty="0" smtClean="0">
                <a:solidFill>
                  <a:srgbClr val="666666"/>
                </a:solidFill>
                <a:latin typeface="DejaVu Sans"/>
              </a:rPr>
              <a:t>?</a:t>
            </a:r>
            <a:endParaRPr lang="hu-HU" sz="2200" spc="-1" dirty="0">
              <a:solidFill>
                <a:srgbClr val="666666"/>
              </a:solidFill>
              <a:latin typeface="DejaVu San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42" y="4553712"/>
            <a:ext cx="4228583" cy="26055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78" y="4784385"/>
            <a:ext cx="7429500" cy="170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44" y="5512927"/>
            <a:ext cx="3429000" cy="1114425"/>
          </a:xfrm>
          <a:prstGeom prst="rect">
            <a:avLst/>
          </a:prstGeom>
        </p:spPr>
      </p:pic>
      <p:sp>
        <p:nvSpPr>
          <p:cNvPr id="229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Megbízhatunk-e a működésében?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16" y="1423543"/>
            <a:ext cx="7302967" cy="311188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93" y="2905252"/>
            <a:ext cx="6076950" cy="37242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02" y="4780560"/>
            <a:ext cx="5600700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Megbízhatunk-e az alkalmazókban?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083296" y="6072188"/>
            <a:ext cx="18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pc="-1" dirty="0">
                <a:latin typeface="Arial"/>
              </a:rPr>
              <a:t>#</a:t>
            </a:r>
            <a:r>
              <a:rPr lang="hu-HU" spc="-1" dirty="0" err="1" smtClean="0">
                <a:latin typeface="Arial"/>
              </a:rPr>
              <a:t>bankillerrobots</a:t>
            </a:r>
            <a:endParaRPr lang="hu-HU" spc="-1" dirty="0">
              <a:latin typeface="Arial"/>
            </a:endParaRPr>
          </a:p>
        </p:txBody>
      </p:sp>
      <p:pic>
        <p:nvPicPr>
          <p:cNvPr id="3" name="Slaughterbots_cu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3" y="1485900"/>
            <a:ext cx="10080625" cy="458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AI-safety research</a:t>
            </a:r>
          </a:p>
        </p:txBody>
      </p:sp>
      <p:sp>
        <p:nvSpPr>
          <p:cNvPr id="237" name="TextShape 2"/>
          <p:cNvSpPr txBox="1"/>
          <p:nvPr/>
        </p:nvSpPr>
        <p:spPr>
          <a:xfrm>
            <a:off x="700560" y="1841040"/>
            <a:ext cx="867888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sngStrike" spc="-1" dirty="0">
                <a:solidFill>
                  <a:srgbClr val="666666"/>
                </a:solidFill>
                <a:latin typeface="DejaVu Sans"/>
              </a:rPr>
              <a:t>általános</a:t>
            </a: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 hasznos intelligencia</a:t>
            </a: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megbízható, biztonságos</a:t>
            </a: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átlátható</a:t>
            </a: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értékelvűség </a:t>
            </a: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és</a:t>
            </a:r>
            <a:b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</a:b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„</a:t>
            </a:r>
            <a:r>
              <a:rPr lang="hu-HU" sz="2600" b="0" strike="noStrike" spc="-1" dirty="0" err="1" smtClean="0">
                <a:solidFill>
                  <a:srgbClr val="666666"/>
                </a:solidFill>
                <a:latin typeface="DejaVu Sans"/>
              </a:rPr>
              <a:t>value</a:t>
            </a: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 </a:t>
            </a:r>
            <a:r>
              <a:rPr lang="hu-HU" sz="2600" b="0" strike="noStrike" spc="-1" dirty="0" err="1">
                <a:solidFill>
                  <a:srgbClr val="666666"/>
                </a:solidFill>
                <a:latin typeface="DejaVu Sans"/>
              </a:rPr>
              <a:t>alignment</a:t>
            </a: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”</a:t>
            </a:r>
          </a:p>
        </p:txBody>
      </p:sp>
      <p:sp>
        <p:nvSpPr>
          <p:cNvPr id="238" name="TextShape 3"/>
          <p:cNvSpPr txBox="1"/>
          <p:nvPr/>
        </p:nvSpPr>
        <p:spPr>
          <a:xfrm>
            <a:off x="8290584" y="6477336"/>
            <a:ext cx="16009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1800" b="0" strike="noStrike" spc="-1" dirty="0">
                <a:latin typeface="Arial"/>
              </a:rPr>
              <a:t>Stuart Russell</a:t>
            </a:r>
          </a:p>
        </p:txBody>
      </p:sp>
      <p:pic>
        <p:nvPicPr>
          <p:cNvPr id="2" name="Slaughterbots_cut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857" y="3310128"/>
            <a:ext cx="5638047" cy="3179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1368000" y="445320"/>
            <a:ext cx="720000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Megszelídül?</a:t>
            </a:r>
          </a:p>
        </p:txBody>
      </p:sp>
      <p:sp>
        <p:nvSpPr>
          <p:cNvPr id="174" name="TextShape 2"/>
          <p:cNvSpPr txBox="1"/>
          <p:nvPr/>
        </p:nvSpPr>
        <p:spPr>
          <a:xfrm>
            <a:off x="1765080" y="2057040"/>
            <a:ext cx="6592680" cy="4870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Hasznos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Megbízható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Használható</a:t>
            </a:r>
          </a:p>
          <a:p>
            <a:pPr algn="ctr">
              <a:spcAft>
                <a:spcPts val="1417"/>
              </a:spcAft>
            </a:pP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algn="ctr">
              <a:spcAft>
                <a:spcPts val="1417"/>
              </a:spcAft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Megvalósítható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Merre tovább?</a:t>
            </a:r>
          </a:p>
        </p:txBody>
      </p:sp>
      <p:sp>
        <p:nvSpPr>
          <p:cNvPr id="240" name="TextShape 2"/>
          <p:cNvSpPr txBox="1"/>
          <p:nvPr/>
        </p:nvSpPr>
        <p:spPr>
          <a:xfrm>
            <a:off x="700560" y="1841040"/>
            <a:ext cx="867888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Stuart Russell előadása a BME-n</a:t>
            </a:r>
          </a:p>
          <a:p>
            <a:pPr marL="540000" lvl="1">
              <a:spcAft>
                <a:spcPts val="1134"/>
              </a:spcAft>
              <a:buClr>
                <a:srgbClr val="666666"/>
              </a:buClr>
              <a:buSzPct val="75000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2017. február </a:t>
            </a: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</a:rPr>
              <a:t>2.	</a:t>
            </a: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  <a:hlinkClick r:id="rId3"/>
              </a:rPr>
              <a:t>http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  <a:hlinkClick r:id="rId3"/>
              </a:rPr>
              <a:t>://ai25.mit.bme.hu</a:t>
            </a: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Ajánlott irodalmak a </a:t>
            </a:r>
            <a:r>
              <a:rPr lang="hu-HU" sz="2600" b="0" strike="noStrike" spc="-1" dirty="0">
                <a:solidFill>
                  <a:srgbClr val="666666"/>
                </a:solidFill>
                <a:latin typeface="DejaVu Sans"/>
                <a:hlinkClick r:id="rId4"/>
              </a:rPr>
              <a:t>weben</a:t>
            </a:r>
            <a:endParaRPr lang="hu-HU" sz="2600" b="0" strike="noStrike" spc="-1" dirty="0">
              <a:solidFill>
                <a:srgbClr val="666666"/>
              </a:solidFill>
              <a:latin typeface="DejaVu Sans"/>
            </a:endParaRPr>
          </a:p>
        </p:txBody>
      </p:sp>
      <p:pic>
        <p:nvPicPr>
          <p:cNvPr id="241" name="Kép 240"/>
          <p:cNvPicPr/>
          <p:nvPr/>
        </p:nvPicPr>
        <p:blipFill>
          <a:blip r:embed="rId5"/>
          <a:stretch/>
        </p:blipFill>
        <p:spPr>
          <a:xfrm>
            <a:off x="3279240" y="3816000"/>
            <a:ext cx="3488760" cy="348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1492560" y="1841040"/>
            <a:ext cx="423504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Jó </a:t>
            </a: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ügyfélszolgálat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</a:rPr>
              <a:t>elérhető</a:t>
            </a: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hatékony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önálló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stressztűrő</a:t>
            </a:r>
          </a:p>
        </p:txBody>
      </p:sp>
      <p:sp>
        <p:nvSpPr>
          <p:cNvPr id="176" name="TextShape 2"/>
          <p:cNvSpPr txBox="1"/>
          <p:nvPr/>
        </p:nvSpPr>
        <p:spPr>
          <a:xfrm>
            <a:off x="5147640" y="1841040"/>
            <a:ext cx="423504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dirty="0"/>
              <a:t/>
            </a:r>
            <a:br>
              <a:rPr dirty="0"/>
            </a:br>
            <a:r>
              <a:rPr dirty="0" smtClean="0"/>
              <a:t/>
            </a:r>
            <a:br>
              <a:rPr dirty="0" smtClean="0"/>
            </a:br>
            <a:r>
              <a:rPr lang="hu-HU" sz="2600" b="0" strike="noStrike" spc="-1" dirty="0" smtClean="0">
                <a:solidFill>
                  <a:srgbClr val="666666"/>
                </a:solidFill>
                <a:latin typeface="DejaVu Sans"/>
              </a:rPr>
              <a:t>Gépi megvalósítása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</a:rPr>
              <a:t>kommunikáció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 smtClean="0">
                <a:solidFill>
                  <a:srgbClr val="666666"/>
                </a:solidFill>
                <a:latin typeface="DejaVu Sans"/>
              </a:rPr>
              <a:t>szövegértés</a:t>
            </a: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problémamegoldás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érzelemkezelés</a:t>
            </a:r>
          </a:p>
        </p:txBody>
      </p:sp>
      <p:sp>
        <p:nvSpPr>
          <p:cNvPr id="177" name="TextShape 3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Esettanulmány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„Robotizált ügyfélszolgálat”</a:t>
            </a:r>
          </a:p>
        </p:txBody>
      </p:sp>
      <p:sp>
        <p:nvSpPr>
          <p:cNvPr id="179" name="TextShape 2"/>
          <p:cNvSpPr txBox="1"/>
          <p:nvPr/>
        </p:nvSpPr>
        <p:spPr>
          <a:xfrm>
            <a:off x="700560" y="1841040"/>
            <a:ext cx="8678880" cy="485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Eszközök a kommunikációhoz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Okostelefon, Messenger, </a:t>
            </a:r>
            <a:r>
              <a:rPr lang="hu-HU" sz="2200" b="0" strike="noStrike" spc="-1" dirty="0" err="1">
                <a:solidFill>
                  <a:srgbClr val="666666"/>
                </a:solidFill>
                <a:latin typeface="DejaVu Sans"/>
              </a:rPr>
              <a:t>WhatsApp</a:t>
            </a: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, Skype ...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Tudásforrás és -kinyerés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Termék-, szolgáltatásinformációk, ügyfélszolgálati naplók</a:t>
            </a: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Párbeszéd az ügyféllel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Szövegértés, válaszgenerálás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endParaRPr lang="hu-HU" sz="2200" b="0" strike="noStrike" spc="-1" dirty="0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 dirty="0">
                <a:solidFill>
                  <a:srgbClr val="666666"/>
                </a:solidFill>
                <a:latin typeface="DejaVu Sans"/>
              </a:rPr>
              <a:t>Érzelmek kezelése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 dirty="0">
                <a:solidFill>
                  <a:srgbClr val="666666"/>
                </a:solidFill>
                <a:latin typeface="DejaVu Sans"/>
              </a:rPr>
              <a:t>Türelmetlenség, elégedetlenség</a:t>
            </a:r>
          </a:p>
        </p:txBody>
      </p:sp>
      <p:sp>
        <p:nvSpPr>
          <p:cNvPr id="180" name="TextShape 3"/>
          <p:cNvSpPr txBox="1"/>
          <p:nvPr/>
        </p:nvSpPr>
        <p:spPr>
          <a:xfrm>
            <a:off x="4450788" y="4268520"/>
            <a:ext cx="462600" cy="65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4000" b="0" strike="noStrike" spc="-1" dirty="0">
                <a:solidFill>
                  <a:srgbClr val="FF3333"/>
                </a:solidFill>
                <a:latin typeface="Arial"/>
              </a:rPr>
              <a:t>?</a:t>
            </a:r>
            <a:endParaRPr lang="hu-HU" sz="4000" b="0" strike="noStrike" spc="-1" dirty="0">
              <a:latin typeface="Arial"/>
            </a:endParaRPr>
          </a:p>
        </p:txBody>
      </p:sp>
      <p:sp>
        <p:nvSpPr>
          <p:cNvPr id="181" name="TextShape 4"/>
          <p:cNvSpPr txBox="1"/>
          <p:nvPr/>
        </p:nvSpPr>
        <p:spPr>
          <a:xfrm>
            <a:off x="3863232" y="5614632"/>
            <a:ext cx="462600" cy="65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4000" b="0" strike="noStrike" spc="-1" dirty="0">
                <a:solidFill>
                  <a:srgbClr val="FF3333"/>
                </a:solidFill>
                <a:latin typeface="Arial"/>
              </a:rPr>
              <a:t>?</a:t>
            </a:r>
            <a:endParaRPr lang="hu-HU" sz="4000" b="0" strike="noStrike" spc="-1" dirty="0">
              <a:latin typeface="Arial"/>
            </a:endParaRPr>
          </a:p>
        </p:txBody>
      </p:sp>
      <p:sp>
        <p:nvSpPr>
          <p:cNvPr id="182" name="TextShape 5"/>
          <p:cNvSpPr txBox="1"/>
          <p:nvPr/>
        </p:nvSpPr>
        <p:spPr>
          <a:xfrm>
            <a:off x="4718664" y="2896920"/>
            <a:ext cx="462600" cy="65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4000" b="0" strike="noStrike" spc="-1" dirty="0">
                <a:solidFill>
                  <a:srgbClr val="FF3333"/>
                </a:solidFill>
                <a:latin typeface="Arial"/>
              </a:rPr>
              <a:t>?</a:t>
            </a:r>
            <a:endParaRPr lang="hu-HU" sz="4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Felhőalapú rendszerek</a:t>
            </a:r>
          </a:p>
        </p:txBody>
      </p:sp>
      <p:pic>
        <p:nvPicPr>
          <p:cNvPr id="184" name="Kép 183"/>
          <p:cNvPicPr/>
          <p:nvPr/>
        </p:nvPicPr>
        <p:blipFill>
          <a:blip r:embed="rId3"/>
          <a:stretch/>
        </p:blipFill>
        <p:spPr>
          <a:xfrm>
            <a:off x="1165320" y="1841040"/>
            <a:ext cx="7749000" cy="445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MI a felhőben (SaaS, PaaS)</a:t>
            </a:r>
          </a:p>
        </p:txBody>
      </p:sp>
      <p:sp>
        <p:nvSpPr>
          <p:cNvPr id="186" name="TextShape 2"/>
          <p:cNvSpPr txBox="1"/>
          <p:nvPr/>
        </p:nvSpPr>
        <p:spPr>
          <a:xfrm>
            <a:off x="700560" y="1841040"/>
            <a:ext cx="8678880" cy="445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Tudáskinyerés (gépi tanulás)	</a:t>
            </a:r>
            <a:r>
              <a:rPr lang="hu-HU" sz="2600" b="1" strike="noStrike" spc="-1">
                <a:solidFill>
                  <a:srgbClr val="666666"/>
                </a:solidFill>
                <a:latin typeface="DejaVu Sans"/>
              </a:rPr>
              <a:t>MLaaS</a:t>
            </a:r>
            <a:endParaRPr lang="hu-HU" sz="2600" b="0" strike="noStrike" spc="-1">
              <a:solidFill>
                <a:srgbClr val="666666"/>
              </a:solidFill>
              <a:latin typeface="DejaVu Sans"/>
            </a:endParaRP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Google „deep learning” ML Engine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Microsoft Azure ML Studio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Amazon Machine Learning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IBM Watson Analytics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endParaRPr lang="hu-HU" sz="2200" b="0" strike="noStrike" spc="-1">
              <a:solidFill>
                <a:srgbClr val="666666"/>
              </a:solidFill>
              <a:latin typeface="DejaVu Sans"/>
            </a:endParaRPr>
          </a:p>
          <a:p>
            <a:pPr marL="432000" indent="-324000">
              <a:spcAft>
                <a:spcPts val="1417"/>
              </a:spcAft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600" b="0" strike="noStrike" spc="-1">
                <a:solidFill>
                  <a:srgbClr val="666666"/>
                </a:solidFill>
                <a:latin typeface="DejaVu Sans"/>
              </a:rPr>
              <a:t>Szövegértés, párbeszédkezelés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Microsoft LUIS	Google API.ai	Facebook Wit.ai</a:t>
            </a:r>
          </a:p>
          <a:p>
            <a:pPr marL="864000" lvl="1" indent="-324000">
              <a:spcAft>
                <a:spcPts val="1134"/>
              </a:spcAft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200" b="0" strike="noStrike" spc="-1">
                <a:solidFill>
                  <a:srgbClr val="666666"/>
                </a:solidFill>
                <a:latin typeface="DejaVu Sans"/>
              </a:rPr>
              <a:t>Amazon Alexa	IBM Watson Conversation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Gépi tanulás a felhőben</a:t>
            </a:r>
          </a:p>
        </p:txBody>
      </p:sp>
      <p:pic>
        <p:nvPicPr>
          <p:cNvPr id="188" name="Kép 187"/>
          <p:cNvPicPr/>
          <p:nvPr/>
        </p:nvPicPr>
        <p:blipFill>
          <a:blip r:embed="rId3"/>
          <a:stretch/>
        </p:blipFill>
        <p:spPr>
          <a:xfrm>
            <a:off x="2016000" y="2366640"/>
            <a:ext cx="6982200" cy="3927600"/>
          </a:xfrm>
          <a:prstGeom prst="rect">
            <a:avLst/>
          </a:prstGeom>
          <a:ln>
            <a:noFill/>
          </a:ln>
        </p:spPr>
      </p:pic>
      <p:pic>
        <p:nvPicPr>
          <p:cNvPr id="189" name="Kép 188"/>
          <p:cNvPicPr/>
          <p:nvPr/>
        </p:nvPicPr>
        <p:blipFill>
          <a:blip r:embed="rId3"/>
          <a:stretch/>
        </p:blipFill>
        <p:spPr>
          <a:xfrm>
            <a:off x="432000" y="1440000"/>
            <a:ext cx="9360000" cy="535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700560" y="446040"/>
            <a:ext cx="867888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hu-HU" sz="3200" b="0" strike="noStrike" spc="-1">
                <a:solidFill>
                  <a:srgbClr val="333333"/>
                </a:solidFill>
                <a:latin typeface="DejaVu Sans"/>
              </a:rPr>
              <a:t>Párbeszédmenedzsment</a:t>
            </a:r>
          </a:p>
        </p:txBody>
      </p:sp>
      <p:pic>
        <p:nvPicPr>
          <p:cNvPr id="2" name="DEchatbot_demo_saj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565" y="1645920"/>
            <a:ext cx="449580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_Q&amp;A_Maker_demo_saját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195" y="350838"/>
            <a:ext cx="8496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is">
  <a:themeElements>
    <a:clrScheme name="Parallaxi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i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i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732</TotalTime>
  <Words>555</Words>
  <Application>Microsoft Office PowerPoint</Application>
  <PresentationFormat>Egyéni</PresentationFormat>
  <Paragraphs>136</Paragraphs>
  <Slides>20</Slides>
  <Notes>20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8" baseType="lpstr">
      <vt:lpstr>Arial</vt:lpstr>
      <vt:lpstr>Corbel</vt:lpstr>
      <vt:lpstr>DejaVu Sans</vt:lpstr>
      <vt:lpstr>Linux Libertine Display G</vt:lpstr>
      <vt:lpstr>Symbol</vt:lpstr>
      <vt:lpstr>Times New Roman</vt:lpstr>
      <vt:lpstr>Wingdings</vt:lpstr>
      <vt:lpstr>Parallaxis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Tamás Mészáros</dc:creator>
  <dc:description/>
  <cp:lastModifiedBy>user</cp:lastModifiedBy>
  <cp:revision>47</cp:revision>
  <dcterms:created xsi:type="dcterms:W3CDTF">2017-11-16T08:25:06Z</dcterms:created>
  <dcterms:modified xsi:type="dcterms:W3CDTF">2017-11-30T14:50:50Z</dcterms:modified>
  <dc:language>hu-HU</dc:language>
</cp:coreProperties>
</file>