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21"/>
  </p:notesMasterIdLst>
  <p:sldIdLst>
    <p:sldId id="256" r:id="rId2"/>
    <p:sldId id="259" r:id="rId3"/>
    <p:sldId id="260" r:id="rId4"/>
    <p:sldId id="261" r:id="rId5"/>
    <p:sldId id="262" r:id="rId6"/>
    <p:sldId id="263" r:id="rId7"/>
    <p:sldId id="264" r:id="rId8"/>
    <p:sldId id="265" r:id="rId9"/>
    <p:sldId id="266" r:id="rId10"/>
    <p:sldId id="267" r:id="rId11"/>
    <p:sldId id="273" r:id="rId12"/>
    <p:sldId id="274" r:id="rId13"/>
    <p:sldId id="275" r:id="rId14"/>
    <p:sldId id="279" r:id="rId15"/>
    <p:sldId id="280" r:id="rId16"/>
    <p:sldId id="281" r:id="rId17"/>
    <p:sldId id="282" r:id="rId18"/>
    <p:sldId id="283" r:id="rId19"/>
    <p:sldId id="284"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88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Образец текста</a:t>
            </a:r>
          </a:p>
          <a:p>
            <a:pPr lvl="1"/>
            <a:r>
              <a:rPr lang="en-US" smtClean="0"/>
              <a:t>Второй уровень</a:t>
            </a:r>
          </a:p>
          <a:p>
            <a:pPr lvl="2"/>
            <a:r>
              <a:rPr lang="en-US" smtClean="0"/>
              <a:t>Третий уровень</a:t>
            </a:r>
          </a:p>
          <a:p>
            <a:pPr lvl="3"/>
            <a:r>
              <a:rPr lang="en-US" smtClean="0"/>
              <a:t>Четвертый уровень</a:t>
            </a:r>
          </a:p>
          <a:p>
            <a:pPr lvl="4"/>
            <a:r>
              <a:rPr lang="en-US" smtClean="0"/>
              <a:t>Пятый уровень</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8EDF517F-212B-44D8-BCFB-1CBC60EF84A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9F98E9-826B-48C5-AC65-06CCC66B72CB}" type="slidenum">
              <a:rPr lang="en-US"/>
              <a:pPr/>
              <a:t>1</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Transformational grammars</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6A60E98-FA98-4FC7-967C-2CD3196D0A1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r>
              <a:rPr lang="en-US" smtClean="0"/>
              <a:t>Transformational grammars</a:t>
            </a:r>
            <a:endParaRPr lang="en-US"/>
          </a:p>
        </p:txBody>
      </p:sp>
      <p:sp>
        <p:nvSpPr>
          <p:cNvPr id="6" name="Slide Number Placeholder 5"/>
          <p:cNvSpPr>
            <a:spLocks noGrp="1"/>
          </p:cNvSpPr>
          <p:nvPr>
            <p:ph type="sldNum" sz="quarter" idx="12"/>
          </p:nvPr>
        </p:nvSpPr>
        <p:spPr/>
        <p:txBody>
          <a:bodyPr/>
          <a:lstStyle>
            <a:extLst/>
          </a:lstStyle>
          <a:p>
            <a:fld id="{2AB8AD35-4D1C-451B-806C-712B53F8A7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r>
              <a:rPr lang="en-US" smtClean="0"/>
              <a:t>Transformational grammars</a:t>
            </a:r>
            <a:endParaRPr lang="en-US"/>
          </a:p>
        </p:txBody>
      </p:sp>
      <p:sp>
        <p:nvSpPr>
          <p:cNvPr id="6" name="Slide Number Placeholder 5"/>
          <p:cNvSpPr>
            <a:spLocks noGrp="1"/>
          </p:cNvSpPr>
          <p:nvPr>
            <p:ph type="sldNum" sz="quarter" idx="12"/>
          </p:nvPr>
        </p:nvSpPr>
        <p:spPr/>
        <p:txBody>
          <a:bodyPr/>
          <a:lstStyle>
            <a:extLst/>
          </a:lstStyle>
          <a:p>
            <a:fld id="{C0B21CA0-50C2-42D2-A961-40B54A1298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r>
              <a:rPr lang="en-US" smtClean="0"/>
              <a:t>Transformational grammars</a:t>
            </a:r>
            <a:endParaRPr lang="en-US"/>
          </a:p>
        </p:txBody>
      </p:sp>
      <p:sp>
        <p:nvSpPr>
          <p:cNvPr id="6" name="Slide Number Placeholder 5"/>
          <p:cNvSpPr>
            <a:spLocks noGrp="1"/>
          </p:cNvSpPr>
          <p:nvPr>
            <p:ph type="sldNum" sz="quarter" idx="12"/>
          </p:nvPr>
        </p:nvSpPr>
        <p:spPr/>
        <p:txBody>
          <a:bodyPr/>
          <a:lstStyle>
            <a:extLst/>
          </a:lstStyle>
          <a:p>
            <a:fld id="{30333748-AD10-408A-A7EF-96962268A5C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r>
              <a:rPr lang="en-US" smtClean="0"/>
              <a:t>Transformational grammars</a:t>
            </a:r>
            <a:endParaRPr lang="en-US"/>
          </a:p>
        </p:txBody>
      </p:sp>
      <p:sp>
        <p:nvSpPr>
          <p:cNvPr id="6" name="Slide Number Placeholder 5"/>
          <p:cNvSpPr>
            <a:spLocks noGrp="1"/>
          </p:cNvSpPr>
          <p:nvPr>
            <p:ph type="sldNum" sz="quarter" idx="12"/>
          </p:nvPr>
        </p:nvSpPr>
        <p:spPr/>
        <p:txBody>
          <a:bodyPr/>
          <a:lstStyle>
            <a:extLst/>
          </a:lstStyle>
          <a:p>
            <a:fld id="{2C08C67E-3912-4BC2-893F-95BD0E12B14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r>
              <a:rPr lang="en-US" smtClean="0"/>
              <a:t>Transformational grammars</a:t>
            </a:r>
            <a:endParaRPr lang="en-US"/>
          </a:p>
        </p:txBody>
      </p:sp>
      <p:sp>
        <p:nvSpPr>
          <p:cNvPr id="7" name="Slide Number Placeholder 6"/>
          <p:cNvSpPr>
            <a:spLocks noGrp="1"/>
          </p:cNvSpPr>
          <p:nvPr>
            <p:ph type="sldNum" sz="quarter" idx="12"/>
          </p:nvPr>
        </p:nvSpPr>
        <p:spPr/>
        <p:txBody>
          <a:bodyPr/>
          <a:lstStyle>
            <a:extLst/>
          </a:lstStyle>
          <a:p>
            <a:fld id="{7A97E186-75B3-47A5-85D9-154B3782352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r>
              <a:rPr lang="en-US" smtClean="0"/>
              <a:t>Transformational grammars</a:t>
            </a:r>
            <a:endParaRPr lang="en-US"/>
          </a:p>
        </p:txBody>
      </p:sp>
      <p:sp>
        <p:nvSpPr>
          <p:cNvPr id="9" name="Slide Number Placeholder 8"/>
          <p:cNvSpPr>
            <a:spLocks noGrp="1"/>
          </p:cNvSpPr>
          <p:nvPr>
            <p:ph type="sldNum" sz="quarter" idx="12"/>
          </p:nvPr>
        </p:nvSpPr>
        <p:spPr/>
        <p:txBody>
          <a:bodyPr/>
          <a:lstStyle>
            <a:extLst/>
          </a:lstStyle>
          <a:p>
            <a:fld id="{AD930D4A-801C-4607-96E9-D4978C208E5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r>
              <a:rPr lang="en-US" smtClean="0"/>
              <a:t>Transformational grammars</a:t>
            </a:r>
            <a:endParaRPr lang="en-US"/>
          </a:p>
        </p:txBody>
      </p:sp>
      <p:sp>
        <p:nvSpPr>
          <p:cNvPr id="5" name="Slide Number Placeholder 4"/>
          <p:cNvSpPr>
            <a:spLocks noGrp="1"/>
          </p:cNvSpPr>
          <p:nvPr>
            <p:ph type="sldNum" sz="quarter" idx="12"/>
          </p:nvPr>
        </p:nvSpPr>
        <p:spPr/>
        <p:txBody>
          <a:bodyPr/>
          <a:lstStyle>
            <a:extLst/>
          </a:lstStyle>
          <a:p>
            <a:fld id="{D371C69C-A0BB-4592-B8F4-66AACD424C5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r>
              <a:rPr lang="en-US" smtClean="0"/>
              <a:t>Transformational grammars</a:t>
            </a:r>
            <a:endParaRPr lang="en-US"/>
          </a:p>
        </p:txBody>
      </p:sp>
      <p:sp>
        <p:nvSpPr>
          <p:cNvPr id="4" name="Slide Number Placeholder 3"/>
          <p:cNvSpPr>
            <a:spLocks noGrp="1"/>
          </p:cNvSpPr>
          <p:nvPr>
            <p:ph type="sldNum" sz="quarter" idx="12"/>
          </p:nvPr>
        </p:nvSpPr>
        <p:spPr/>
        <p:txBody>
          <a:bodyPr/>
          <a:lstStyle>
            <a:extLst/>
          </a:lstStyle>
          <a:p>
            <a:fld id="{3D098BE6-343D-43B9-9CD9-DCCCC4449AB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r>
              <a:rPr lang="en-US" smtClean="0"/>
              <a:t>Transformational grammars</a:t>
            </a:r>
            <a:endParaRPr lang="en-US"/>
          </a:p>
        </p:txBody>
      </p:sp>
      <p:sp>
        <p:nvSpPr>
          <p:cNvPr id="7" name="Slide Number Placeholder 6"/>
          <p:cNvSpPr>
            <a:spLocks noGrp="1"/>
          </p:cNvSpPr>
          <p:nvPr>
            <p:ph type="sldNum" sz="quarter" idx="12"/>
          </p:nvPr>
        </p:nvSpPr>
        <p:spPr/>
        <p:txBody>
          <a:bodyPr/>
          <a:lstStyle>
            <a:extLst/>
          </a:lstStyle>
          <a:p>
            <a:fld id="{25509D7B-1D19-43C4-B4A2-AB1A5B764BB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Transformational grammars</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BCEE98C-2D26-44F0-8697-5F45831B394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Transformational grammars</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9A11E86-BAE7-402D-BD0C-17C2DE4CF86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762000"/>
            <a:ext cx="7772400" cy="1143000"/>
          </a:xfrm>
        </p:spPr>
        <p:txBody>
          <a:bodyPr>
            <a:normAutofit fontScale="90000"/>
          </a:bodyPr>
          <a:lstStyle/>
          <a:p>
            <a:r>
              <a:rPr lang="en-US" dirty="0"/>
              <a:t>Transformational grammars</a:t>
            </a:r>
          </a:p>
        </p:txBody>
      </p:sp>
      <p:sp>
        <p:nvSpPr>
          <p:cNvPr id="2051" name="Rectangle 3"/>
          <p:cNvSpPr>
            <a:spLocks noGrp="1" noChangeArrowheads="1"/>
          </p:cNvSpPr>
          <p:nvPr>
            <p:ph type="subTitle" idx="1"/>
          </p:nvPr>
        </p:nvSpPr>
        <p:spPr>
          <a:xfrm>
            <a:off x="1447800" y="3276600"/>
            <a:ext cx="6400800" cy="1752600"/>
          </a:xfrm>
        </p:spPr>
        <p:txBody>
          <a:bodyPr>
            <a:normAutofit lnSpcReduction="10000"/>
          </a:bodyPr>
          <a:lstStyle/>
          <a:p>
            <a:r>
              <a:rPr lang="en-US" dirty="0" smtClean="0"/>
              <a:t>A </a:t>
            </a:r>
            <a:r>
              <a:rPr lang="en-US" smtClean="0"/>
              <a:t>shorted version from</a:t>
            </a:r>
            <a:r>
              <a:rPr lang="en-US" dirty="0" smtClean="0"/>
              <a:t>:</a:t>
            </a:r>
          </a:p>
          <a:p>
            <a:r>
              <a:rPr lang="en-US" dirty="0" smtClean="0"/>
              <a:t>Anastasia </a:t>
            </a:r>
            <a:r>
              <a:rPr lang="en-US" dirty="0" err="1"/>
              <a:t>Berdnikova</a:t>
            </a:r>
            <a:endParaRPr lang="en-US" dirty="0"/>
          </a:p>
          <a:p>
            <a:r>
              <a:rPr lang="en-US" dirty="0"/>
              <a:t>&amp;</a:t>
            </a:r>
          </a:p>
          <a:p>
            <a:r>
              <a:rPr lang="en-US" dirty="0"/>
              <a:t>Denis </a:t>
            </a:r>
            <a:r>
              <a:rPr lang="en-US" dirty="0" err="1"/>
              <a:t>Miretskiy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533400" y="1752600"/>
            <a:ext cx="8077200" cy="4343400"/>
          </a:xfrm>
        </p:spPr>
        <p:txBody>
          <a:bodyPr>
            <a:normAutofit lnSpcReduction="10000"/>
          </a:bodyPr>
          <a:lstStyle/>
          <a:p>
            <a:pPr>
              <a:lnSpc>
                <a:spcPct val="90000"/>
              </a:lnSpc>
            </a:pPr>
            <a:r>
              <a:rPr lang="en-US" sz="2800"/>
              <a:t>One symbol at a time from an input string.</a:t>
            </a:r>
          </a:p>
          <a:p>
            <a:pPr>
              <a:lnSpc>
                <a:spcPct val="90000"/>
              </a:lnSpc>
            </a:pPr>
            <a:r>
              <a:rPr lang="en-US" sz="2800"/>
              <a:t>The symbol may be accepted =&gt; the automaton enters a new state.</a:t>
            </a:r>
          </a:p>
          <a:p>
            <a:pPr>
              <a:lnSpc>
                <a:spcPct val="90000"/>
              </a:lnSpc>
            </a:pPr>
            <a:r>
              <a:rPr lang="en-US" sz="2800"/>
              <a:t>The symbol may not be accepted =&gt; the automaton halts and reject the string.</a:t>
            </a:r>
          </a:p>
          <a:p>
            <a:pPr>
              <a:lnSpc>
                <a:spcPct val="90000"/>
              </a:lnSpc>
            </a:pPr>
            <a:r>
              <a:rPr lang="en-US" sz="2800"/>
              <a:t>If the automaton reaches a final ‘accepting’ state, the input string has been succesfully recognised and parsed by the automaton.</a:t>
            </a:r>
          </a:p>
          <a:p>
            <a:pPr>
              <a:lnSpc>
                <a:spcPct val="90000"/>
              </a:lnSpc>
            </a:pPr>
            <a:r>
              <a:rPr lang="en-US" sz="2800"/>
              <a:t>{</a:t>
            </a:r>
            <a:r>
              <a:rPr lang="en-US" sz="2800" i="1"/>
              <a:t>states</a:t>
            </a:r>
            <a:r>
              <a:rPr lang="en-US" sz="2800"/>
              <a:t>, </a:t>
            </a:r>
            <a:r>
              <a:rPr lang="en-US" sz="2800" i="1"/>
              <a:t>state transitions </a:t>
            </a:r>
            <a:r>
              <a:rPr lang="en-US" sz="2800"/>
              <a:t>of FSA}</a:t>
            </a:r>
            <a:r>
              <a:rPr lang="en-US" sz="2800">
                <a:sym typeface="Wingdings" pitchFamily="2" charset="2"/>
              </a:rPr>
              <a:t>{</a:t>
            </a:r>
            <a:r>
              <a:rPr lang="en-US" sz="2800" i="1">
                <a:sym typeface="Wingdings" pitchFamily="2" charset="2"/>
              </a:rPr>
              <a:t>nonterminals</a:t>
            </a:r>
            <a:r>
              <a:rPr lang="en-US" sz="2800">
                <a:sym typeface="Wingdings" pitchFamily="2" charset="2"/>
              </a:rPr>
              <a:t>, </a:t>
            </a:r>
            <a:r>
              <a:rPr lang="en-US" sz="2800" i="1">
                <a:sym typeface="Wingdings" pitchFamily="2" charset="2"/>
              </a:rPr>
              <a:t>productions</a:t>
            </a:r>
            <a:r>
              <a:rPr lang="en-US" sz="2800">
                <a:sym typeface="Wingdings" pitchFamily="2" charset="2"/>
              </a:rPr>
              <a:t> of corresponding grammar}</a:t>
            </a:r>
            <a:endParaRPr lang="en-US" sz="2800"/>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184D13D6-B30D-4F0A-A239-C29E2E50E761}" type="slidenum">
              <a:rPr lang="en-US"/>
              <a:pPr/>
              <a:t>10</a:t>
            </a:fld>
            <a:endParaRPr lang="en-US"/>
          </a:p>
        </p:txBody>
      </p:sp>
      <p:sp>
        <p:nvSpPr>
          <p:cNvPr id="21506" name="Rectangle 2"/>
          <p:cNvSpPr>
            <a:spLocks noGrp="1" noChangeArrowheads="1"/>
          </p:cNvSpPr>
          <p:nvPr>
            <p:ph type="title"/>
          </p:nvPr>
        </p:nvSpPr>
        <p:spPr/>
        <p:txBody>
          <a:bodyPr/>
          <a:lstStyle/>
          <a:p>
            <a:r>
              <a:rPr lang="en-US"/>
              <a:t>Finite state automata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lstStyle/>
          <a:p>
            <a:pPr>
              <a:buFont typeface="Wingdings" pitchFamily="2" charset="2"/>
              <a:buNone/>
            </a:pPr>
            <a:r>
              <a:rPr lang="en-US"/>
              <a:t>RG cannot describe language </a:t>
            </a:r>
            <a:r>
              <a:rPr lang="en-US" i="1"/>
              <a:t>L</a:t>
            </a:r>
            <a:r>
              <a:rPr lang="en-US"/>
              <a:t> when:</a:t>
            </a:r>
          </a:p>
          <a:p>
            <a:r>
              <a:rPr lang="en-US" i="1"/>
              <a:t>L </a:t>
            </a:r>
            <a:r>
              <a:rPr lang="en-US"/>
              <a:t>contains</a:t>
            </a:r>
            <a:r>
              <a:rPr lang="en-US" i="1"/>
              <a:t> </a:t>
            </a:r>
            <a:r>
              <a:rPr lang="en-US"/>
              <a:t>all the strings</a:t>
            </a:r>
            <a:r>
              <a:rPr lang="en-US" i="1"/>
              <a:t> </a:t>
            </a:r>
            <a:r>
              <a:rPr lang="en-US"/>
              <a:t>of the form </a:t>
            </a:r>
            <a:r>
              <a:rPr lang="en-US" i="1"/>
              <a:t>aa, bb, abba, baab, abaaba, </a:t>
            </a:r>
            <a:r>
              <a:rPr lang="en-US"/>
              <a:t>etc. (a </a:t>
            </a:r>
            <a:r>
              <a:rPr lang="en-US" b="1"/>
              <a:t>palindrome language</a:t>
            </a:r>
            <a:r>
              <a:rPr lang="en-US"/>
              <a:t>).</a:t>
            </a:r>
          </a:p>
          <a:p>
            <a:endParaRPr lang="en-US"/>
          </a:p>
          <a:p>
            <a:r>
              <a:rPr lang="en-US" i="1"/>
              <a:t>L </a:t>
            </a:r>
            <a:r>
              <a:rPr lang="en-US"/>
              <a:t>contains</a:t>
            </a:r>
            <a:r>
              <a:rPr lang="en-US" i="1"/>
              <a:t> </a:t>
            </a:r>
            <a:r>
              <a:rPr lang="en-US"/>
              <a:t>all the strings</a:t>
            </a:r>
            <a:r>
              <a:rPr lang="en-US" i="1"/>
              <a:t> </a:t>
            </a:r>
            <a:r>
              <a:rPr lang="en-US"/>
              <a:t>of the form </a:t>
            </a:r>
            <a:r>
              <a:rPr lang="en-US" i="1"/>
              <a:t>aa, abab, aabaab </a:t>
            </a:r>
            <a:r>
              <a:rPr lang="en-US"/>
              <a:t>(a </a:t>
            </a:r>
            <a:r>
              <a:rPr lang="en-US" b="1"/>
              <a:t>copy language</a:t>
            </a:r>
            <a:r>
              <a:rPr lang="en-US"/>
              <a:t>).</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C07AC8C5-D3B5-47B7-92BB-7831A7A61286}" type="slidenum">
              <a:rPr lang="en-US"/>
              <a:pPr/>
              <a:t>11</a:t>
            </a:fld>
            <a:endParaRPr lang="en-US"/>
          </a:p>
        </p:txBody>
      </p:sp>
      <p:sp>
        <p:nvSpPr>
          <p:cNvPr id="28674" name="Rectangle 2"/>
          <p:cNvSpPr>
            <a:spLocks noGrp="1" noChangeArrowheads="1"/>
          </p:cNvSpPr>
          <p:nvPr>
            <p:ph type="title"/>
          </p:nvPr>
        </p:nvSpPr>
        <p:spPr/>
        <p:txBody>
          <a:bodyPr>
            <a:normAutofit fontScale="90000"/>
          </a:bodyPr>
          <a:lstStyle/>
          <a:p>
            <a:r>
              <a:rPr lang="en-US" sz="4000"/>
              <a:t>What a regular grammar can’t do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685800" y="1524000"/>
            <a:ext cx="7772400" cy="4572000"/>
          </a:xfrm>
        </p:spPr>
        <p:txBody>
          <a:bodyPr/>
          <a:lstStyle/>
          <a:p>
            <a:r>
              <a:rPr lang="en-US"/>
              <a:t>Regular language:   		</a:t>
            </a:r>
            <a:r>
              <a:rPr lang="en-US" i="1"/>
              <a:t>a b a a a b</a:t>
            </a:r>
            <a:r>
              <a:rPr lang="ru-RU" i="1"/>
              <a:t> </a:t>
            </a:r>
            <a:endParaRPr lang="en-US" i="1"/>
          </a:p>
          <a:p>
            <a:r>
              <a:rPr lang="en-US"/>
              <a:t>Palindrome language: 	</a:t>
            </a:r>
            <a:r>
              <a:rPr lang="en-US" i="1"/>
              <a:t>a a b b a a</a:t>
            </a:r>
          </a:p>
          <a:p>
            <a:endParaRPr lang="en-US" i="1"/>
          </a:p>
          <a:p>
            <a:endParaRPr lang="en-US" i="1"/>
          </a:p>
          <a:p>
            <a:r>
              <a:rPr lang="en-US"/>
              <a:t>Copy language:</a:t>
            </a:r>
            <a:r>
              <a:rPr lang="ru-RU" i="1"/>
              <a:t> </a:t>
            </a:r>
            <a:r>
              <a:rPr lang="en-US" i="1"/>
              <a:t> 		a a b a a b</a:t>
            </a:r>
          </a:p>
          <a:p>
            <a:endParaRPr lang="en-US" i="1"/>
          </a:p>
          <a:p>
            <a:r>
              <a:rPr lang="en-US"/>
              <a:t>Palindrome and copy languages have correlations between distant positions.</a:t>
            </a:r>
          </a:p>
        </p:txBody>
      </p:sp>
      <p:sp>
        <p:nvSpPr>
          <p:cNvPr id="22" name="Footer Placeholder 4"/>
          <p:cNvSpPr>
            <a:spLocks noGrp="1"/>
          </p:cNvSpPr>
          <p:nvPr>
            <p:ph type="ftr" sz="quarter" idx="11"/>
          </p:nvPr>
        </p:nvSpPr>
        <p:spPr/>
        <p:txBody>
          <a:bodyPr/>
          <a:lstStyle/>
          <a:p>
            <a:r>
              <a:rPr lang="en-US"/>
              <a:t>Transformational grammars</a:t>
            </a:r>
          </a:p>
        </p:txBody>
      </p:sp>
      <p:sp>
        <p:nvSpPr>
          <p:cNvPr id="23" name="Slide Number Placeholder 5"/>
          <p:cNvSpPr>
            <a:spLocks noGrp="1"/>
          </p:cNvSpPr>
          <p:nvPr>
            <p:ph type="sldNum" sz="quarter" idx="12"/>
          </p:nvPr>
        </p:nvSpPr>
        <p:spPr/>
        <p:txBody>
          <a:bodyPr/>
          <a:lstStyle/>
          <a:p>
            <a:fld id="{29445E31-100E-4DFE-8B0F-5CA2FD242AD6}" type="slidenum">
              <a:rPr lang="en-US"/>
              <a:pPr/>
              <a:t>12</a:t>
            </a:fld>
            <a:endParaRPr lang="en-US"/>
          </a:p>
        </p:txBody>
      </p:sp>
      <p:sp>
        <p:nvSpPr>
          <p:cNvPr id="29705" name="Line 9"/>
          <p:cNvSpPr>
            <a:spLocks noChangeShapeType="1"/>
          </p:cNvSpPr>
          <p:nvPr/>
        </p:nvSpPr>
        <p:spPr bwMode="auto">
          <a:xfrm>
            <a:off x="5410200" y="2590800"/>
            <a:ext cx="0" cy="762000"/>
          </a:xfrm>
          <a:prstGeom prst="line">
            <a:avLst/>
          </a:prstGeom>
          <a:noFill/>
          <a:ln w="9525">
            <a:solidFill>
              <a:schemeClr val="tx1"/>
            </a:solidFill>
            <a:round/>
            <a:headEnd/>
            <a:tailEnd/>
          </a:ln>
          <a:effectLst/>
        </p:spPr>
        <p:txBody>
          <a:bodyPr wrap="none"/>
          <a:lstStyle/>
          <a:p>
            <a:endParaRPr lang="en-US"/>
          </a:p>
        </p:txBody>
      </p:sp>
      <p:sp>
        <p:nvSpPr>
          <p:cNvPr id="29706" name="Line 10"/>
          <p:cNvSpPr>
            <a:spLocks noChangeShapeType="1"/>
          </p:cNvSpPr>
          <p:nvPr/>
        </p:nvSpPr>
        <p:spPr bwMode="auto">
          <a:xfrm>
            <a:off x="5410200" y="3352800"/>
            <a:ext cx="1600200" cy="0"/>
          </a:xfrm>
          <a:prstGeom prst="line">
            <a:avLst/>
          </a:prstGeom>
          <a:noFill/>
          <a:ln w="9525">
            <a:solidFill>
              <a:schemeClr val="tx1"/>
            </a:solidFill>
            <a:round/>
            <a:headEnd/>
            <a:tailEnd/>
          </a:ln>
          <a:effectLst/>
        </p:spPr>
        <p:txBody>
          <a:bodyPr wrap="none"/>
          <a:lstStyle/>
          <a:p>
            <a:endParaRPr lang="en-US"/>
          </a:p>
        </p:txBody>
      </p:sp>
      <p:sp>
        <p:nvSpPr>
          <p:cNvPr id="29707" name="Line 11"/>
          <p:cNvSpPr>
            <a:spLocks noChangeShapeType="1"/>
          </p:cNvSpPr>
          <p:nvPr/>
        </p:nvSpPr>
        <p:spPr bwMode="auto">
          <a:xfrm flipV="1">
            <a:off x="7010400" y="2590800"/>
            <a:ext cx="0" cy="762000"/>
          </a:xfrm>
          <a:prstGeom prst="line">
            <a:avLst/>
          </a:prstGeom>
          <a:noFill/>
          <a:ln w="9525">
            <a:solidFill>
              <a:schemeClr val="tx1"/>
            </a:solidFill>
            <a:round/>
            <a:headEnd/>
            <a:tailEnd/>
          </a:ln>
          <a:effectLst/>
        </p:spPr>
        <p:txBody>
          <a:bodyPr wrap="none"/>
          <a:lstStyle/>
          <a:p>
            <a:endParaRPr lang="en-US"/>
          </a:p>
        </p:txBody>
      </p:sp>
      <p:sp>
        <p:nvSpPr>
          <p:cNvPr id="29708" name="Line 12"/>
          <p:cNvSpPr>
            <a:spLocks noChangeShapeType="1"/>
          </p:cNvSpPr>
          <p:nvPr/>
        </p:nvSpPr>
        <p:spPr bwMode="auto">
          <a:xfrm>
            <a:off x="5715000" y="2590800"/>
            <a:ext cx="0" cy="533400"/>
          </a:xfrm>
          <a:prstGeom prst="line">
            <a:avLst/>
          </a:prstGeom>
          <a:noFill/>
          <a:ln w="9525">
            <a:solidFill>
              <a:schemeClr val="tx1"/>
            </a:solidFill>
            <a:round/>
            <a:headEnd/>
            <a:tailEnd/>
          </a:ln>
          <a:effectLst/>
        </p:spPr>
        <p:txBody>
          <a:bodyPr wrap="none"/>
          <a:lstStyle/>
          <a:p>
            <a:endParaRPr lang="en-US"/>
          </a:p>
        </p:txBody>
      </p:sp>
      <p:sp>
        <p:nvSpPr>
          <p:cNvPr id="29709" name="Line 13"/>
          <p:cNvSpPr>
            <a:spLocks noChangeShapeType="1"/>
          </p:cNvSpPr>
          <p:nvPr/>
        </p:nvSpPr>
        <p:spPr bwMode="auto">
          <a:xfrm>
            <a:off x="5715000" y="3124200"/>
            <a:ext cx="914400" cy="0"/>
          </a:xfrm>
          <a:prstGeom prst="line">
            <a:avLst/>
          </a:prstGeom>
          <a:noFill/>
          <a:ln w="9525">
            <a:solidFill>
              <a:schemeClr val="tx1"/>
            </a:solidFill>
            <a:round/>
            <a:headEnd/>
            <a:tailEnd/>
          </a:ln>
          <a:effectLst/>
        </p:spPr>
        <p:txBody>
          <a:bodyPr wrap="none"/>
          <a:lstStyle/>
          <a:p>
            <a:endParaRPr lang="en-US"/>
          </a:p>
        </p:txBody>
      </p:sp>
      <p:sp>
        <p:nvSpPr>
          <p:cNvPr id="29710" name="Line 14"/>
          <p:cNvSpPr>
            <a:spLocks noChangeShapeType="1"/>
          </p:cNvSpPr>
          <p:nvPr/>
        </p:nvSpPr>
        <p:spPr bwMode="auto">
          <a:xfrm flipV="1">
            <a:off x="6629400" y="2590800"/>
            <a:ext cx="0" cy="533400"/>
          </a:xfrm>
          <a:prstGeom prst="line">
            <a:avLst/>
          </a:prstGeom>
          <a:noFill/>
          <a:ln w="9525">
            <a:solidFill>
              <a:schemeClr val="tx1"/>
            </a:solidFill>
            <a:round/>
            <a:headEnd/>
            <a:tailEnd/>
          </a:ln>
          <a:effectLst/>
        </p:spPr>
        <p:txBody>
          <a:bodyPr wrap="none"/>
          <a:lstStyle/>
          <a:p>
            <a:endParaRPr lang="en-US"/>
          </a:p>
        </p:txBody>
      </p:sp>
      <p:sp>
        <p:nvSpPr>
          <p:cNvPr id="29711" name="Line 15"/>
          <p:cNvSpPr>
            <a:spLocks noChangeShapeType="1"/>
          </p:cNvSpPr>
          <p:nvPr/>
        </p:nvSpPr>
        <p:spPr bwMode="auto">
          <a:xfrm>
            <a:off x="6019800" y="2590800"/>
            <a:ext cx="0" cy="304800"/>
          </a:xfrm>
          <a:prstGeom prst="line">
            <a:avLst/>
          </a:prstGeom>
          <a:noFill/>
          <a:ln w="9525">
            <a:solidFill>
              <a:schemeClr val="tx1"/>
            </a:solidFill>
            <a:round/>
            <a:headEnd/>
            <a:tailEnd/>
          </a:ln>
          <a:effectLst/>
        </p:spPr>
        <p:txBody>
          <a:bodyPr wrap="none"/>
          <a:lstStyle/>
          <a:p>
            <a:endParaRPr lang="en-US"/>
          </a:p>
        </p:txBody>
      </p:sp>
      <p:sp>
        <p:nvSpPr>
          <p:cNvPr id="29712" name="Line 16"/>
          <p:cNvSpPr>
            <a:spLocks noChangeShapeType="1"/>
          </p:cNvSpPr>
          <p:nvPr/>
        </p:nvSpPr>
        <p:spPr bwMode="auto">
          <a:xfrm>
            <a:off x="6019800" y="2895600"/>
            <a:ext cx="304800" cy="0"/>
          </a:xfrm>
          <a:prstGeom prst="line">
            <a:avLst/>
          </a:prstGeom>
          <a:noFill/>
          <a:ln w="9525">
            <a:solidFill>
              <a:schemeClr val="tx1"/>
            </a:solidFill>
            <a:round/>
            <a:headEnd/>
            <a:tailEnd/>
          </a:ln>
          <a:effectLst/>
        </p:spPr>
        <p:txBody>
          <a:bodyPr wrap="none"/>
          <a:lstStyle/>
          <a:p>
            <a:endParaRPr lang="en-US"/>
          </a:p>
        </p:txBody>
      </p:sp>
      <p:sp>
        <p:nvSpPr>
          <p:cNvPr id="29713" name="Line 17"/>
          <p:cNvSpPr>
            <a:spLocks noChangeShapeType="1"/>
          </p:cNvSpPr>
          <p:nvPr/>
        </p:nvSpPr>
        <p:spPr bwMode="auto">
          <a:xfrm flipV="1">
            <a:off x="6324600" y="2590800"/>
            <a:ext cx="0" cy="304800"/>
          </a:xfrm>
          <a:prstGeom prst="line">
            <a:avLst/>
          </a:prstGeom>
          <a:noFill/>
          <a:ln w="9525">
            <a:solidFill>
              <a:schemeClr val="tx1"/>
            </a:solidFill>
            <a:round/>
            <a:headEnd/>
            <a:tailEnd/>
          </a:ln>
          <a:effectLst/>
        </p:spPr>
        <p:txBody>
          <a:bodyPr wrap="none"/>
          <a:lstStyle/>
          <a:p>
            <a:endParaRPr lang="en-US"/>
          </a:p>
        </p:txBody>
      </p:sp>
      <p:sp>
        <p:nvSpPr>
          <p:cNvPr id="29714" name="Line 18"/>
          <p:cNvSpPr>
            <a:spLocks noChangeShapeType="1"/>
          </p:cNvSpPr>
          <p:nvPr/>
        </p:nvSpPr>
        <p:spPr bwMode="auto">
          <a:xfrm>
            <a:off x="5410200" y="4343400"/>
            <a:ext cx="0" cy="152400"/>
          </a:xfrm>
          <a:prstGeom prst="line">
            <a:avLst/>
          </a:prstGeom>
          <a:noFill/>
          <a:ln w="9525">
            <a:solidFill>
              <a:schemeClr val="tx1"/>
            </a:solidFill>
            <a:round/>
            <a:headEnd/>
            <a:tailEnd/>
          </a:ln>
          <a:effectLst/>
        </p:spPr>
        <p:txBody>
          <a:bodyPr wrap="none"/>
          <a:lstStyle/>
          <a:p>
            <a:endParaRPr lang="en-US"/>
          </a:p>
        </p:txBody>
      </p:sp>
      <p:sp>
        <p:nvSpPr>
          <p:cNvPr id="29715" name="Line 19"/>
          <p:cNvSpPr>
            <a:spLocks noChangeShapeType="1"/>
          </p:cNvSpPr>
          <p:nvPr/>
        </p:nvSpPr>
        <p:spPr bwMode="auto">
          <a:xfrm>
            <a:off x="5410200" y="4495800"/>
            <a:ext cx="914400" cy="0"/>
          </a:xfrm>
          <a:prstGeom prst="line">
            <a:avLst/>
          </a:prstGeom>
          <a:noFill/>
          <a:ln w="9525">
            <a:solidFill>
              <a:schemeClr val="tx1"/>
            </a:solidFill>
            <a:round/>
            <a:headEnd/>
            <a:tailEnd/>
          </a:ln>
          <a:effectLst/>
        </p:spPr>
        <p:txBody>
          <a:bodyPr wrap="none"/>
          <a:lstStyle/>
          <a:p>
            <a:endParaRPr lang="en-US"/>
          </a:p>
        </p:txBody>
      </p:sp>
      <p:sp>
        <p:nvSpPr>
          <p:cNvPr id="29716" name="Line 20"/>
          <p:cNvSpPr>
            <a:spLocks noChangeShapeType="1"/>
          </p:cNvSpPr>
          <p:nvPr/>
        </p:nvSpPr>
        <p:spPr bwMode="auto">
          <a:xfrm flipV="1">
            <a:off x="6324600" y="4343400"/>
            <a:ext cx="0" cy="152400"/>
          </a:xfrm>
          <a:prstGeom prst="line">
            <a:avLst/>
          </a:prstGeom>
          <a:noFill/>
          <a:ln w="9525">
            <a:solidFill>
              <a:schemeClr val="tx1"/>
            </a:solidFill>
            <a:round/>
            <a:headEnd/>
            <a:tailEnd/>
          </a:ln>
          <a:effectLst/>
        </p:spPr>
        <p:txBody>
          <a:bodyPr wrap="none"/>
          <a:lstStyle/>
          <a:p>
            <a:endParaRPr lang="en-US"/>
          </a:p>
        </p:txBody>
      </p:sp>
      <p:sp>
        <p:nvSpPr>
          <p:cNvPr id="29717" name="Line 21"/>
          <p:cNvSpPr>
            <a:spLocks noChangeShapeType="1"/>
          </p:cNvSpPr>
          <p:nvPr/>
        </p:nvSpPr>
        <p:spPr bwMode="auto">
          <a:xfrm>
            <a:off x="5715000" y="4343400"/>
            <a:ext cx="0" cy="304800"/>
          </a:xfrm>
          <a:prstGeom prst="line">
            <a:avLst/>
          </a:prstGeom>
          <a:noFill/>
          <a:ln w="9525">
            <a:solidFill>
              <a:schemeClr val="tx1"/>
            </a:solidFill>
            <a:round/>
            <a:headEnd/>
            <a:tailEnd/>
          </a:ln>
          <a:effectLst/>
        </p:spPr>
        <p:txBody>
          <a:bodyPr wrap="none"/>
          <a:lstStyle/>
          <a:p>
            <a:endParaRPr lang="en-US"/>
          </a:p>
        </p:txBody>
      </p:sp>
      <p:sp>
        <p:nvSpPr>
          <p:cNvPr id="29718" name="Line 22"/>
          <p:cNvSpPr>
            <a:spLocks noChangeShapeType="1"/>
          </p:cNvSpPr>
          <p:nvPr/>
        </p:nvSpPr>
        <p:spPr bwMode="auto">
          <a:xfrm>
            <a:off x="5715000" y="4648200"/>
            <a:ext cx="914400" cy="0"/>
          </a:xfrm>
          <a:prstGeom prst="line">
            <a:avLst/>
          </a:prstGeom>
          <a:noFill/>
          <a:ln w="9525">
            <a:solidFill>
              <a:schemeClr val="tx1"/>
            </a:solidFill>
            <a:round/>
            <a:headEnd/>
            <a:tailEnd/>
          </a:ln>
          <a:effectLst/>
        </p:spPr>
        <p:txBody>
          <a:bodyPr wrap="none"/>
          <a:lstStyle/>
          <a:p>
            <a:endParaRPr lang="en-US"/>
          </a:p>
        </p:txBody>
      </p:sp>
      <p:sp>
        <p:nvSpPr>
          <p:cNvPr id="29719" name="Line 23"/>
          <p:cNvSpPr>
            <a:spLocks noChangeShapeType="1"/>
          </p:cNvSpPr>
          <p:nvPr/>
        </p:nvSpPr>
        <p:spPr bwMode="auto">
          <a:xfrm flipV="1">
            <a:off x="6629400" y="4343400"/>
            <a:ext cx="0" cy="304800"/>
          </a:xfrm>
          <a:prstGeom prst="line">
            <a:avLst/>
          </a:prstGeom>
          <a:noFill/>
          <a:ln w="9525">
            <a:solidFill>
              <a:schemeClr val="tx1"/>
            </a:solidFill>
            <a:round/>
            <a:headEnd/>
            <a:tailEnd/>
          </a:ln>
          <a:effectLst/>
        </p:spPr>
        <p:txBody>
          <a:bodyPr wrap="none"/>
          <a:lstStyle/>
          <a:p>
            <a:endParaRPr lang="en-US"/>
          </a:p>
        </p:txBody>
      </p:sp>
      <p:sp>
        <p:nvSpPr>
          <p:cNvPr id="29720" name="Line 24"/>
          <p:cNvSpPr>
            <a:spLocks noChangeShapeType="1"/>
          </p:cNvSpPr>
          <p:nvPr/>
        </p:nvSpPr>
        <p:spPr bwMode="auto">
          <a:xfrm>
            <a:off x="6019800" y="4343400"/>
            <a:ext cx="0" cy="533400"/>
          </a:xfrm>
          <a:prstGeom prst="line">
            <a:avLst/>
          </a:prstGeom>
          <a:noFill/>
          <a:ln w="9525">
            <a:solidFill>
              <a:schemeClr val="tx1"/>
            </a:solidFill>
            <a:round/>
            <a:headEnd/>
            <a:tailEnd/>
          </a:ln>
          <a:effectLst/>
        </p:spPr>
        <p:txBody>
          <a:bodyPr wrap="none"/>
          <a:lstStyle/>
          <a:p>
            <a:endParaRPr lang="en-US"/>
          </a:p>
        </p:txBody>
      </p:sp>
      <p:sp>
        <p:nvSpPr>
          <p:cNvPr id="29721" name="Line 25"/>
          <p:cNvSpPr>
            <a:spLocks noChangeShapeType="1"/>
          </p:cNvSpPr>
          <p:nvPr/>
        </p:nvSpPr>
        <p:spPr bwMode="auto">
          <a:xfrm>
            <a:off x="6019800" y="4876800"/>
            <a:ext cx="914400" cy="0"/>
          </a:xfrm>
          <a:prstGeom prst="line">
            <a:avLst/>
          </a:prstGeom>
          <a:noFill/>
          <a:ln w="9525">
            <a:solidFill>
              <a:schemeClr val="tx1"/>
            </a:solidFill>
            <a:round/>
            <a:headEnd/>
            <a:tailEnd/>
          </a:ln>
          <a:effectLst/>
        </p:spPr>
        <p:txBody>
          <a:bodyPr wrap="none"/>
          <a:lstStyle/>
          <a:p>
            <a:endParaRPr lang="en-US"/>
          </a:p>
        </p:txBody>
      </p:sp>
      <p:sp>
        <p:nvSpPr>
          <p:cNvPr id="29722" name="Line 26"/>
          <p:cNvSpPr>
            <a:spLocks noChangeShapeType="1"/>
          </p:cNvSpPr>
          <p:nvPr/>
        </p:nvSpPr>
        <p:spPr bwMode="auto">
          <a:xfrm flipV="1">
            <a:off x="6934200" y="4343400"/>
            <a:ext cx="0" cy="53340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lstStyle/>
          <a:p>
            <a:r>
              <a:rPr lang="en-US" sz="2800"/>
              <a:t>The reason: RNA secondary structure is a kind of palindrome language.</a:t>
            </a:r>
          </a:p>
          <a:p>
            <a:r>
              <a:rPr lang="en-US" sz="2800"/>
              <a:t>The context-free grammars (CFG) permit additional rules that allow the grammar to create nested, long-distance </a:t>
            </a:r>
            <a:r>
              <a:rPr lang="en-US" sz="2800" i="1"/>
              <a:t>pairwise correlations</a:t>
            </a:r>
            <a:r>
              <a:rPr lang="en-US" sz="2800"/>
              <a:t> between terminal symbols.</a:t>
            </a:r>
          </a:p>
          <a:p>
            <a:r>
              <a:rPr lang="en-US" sz="2800" i="1"/>
              <a:t>S </a:t>
            </a:r>
            <a:r>
              <a:rPr lang="el-GR" sz="2800" i="1">
                <a:cs typeface="Times New Roman" pitchFamily="18" charset="0"/>
              </a:rPr>
              <a:t>→</a:t>
            </a:r>
            <a:r>
              <a:rPr lang="en-US" sz="2800" i="1">
                <a:cs typeface="Times New Roman" pitchFamily="18" charset="0"/>
              </a:rPr>
              <a:t> aSa | bSb | aa | bb</a:t>
            </a:r>
          </a:p>
          <a:p>
            <a:pPr>
              <a:buFont typeface="Wingdings" pitchFamily="2" charset="2"/>
              <a:buNone/>
            </a:pPr>
            <a:r>
              <a:rPr lang="en-US" sz="2800" i="1">
                <a:cs typeface="Times New Roman" pitchFamily="18" charset="0"/>
              </a:rPr>
              <a:t>	S =&gt; aSa =&gt; aaSaa =&gt; aabSbaa =&gt; aabaabaa</a:t>
            </a:r>
            <a:endParaRPr lang="en-US" sz="2800" i="1" baseline="-25000">
              <a:cs typeface="Times New Roman" pitchFamily="18" charset="0"/>
            </a:endParaRP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E335C1EC-D6B6-4467-9838-D6913E8EA8A4}" type="slidenum">
              <a:rPr lang="en-US"/>
              <a:pPr/>
              <a:t>13</a:t>
            </a:fld>
            <a:endParaRPr lang="en-US"/>
          </a:p>
        </p:txBody>
      </p:sp>
      <p:sp>
        <p:nvSpPr>
          <p:cNvPr id="30722" name="Rectangle 2"/>
          <p:cNvSpPr>
            <a:spLocks noGrp="1" noChangeArrowheads="1"/>
          </p:cNvSpPr>
          <p:nvPr>
            <p:ph type="title"/>
          </p:nvPr>
        </p:nvSpPr>
        <p:spPr/>
        <p:txBody>
          <a:bodyPr/>
          <a:lstStyle/>
          <a:p>
            <a:r>
              <a:rPr lang="en-US"/>
              <a:t>Context-free grammars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lstStyle/>
          <a:p>
            <a:pPr>
              <a:lnSpc>
                <a:spcPct val="90000"/>
              </a:lnSpc>
            </a:pPr>
            <a:r>
              <a:rPr lang="en-US" sz="2400"/>
              <a:t>The parsing automaton for CFGs is called a </a:t>
            </a:r>
            <a:r>
              <a:rPr lang="en-US" sz="2400" i="1"/>
              <a:t>push-down automaton</a:t>
            </a:r>
            <a:r>
              <a:rPr lang="en-US" sz="2400"/>
              <a:t>.</a:t>
            </a:r>
          </a:p>
          <a:p>
            <a:pPr>
              <a:lnSpc>
                <a:spcPct val="90000"/>
              </a:lnSpc>
            </a:pPr>
            <a:r>
              <a:rPr lang="en-US" sz="2400"/>
              <a:t>A limited number of symbols are kept in a </a:t>
            </a:r>
            <a:r>
              <a:rPr lang="en-US" sz="2400" i="1"/>
              <a:t>push-down stack</a:t>
            </a:r>
            <a:r>
              <a:rPr lang="en-US" sz="2400"/>
              <a:t>.</a:t>
            </a:r>
          </a:p>
          <a:p>
            <a:pPr>
              <a:lnSpc>
                <a:spcPct val="90000"/>
              </a:lnSpc>
            </a:pPr>
            <a:r>
              <a:rPr lang="en-US" sz="2400"/>
              <a:t>A push-down automaton parses a sequence from left to right according to the algorithm. </a:t>
            </a:r>
          </a:p>
          <a:p>
            <a:pPr>
              <a:lnSpc>
                <a:spcPct val="90000"/>
              </a:lnSpc>
            </a:pPr>
            <a:r>
              <a:rPr lang="en-US" sz="2400"/>
              <a:t>The stack is initialised by pushing the start nonterminal into it. </a:t>
            </a:r>
          </a:p>
          <a:p>
            <a:pPr>
              <a:lnSpc>
                <a:spcPct val="90000"/>
              </a:lnSpc>
            </a:pPr>
            <a:r>
              <a:rPr lang="en-US" sz="2400"/>
              <a:t>The steps are iterated until no input symbols remain.</a:t>
            </a:r>
          </a:p>
          <a:p>
            <a:pPr>
              <a:lnSpc>
                <a:spcPct val="90000"/>
              </a:lnSpc>
            </a:pPr>
            <a:r>
              <a:rPr lang="en-US" sz="2400"/>
              <a:t>If the stack is empty at the end then the sequence has been successfully parsed.</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9A173556-96D9-42E7-BC95-911EFD92DCFA}" type="slidenum">
              <a:rPr lang="en-US"/>
              <a:pPr/>
              <a:t>14</a:t>
            </a:fld>
            <a:endParaRPr lang="en-US"/>
          </a:p>
        </p:txBody>
      </p:sp>
      <p:sp>
        <p:nvSpPr>
          <p:cNvPr id="34818" name="Rectangle 2"/>
          <p:cNvSpPr>
            <a:spLocks noGrp="1" noChangeArrowheads="1"/>
          </p:cNvSpPr>
          <p:nvPr>
            <p:ph type="title"/>
          </p:nvPr>
        </p:nvSpPr>
        <p:spPr/>
        <p:txBody>
          <a:bodyPr/>
          <a:lstStyle/>
          <a:p>
            <a:r>
              <a:rPr lang="en-US"/>
              <a:t>Push-down automata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p:txBody>
          <a:bodyPr/>
          <a:lstStyle/>
          <a:p>
            <a:pPr>
              <a:lnSpc>
                <a:spcPct val="80000"/>
              </a:lnSpc>
            </a:pPr>
            <a:r>
              <a:rPr lang="en-US" sz="2400"/>
              <a:t>Pop a symbol off the stack.</a:t>
            </a:r>
          </a:p>
          <a:p>
            <a:pPr>
              <a:lnSpc>
                <a:spcPct val="80000"/>
              </a:lnSpc>
            </a:pPr>
            <a:r>
              <a:rPr lang="en-US" sz="2400"/>
              <a:t>If the poped symbol is nonterminal:</a:t>
            </a:r>
          </a:p>
          <a:p>
            <a:pPr>
              <a:lnSpc>
                <a:spcPct val="80000"/>
              </a:lnSpc>
              <a:buFont typeface="Wingdings" pitchFamily="2" charset="2"/>
              <a:buNone/>
            </a:pPr>
            <a:r>
              <a:rPr lang="en-US" sz="2400"/>
              <a:t>	- Peek ahead in the input from the current position and choose a valid production for the nonterminal. If there is no valid production, terminate and reject the sequence.</a:t>
            </a:r>
          </a:p>
          <a:p>
            <a:pPr>
              <a:lnSpc>
                <a:spcPct val="80000"/>
              </a:lnSpc>
              <a:buFont typeface="Wingdings" pitchFamily="2" charset="2"/>
              <a:buNone/>
            </a:pPr>
            <a:r>
              <a:rPr lang="en-US" sz="2400"/>
              <a:t>	- Push the right side of the chosen production rule onto the stack, rightmost symbols first.</a:t>
            </a:r>
          </a:p>
          <a:p>
            <a:pPr>
              <a:lnSpc>
                <a:spcPct val="80000"/>
              </a:lnSpc>
            </a:pPr>
            <a:r>
              <a:rPr lang="en-US" sz="2400"/>
              <a:t>If the poped symbol is a terminal:</a:t>
            </a:r>
          </a:p>
          <a:p>
            <a:pPr>
              <a:lnSpc>
                <a:spcPct val="80000"/>
              </a:lnSpc>
              <a:buFont typeface="Wingdings" pitchFamily="2" charset="2"/>
              <a:buNone/>
            </a:pPr>
            <a:r>
              <a:rPr lang="en-US" sz="2400"/>
              <a:t>    - Compare it to the current symbol of the input. If it matches, move the automaton to the right on the input (the input symbol is accepted). If it does not match, terminate and reject the sequence.</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DA13AC6E-6E17-46FE-ACD5-B2C57CF07CE7}" type="slidenum">
              <a:rPr lang="en-US"/>
              <a:pPr/>
              <a:t>15</a:t>
            </a:fld>
            <a:endParaRPr lang="en-US"/>
          </a:p>
        </p:txBody>
      </p:sp>
      <p:sp>
        <p:nvSpPr>
          <p:cNvPr id="35842" name="Rectangle 2"/>
          <p:cNvSpPr>
            <a:spLocks noGrp="1" noChangeArrowheads="1"/>
          </p:cNvSpPr>
          <p:nvPr>
            <p:ph type="title"/>
          </p:nvPr>
        </p:nvSpPr>
        <p:spPr/>
        <p:txBody>
          <a:bodyPr>
            <a:normAutofit fontScale="90000"/>
          </a:bodyPr>
          <a:lstStyle/>
          <a:p>
            <a:r>
              <a:rPr lang="en-US" sz="4000"/>
              <a:t>Algorithm: Parsing with a push-down automaton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p:txBody>
          <a:bodyPr/>
          <a:lstStyle/>
          <a:p>
            <a:pPr>
              <a:lnSpc>
                <a:spcPct val="80000"/>
              </a:lnSpc>
            </a:pPr>
            <a:r>
              <a:rPr lang="en-US" sz="2800"/>
              <a:t>Copy language: </a:t>
            </a:r>
            <a:r>
              <a:rPr lang="en-US" sz="2800" i="1"/>
              <a:t>cc, acca, agaccaga</a:t>
            </a:r>
            <a:r>
              <a:rPr lang="en-US" sz="2800"/>
              <a:t>, etc.</a:t>
            </a:r>
          </a:p>
          <a:p>
            <a:pPr>
              <a:lnSpc>
                <a:spcPct val="80000"/>
              </a:lnSpc>
            </a:pPr>
            <a:r>
              <a:rPr lang="en-US" sz="2800"/>
              <a:t>initialisation:</a:t>
            </a:r>
          </a:p>
          <a:p>
            <a:pPr lvl="1">
              <a:lnSpc>
                <a:spcPct val="80000"/>
              </a:lnSpc>
              <a:buFontTx/>
              <a:buNone/>
            </a:pPr>
            <a:r>
              <a:rPr lang="en-US" sz="2400" i="1"/>
              <a:t>S </a:t>
            </a:r>
            <a:r>
              <a:rPr lang="el-GR" sz="2400" i="1">
                <a:cs typeface="Times New Roman" pitchFamily="18" charset="0"/>
              </a:rPr>
              <a:t>→</a:t>
            </a:r>
            <a:r>
              <a:rPr lang="en-US" sz="2400" i="1">
                <a:cs typeface="Times New Roman" pitchFamily="18" charset="0"/>
              </a:rPr>
              <a:t> CW				</a:t>
            </a:r>
            <a:r>
              <a:rPr lang="en-US" sz="2400">
                <a:cs typeface="Times New Roman" pitchFamily="18" charset="0"/>
              </a:rPr>
              <a:t>terminal generation:</a:t>
            </a:r>
          </a:p>
          <a:p>
            <a:pPr lvl="1">
              <a:lnSpc>
                <a:spcPct val="80000"/>
              </a:lnSpc>
              <a:buFontTx/>
              <a:buNone/>
            </a:pPr>
            <a:r>
              <a:rPr lang="en-US" sz="2400">
                <a:cs typeface="Times New Roman" pitchFamily="18" charset="0"/>
              </a:rPr>
              <a:t>nonterminal generation:			</a:t>
            </a:r>
            <a:r>
              <a:rPr lang="en-US" sz="2400" i="1">
                <a:cs typeface="Times New Roman" pitchFamily="18" charset="0"/>
              </a:rPr>
              <a:t>CA</a:t>
            </a:r>
            <a:r>
              <a:rPr lang="en-US" sz="2400">
                <a:cs typeface="Times New Roman" pitchFamily="18" charset="0"/>
              </a:rPr>
              <a:t> </a:t>
            </a:r>
            <a:r>
              <a:rPr lang="el-GR" sz="2400" i="1">
                <a:cs typeface="Times New Roman" pitchFamily="18" charset="0"/>
              </a:rPr>
              <a:t>→</a:t>
            </a:r>
            <a:r>
              <a:rPr lang="en-US" sz="2400" i="1">
                <a:cs typeface="Times New Roman" pitchFamily="18" charset="0"/>
              </a:rPr>
              <a:t> aC</a:t>
            </a:r>
            <a:endParaRPr lang="en-US" sz="2400">
              <a:cs typeface="Times New Roman" pitchFamily="18" charset="0"/>
            </a:endParaRPr>
          </a:p>
          <a:p>
            <a:pPr lvl="1">
              <a:lnSpc>
                <a:spcPct val="80000"/>
              </a:lnSpc>
              <a:buFontTx/>
              <a:buNone/>
            </a:pPr>
            <a:r>
              <a:rPr lang="en-US" sz="2400" i="1">
                <a:cs typeface="Times New Roman" pitchFamily="18" charset="0"/>
              </a:rPr>
              <a:t>W</a:t>
            </a:r>
            <a:r>
              <a:rPr lang="en-US" sz="2400">
                <a:cs typeface="Times New Roman" pitchFamily="18" charset="0"/>
              </a:rPr>
              <a:t> </a:t>
            </a:r>
            <a:r>
              <a:rPr lang="el-GR" sz="2400" i="1">
                <a:cs typeface="Times New Roman" pitchFamily="18" charset="0"/>
              </a:rPr>
              <a:t>→</a:t>
            </a:r>
            <a:r>
              <a:rPr lang="en-US" sz="2400" i="1">
                <a:cs typeface="Times New Roman" pitchFamily="18" charset="0"/>
              </a:rPr>
              <a:t> AÂW | GĜW | C			CG </a:t>
            </a:r>
            <a:r>
              <a:rPr lang="el-GR" sz="2400" i="1">
                <a:cs typeface="Times New Roman" pitchFamily="18" charset="0"/>
              </a:rPr>
              <a:t>→</a:t>
            </a:r>
            <a:r>
              <a:rPr lang="en-US" sz="2400" i="1">
                <a:cs typeface="Times New Roman" pitchFamily="18" charset="0"/>
              </a:rPr>
              <a:t> gC</a:t>
            </a:r>
          </a:p>
          <a:p>
            <a:pPr lvl="1">
              <a:lnSpc>
                <a:spcPct val="80000"/>
              </a:lnSpc>
              <a:buFontTx/>
              <a:buNone/>
            </a:pPr>
            <a:r>
              <a:rPr lang="en-US" sz="2400">
                <a:cs typeface="Times New Roman" pitchFamily="18" charset="0"/>
              </a:rPr>
              <a:t>nonterminal reordering:			 </a:t>
            </a:r>
            <a:r>
              <a:rPr lang="en-US" sz="2400" i="1">
                <a:cs typeface="Times New Roman" pitchFamily="18" charset="0"/>
              </a:rPr>
              <a:t>ÂC </a:t>
            </a:r>
            <a:r>
              <a:rPr lang="el-GR" sz="2400" i="1">
                <a:cs typeface="Times New Roman" pitchFamily="18" charset="0"/>
              </a:rPr>
              <a:t>→</a:t>
            </a:r>
            <a:r>
              <a:rPr lang="en-US" sz="2400" i="1">
                <a:cs typeface="Times New Roman" pitchFamily="18" charset="0"/>
              </a:rPr>
              <a:t> Ca</a:t>
            </a:r>
            <a:endParaRPr lang="en-US" sz="2400">
              <a:cs typeface="Times New Roman" pitchFamily="18" charset="0"/>
            </a:endParaRPr>
          </a:p>
          <a:p>
            <a:pPr lvl="1">
              <a:lnSpc>
                <a:spcPct val="80000"/>
              </a:lnSpc>
              <a:buFontTx/>
              <a:buNone/>
            </a:pPr>
            <a:r>
              <a:rPr lang="en-US" sz="2400" i="1">
                <a:cs typeface="Times New Roman" pitchFamily="18" charset="0"/>
              </a:rPr>
              <a:t>ÂG </a:t>
            </a:r>
            <a:r>
              <a:rPr lang="el-GR" sz="2400" i="1">
                <a:cs typeface="Times New Roman" pitchFamily="18" charset="0"/>
              </a:rPr>
              <a:t>→</a:t>
            </a:r>
            <a:r>
              <a:rPr lang="en-US" sz="2400" i="1">
                <a:cs typeface="Times New Roman" pitchFamily="18" charset="0"/>
              </a:rPr>
              <a:t> GÂ					 ĜC </a:t>
            </a:r>
            <a:r>
              <a:rPr lang="el-GR" sz="2400" i="1">
                <a:cs typeface="Times New Roman" pitchFamily="18" charset="0"/>
              </a:rPr>
              <a:t>→</a:t>
            </a:r>
            <a:r>
              <a:rPr lang="en-US" sz="2400" i="1">
                <a:cs typeface="Times New Roman" pitchFamily="18" charset="0"/>
              </a:rPr>
              <a:t> Cg</a:t>
            </a:r>
          </a:p>
          <a:p>
            <a:pPr lvl="1">
              <a:lnSpc>
                <a:spcPct val="80000"/>
              </a:lnSpc>
              <a:buFontTx/>
              <a:buNone/>
            </a:pPr>
            <a:r>
              <a:rPr lang="en-US" sz="2400" i="1">
                <a:cs typeface="Times New Roman" pitchFamily="18" charset="0"/>
              </a:rPr>
              <a:t>ÂA </a:t>
            </a:r>
            <a:r>
              <a:rPr lang="el-GR" sz="2400" i="1">
                <a:cs typeface="Times New Roman" pitchFamily="18" charset="0"/>
              </a:rPr>
              <a:t>→</a:t>
            </a:r>
            <a:r>
              <a:rPr lang="en-US" sz="2400" i="1">
                <a:cs typeface="Times New Roman" pitchFamily="18" charset="0"/>
              </a:rPr>
              <a:t> AÂ				</a:t>
            </a:r>
            <a:r>
              <a:rPr lang="en-US" sz="2400">
                <a:cs typeface="Times New Roman" pitchFamily="18" charset="0"/>
              </a:rPr>
              <a:t>termination:</a:t>
            </a:r>
          </a:p>
          <a:p>
            <a:pPr lvl="1">
              <a:lnSpc>
                <a:spcPct val="80000"/>
              </a:lnSpc>
              <a:buFontTx/>
              <a:buNone/>
            </a:pPr>
            <a:r>
              <a:rPr lang="en-US" sz="2400" i="1">
                <a:cs typeface="Times New Roman" pitchFamily="18" charset="0"/>
              </a:rPr>
              <a:t>ĜA </a:t>
            </a:r>
            <a:r>
              <a:rPr lang="el-GR" sz="2400" i="1">
                <a:cs typeface="Times New Roman" pitchFamily="18" charset="0"/>
              </a:rPr>
              <a:t>→</a:t>
            </a:r>
            <a:r>
              <a:rPr lang="en-US" sz="2400" i="1">
                <a:cs typeface="Times New Roman" pitchFamily="18" charset="0"/>
              </a:rPr>
              <a:t> AĜ					CC </a:t>
            </a:r>
            <a:r>
              <a:rPr lang="el-GR" sz="2400" i="1">
                <a:cs typeface="Times New Roman" pitchFamily="18" charset="0"/>
              </a:rPr>
              <a:t>→</a:t>
            </a:r>
            <a:r>
              <a:rPr lang="en-US" sz="2400" i="1">
                <a:cs typeface="Times New Roman" pitchFamily="18" charset="0"/>
              </a:rPr>
              <a:t> cc</a:t>
            </a:r>
          </a:p>
          <a:p>
            <a:pPr lvl="1">
              <a:lnSpc>
                <a:spcPct val="80000"/>
              </a:lnSpc>
              <a:buFontTx/>
              <a:buNone/>
            </a:pPr>
            <a:r>
              <a:rPr lang="en-US" sz="2400" i="1">
                <a:cs typeface="Times New Roman" pitchFamily="18" charset="0"/>
              </a:rPr>
              <a:t>ĜG </a:t>
            </a:r>
            <a:r>
              <a:rPr lang="el-GR" sz="2400" i="1">
                <a:cs typeface="Times New Roman" pitchFamily="18" charset="0"/>
              </a:rPr>
              <a:t>→</a:t>
            </a:r>
            <a:r>
              <a:rPr lang="en-US" sz="2400" i="1">
                <a:cs typeface="Times New Roman" pitchFamily="18" charset="0"/>
              </a:rPr>
              <a:t> GĜ</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A27BFD6D-D480-464C-98FA-B0F43283860B}" type="slidenum">
              <a:rPr lang="en-US"/>
              <a:pPr/>
              <a:t>16</a:t>
            </a:fld>
            <a:endParaRPr lang="en-US"/>
          </a:p>
        </p:txBody>
      </p:sp>
      <p:sp>
        <p:nvSpPr>
          <p:cNvPr id="36866" name="Rectangle 2"/>
          <p:cNvSpPr>
            <a:spLocks noGrp="1" noChangeArrowheads="1"/>
          </p:cNvSpPr>
          <p:nvPr>
            <p:ph type="title"/>
          </p:nvPr>
        </p:nvSpPr>
        <p:spPr/>
        <p:txBody>
          <a:bodyPr/>
          <a:lstStyle/>
          <a:p>
            <a:r>
              <a:rPr lang="en-US"/>
              <a:t>Context-sensitive grammars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228600" y="1752600"/>
            <a:ext cx="8915400" cy="4343400"/>
          </a:xfrm>
        </p:spPr>
        <p:txBody>
          <a:bodyPr>
            <a:normAutofit lnSpcReduction="10000"/>
          </a:bodyPr>
          <a:lstStyle/>
          <a:p>
            <a:r>
              <a:rPr lang="en-US" sz="2800"/>
              <a:t>A mechanism for working backwards through all possible derivations:</a:t>
            </a:r>
          </a:p>
          <a:p>
            <a:pPr>
              <a:buFont typeface="Wingdings" pitchFamily="2" charset="2"/>
              <a:buNone/>
            </a:pPr>
            <a:r>
              <a:rPr lang="en-US" sz="2800"/>
              <a:t>		</a:t>
            </a:r>
            <a:r>
              <a:rPr lang="en-US" sz="2400"/>
              <a:t>either the start was reached, or valid derivation was 	not found.</a:t>
            </a:r>
          </a:p>
          <a:p>
            <a:r>
              <a:rPr lang="en-US" sz="2800"/>
              <a:t>Finite number of possible derivations to examine.</a:t>
            </a:r>
          </a:p>
          <a:p>
            <a:r>
              <a:rPr lang="en-US" sz="2800"/>
              <a:t>Abstractly: ‘tape’ of linear memory and a read/write head.</a:t>
            </a:r>
          </a:p>
          <a:p>
            <a:r>
              <a:rPr lang="en-US" sz="2800"/>
              <a:t>The number of possible derivations is </a:t>
            </a:r>
            <a:r>
              <a:rPr lang="en-US" sz="2800" u="sng"/>
              <a:t>exponentially</a:t>
            </a:r>
            <a:r>
              <a:rPr lang="en-US" sz="2800"/>
              <a:t> large.</a:t>
            </a:r>
          </a:p>
        </p:txBody>
      </p:sp>
      <p:sp>
        <p:nvSpPr>
          <p:cNvPr id="21" name="Footer Placeholder 4"/>
          <p:cNvSpPr>
            <a:spLocks noGrp="1"/>
          </p:cNvSpPr>
          <p:nvPr>
            <p:ph type="ftr" sz="quarter" idx="11"/>
          </p:nvPr>
        </p:nvSpPr>
        <p:spPr/>
        <p:txBody>
          <a:bodyPr/>
          <a:lstStyle/>
          <a:p>
            <a:r>
              <a:rPr lang="en-US"/>
              <a:t>Transformational grammars</a:t>
            </a:r>
          </a:p>
        </p:txBody>
      </p:sp>
      <p:sp>
        <p:nvSpPr>
          <p:cNvPr id="22" name="Slide Number Placeholder 5"/>
          <p:cNvSpPr>
            <a:spLocks noGrp="1"/>
          </p:cNvSpPr>
          <p:nvPr>
            <p:ph type="sldNum" sz="quarter" idx="12"/>
          </p:nvPr>
        </p:nvSpPr>
        <p:spPr/>
        <p:txBody>
          <a:bodyPr/>
          <a:lstStyle/>
          <a:p>
            <a:fld id="{05A2182D-6BC6-4CC4-A1DA-3B5AA844CBF1}" type="slidenum">
              <a:rPr lang="en-US"/>
              <a:pPr/>
              <a:t>17</a:t>
            </a:fld>
            <a:endParaRPr lang="en-US"/>
          </a:p>
        </p:txBody>
      </p:sp>
      <p:sp>
        <p:nvSpPr>
          <p:cNvPr id="37890" name="Rectangle 2"/>
          <p:cNvSpPr>
            <a:spLocks noGrp="1" noChangeArrowheads="1"/>
          </p:cNvSpPr>
          <p:nvPr>
            <p:ph type="title"/>
          </p:nvPr>
        </p:nvSpPr>
        <p:spPr/>
        <p:txBody>
          <a:bodyPr/>
          <a:lstStyle/>
          <a:p>
            <a:r>
              <a:rPr lang="en-US"/>
              <a:t>Linear bounded automaton</a:t>
            </a:r>
          </a:p>
        </p:txBody>
      </p:sp>
      <p:sp>
        <p:nvSpPr>
          <p:cNvPr id="37892" name="Rectangle 4"/>
          <p:cNvSpPr>
            <a:spLocks noChangeArrowheads="1"/>
          </p:cNvSpPr>
          <p:nvPr/>
        </p:nvSpPr>
        <p:spPr bwMode="auto">
          <a:xfrm>
            <a:off x="2362200" y="5334000"/>
            <a:ext cx="4572000" cy="228600"/>
          </a:xfrm>
          <a:prstGeom prst="rect">
            <a:avLst/>
          </a:prstGeom>
          <a:solidFill>
            <a:schemeClr val="accent1">
              <a:alpha val="0"/>
            </a:schemeClr>
          </a:solidFill>
          <a:ln w="9525">
            <a:solidFill>
              <a:schemeClr val="tx1"/>
            </a:solidFill>
            <a:miter lim="800000"/>
            <a:headEnd/>
            <a:tailEnd/>
          </a:ln>
          <a:effectLst/>
        </p:spPr>
        <p:txBody>
          <a:bodyPr wrap="none" anchor="ctr"/>
          <a:lstStyle/>
          <a:p>
            <a:endParaRPr lang="en-US"/>
          </a:p>
        </p:txBody>
      </p:sp>
      <p:sp>
        <p:nvSpPr>
          <p:cNvPr id="37896" name="Line 8"/>
          <p:cNvSpPr>
            <a:spLocks noChangeShapeType="1"/>
          </p:cNvSpPr>
          <p:nvPr/>
        </p:nvSpPr>
        <p:spPr bwMode="auto">
          <a:xfrm>
            <a:off x="2667000" y="5334000"/>
            <a:ext cx="0" cy="228600"/>
          </a:xfrm>
          <a:prstGeom prst="line">
            <a:avLst/>
          </a:prstGeom>
          <a:noFill/>
          <a:ln w="9525">
            <a:solidFill>
              <a:schemeClr val="tx1"/>
            </a:solidFill>
            <a:round/>
            <a:headEnd/>
            <a:tailEnd/>
          </a:ln>
          <a:effectLst/>
        </p:spPr>
        <p:txBody>
          <a:bodyPr wrap="none"/>
          <a:lstStyle/>
          <a:p>
            <a:endParaRPr lang="en-US"/>
          </a:p>
        </p:txBody>
      </p:sp>
      <p:sp>
        <p:nvSpPr>
          <p:cNvPr id="37897" name="Line 9"/>
          <p:cNvSpPr>
            <a:spLocks noChangeShapeType="1"/>
          </p:cNvSpPr>
          <p:nvPr/>
        </p:nvSpPr>
        <p:spPr bwMode="auto">
          <a:xfrm>
            <a:off x="2971800" y="5334000"/>
            <a:ext cx="0" cy="228600"/>
          </a:xfrm>
          <a:prstGeom prst="line">
            <a:avLst/>
          </a:prstGeom>
          <a:noFill/>
          <a:ln w="9525">
            <a:solidFill>
              <a:schemeClr val="tx1"/>
            </a:solidFill>
            <a:round/>
            <a:headEnd/>
            <a:tailEnd/>
          </a:ln>
          <a:effectLst/>
        </p:spPr>
        <p:txBody>
          <a:bodyPr wrap="none"/>
          <a:lstStyle/>
          <a:p>
            <a:endParaRPr lang="en-US"/>
          </a:p>
        </p:txBody>
      </p:sp>
      <p:sp>
        <p:nvSpPr>
          <p:cNvPr id="37898" name="Line 10"/>
          <p:cNvSpPr>
            <a:spLocks noChangeShapeType="1"/>
          </p:cNvSpPr>
          <p:nvPr/>
        </p:nvSpPr>
        <p:spPr bwMode="auto">
          <a:xfrm>
            <a:off x="3276600" y="5334000"/>
            <a:ext cx="0" cy="228600"/>
          </a:xfrm>
          <a:prstGeom prst="line">
            <a:avLst/>
          </a:prstGeom>
          <a:noFill/>
          <a:ln w="9525">
            <a:solidFill>
              <a:schemeClr val="tx1"/>
            </a:solidFill>
            <a:round/>
            <a:headEnd/>
            <a:tailEnd/>
          </a:ln>
          <a:effectLst/>
        </p:spPr>
        <p:txBody>
          <a:bodyPr wrap="none"/>
          <a:lstStyle/>
          <a:p>
            <a:endParaRPr lang="en-US"/>
          </a:p>
        </p:txBody>
      </p:sp>
      <p:sp>
        <p:nvSpPr>
          <p:cNvPr id="37899" name="Line 11"/>
          <p:cNvSpPr>
            <a:spLocks noChangeShapeType="1"/>
          </p:cNvSpPr>
          <p:nvPr/>
        </p:nvSpPr>
        <p:spPr bwMode="auto">
          <a:xfrm>
            <a:off x="3581400" y="5334000"/>
            <a:ext cx="0" cy="228600"/>
          </a:xfrm>
          <a:prstGeom prst="line">
            <a:avLst/>
          </a:prstGeom>
          <a:noFill/>
          <a:ln w="9525">
            <a:solidFill>
              <a:schemeClr val="tx1"/>
            </a:solidFill>
            <a:round/>
            <a:headEnd/>
            <a:tailEnd/>
          </a:ln>
          <a:effectLst/>
        </p:spPr>
        <p:txBody>
          <a:bodyPr wrap="none"/>
          <a:lstStyle/>
          <a:p>
            <a:endParaRPr lang="en-US"/>
          </a:p>
        </p:txBody>
      </p:sp>
      <p:sp>
        <p:nvSpPr>
          <p:cNvPr id="37900" name="Line 12"/>
          <p:cNvSpPr>
            <a:spLocks noChangeShapeType="1"/>
          </p:cNvSpPr>
          <p:nvPr/>
        </p:nvSpPr>
        <p:spPr bwMode="auto">
          <a:xfrm>
            <a:off x="3886200" y="5334000"/>
            <a:ext cx="0" cy="228600"/>
          </a:xfrm>
          <a:prstGeom prst="line">
            <a:avLst/>
          </a:prstGeom>
          <a:noFill/>
          <a:ln w="9525">
            <a:solidFill>
              <a:schemeClr val="tx1"/>
            </a:solidFill>
            <a:round/>
            <a:headEnd/>
            <a:tailEnd/>
          </a:ln>
          <a:effectLst/>
        </p:spPr>
        <p:txBody>
          <a:bodyPr wrap="none"/>
          <a:lstStyle/>
          <a:p>
            <a:endParaRPr lang="en-US"/>
          </a:p>
        </p:txBody>
      </p:sp>
      <p:sp>
        <p:nvSpPr>
          <p:cNvPr id="37901" name="Line 13"/>
          <p:cNvSpPr>
            <a:spLocks noChangeShapeType="1"/>
          </p:cNvSpPr>
          <p:nvPr/>
        </p:nvSpPr>
        <p:spPr bwMode="auto">
          <a:xfrm>
            <a:off x="4191000" y="5334000"/>
            <a:ext cx="0" cy="228600"/>
          </a:xfrm>
          <a:prstGeom prst="line">
            <a:avLst/>
          </a:prstGeom>
          <a:noFill/>
          <a:ln w="9525">
            <a:solidFill>
              <a:schemeClr val="tx1"/>
            </a:solidFill>
            <a:round/>
            <a:headEnd/>
            <a:tailEnd/>
          </a:ln>
          <a:effectLst/>
        </p:spPr>
        <p:txBody>
          <a:bodyPr wrap="none"/>
          <a:lstStyle/>
          <a:p>
            <a:endParaRPr lang="en-US"/>
          </a:p>
        </p:txBody>
      </p:sp>
      <p:sp>
        <p:nvSpPr>
          <p:cNvPr id="37902" name="Line 14"/>
          <p:cNvSpPr>
            <a:spLocks noChangeShapeType="1"/>
          </p:cNvSpPr>
          <p:nvPr/>
        </p:nvSpPr>
        <p:spPr bwMode="auto">
          <a:xfrm>
            <a:off x="4495800" y="5334000"/>
            <a:ext cx="0" cy="228600"/>
          </a:xfrm>
          <a:prstGeom prst="line">
            <a:avLst/>
          </a:prstGeom>
          <a:noFill/>
          <a:ln w="9525">
            <a:solidFill>
              <a:schemeClr val="tx1"/>
            </a:solidFill>
            <a:round/>
            <a:headEnd/>
            <a:tailEnd/>
          </a:ln>
          <a:effectLst/>
        </p:spPr>
        <p:txBody>
          <a:bodyPr wrap="none"/>
          <a:lstStyle/>
          <a:p>
            <a:endParaRPr lang="en-US"/>
          </a:p>
        </p:txBody>
      </p:sp>
      <p:sp>
        <p:nvSpPr>
          <p:cNvPr id="37903" name="Line 15"/>
          <p:cNvSpPr>
            <a:spLocks noChangeShapeType="1"/>
          </p:cNvSpPr>
          <p:nvPr/>
        </p:nvSpPr>
        <p:spPr bwMode="auto">
          <a:xfrm>
            <a:off x="4800600" y="5334000"/>
            <a:ext cx="0" cy="228600"/>
          </a:xfrm>
          <a:prstGeom prst="line">
            <a:avLst/>
          </a:prstGeom>
          <a:noFill/>
          <a:ln w="9525">
            <a:solidFill>
              <a:schemeClr val="tx1"/>
            </a:solidFill>
            <a:round/>
            <a:headEnd/>
            <a:tailEnd/>
          </a:ln>
          <a:effectLst/>
        </p:spPr>
        <p:txBody>
          <a:bodyPr wrap="none"/>
          <a:lstStyle/>
          <a:p>
            <a:endParaRPr lang="en-US"/>
          </a:p>
        </p:txBody>
      </p:sp>
      <p:sp>
        <p:nvSpPr>
          <p:cNvPr id="37904" name="Line 16"/>
          <p:cNvSpPr>
            <a:spLocks noChangeShapeType="1"/>
          </p:cNvSpPr>
          <p:nvPr/>
        </p:nvSpPr>
        <p:spPr bwMode="auto">
          <a:xfrm>
            <a:off x="5105400" y="5334000"/>
            <a:ext cx="0" cy="228600"/>
          </a:xfrm>
          <a:prstGeom prst="line">
            <a:avLst/>
          </a:prstGeom>
          <a:noFill/>
          <a:ln w="9525">
            <a:solidFill>
              <a:schemeClr val="tx1"/>
            </a:solidFill>
            <a:round/>
            <a:headEnd/>
            <a:tailEnd/>
          </a:ln>
          <a:effectLst/>
        </p:spPr>
        <p:txBody>
          <a:bodyPr wrap="none"/>
          <a:lstStyle/>
          <a:p>
            <a:endParaRPr lang="en-US"/>
          </a:p>
        </p:txBody>
      </p:sp>
      <p:sp>
        <p:nvSpPr>
          <p:cNvPr id="37905" name="Line 17"/>
          <p:cNvSpPr>
            <a:spLocks noChangeShapeType="1"/>
          </p:cNvSpPr>
          <p:nvPr/>
        </p:nvSpPr>
        <p:spPr bwMode="auto">
          <a:xfrm>
            <a:off x="5410200" y="5334000"/>
            <a:ext cx="0" cy="228600"/>
          </a:xfrm>
          <a:prstGeom prst="line">
            <a:avLst/>
          </a:prstGeom>
          <a:noFill/>
          <a:ln w="9525">
            <a:solidFill>
              <a:schemeClr val="tx1"/>
            </a:solidFill>
            <a:round/>
            <a:headEnd/>
            <a:tailEnd/>
          </a:ln>
          <a:effectLst/>
        </p:spPr>
        <p:txBody>
          <a:bodyPr wrap="none"/>
          <a:lstStyle/>
          <a:p>
            <a:endParaRPr lang="en-US"/>
          </a:p>
        </p:txBody>
      </p:sp>
      <p:sp>
        <p:nvSpPr>
          <p:cNvPr id="37906" name="Line 18"/>
          <p:cNvSpPr>
            <a:spLocks noChangeShapeType="1"/>
          </p:cNvSpPr>
          <p:nvPr/>
        </p:nvSpPr>
        <p:spPr bwMode="auto">
          <a:xfrm>
            <a:off x="5715000" y="5334000"/>
            <a:ext cx="0" cy="228600"/>
          </a:xfrm>
          <a:prstGeom prst="line">
            <a:avLst/>
          </a:prstGeom>
          <a:noFill/>
          <a:ln w="9525">
            <a:solidFill>
              <a:schemeClr val="tx1"/>
            </a:solidFill>
            <a:round/>
            <a:headEnd/>
            <a:tailEnd/>
          </a:ln>
          <a:effectLst/>
        </p:spPr>
        <p:txBody>
          <a:bodyPr wrap="none"/>
          <a:lstStyle/>
          <a:p>
            <a:endParaRPr lang="en-US"/>
          </a:p>
        </p:txBody>
      </p:sp>
      <p:sp>
        <p:nvSpPr>
          <p:cNvPr id="37907" name="Line 19"/>
          <p:cNvSpPr>
            <a:spLocks noChangeShapeType="1"/>
          </p:cNvSpPr>
          <p:nvPr/>
        </p:nvSpPr>
        <p:spPr bwMode="auto">
          <a:xfrm>
            <a:off x="6019800" y="5334000"/>
            <a:ext cx="0" cy="228600"/>
          </a:xfrm>
          <a:prstGeom prst="line">
            <a:avLst/>
          </a:prstGeom>
          <a:noFill/>
          <a:ln w="9525">
            <a:solidFill>
              <a:schemeClr val="tx1"/>
            </a:solidFill>
            <a:round/>
            <a:headEnd/>
            <a:tailEnd/>
          </a:ln>
          <a:effectLst/>
        </p:spPr>
        <p:txBody>
          <a:bodyPr wrap="none"/>
          <a:lstStyle/>
          <a:p>
            <a:endParaRPr lang="en-US"/>
          </a:p>
        </p:txBody>
      </p:sp>
      <p:sp>
        <p:nvSpPr>
          <p:cNvPr id="37908" name="Line 20"/>
          <p:cNvSpPr>
            <a:spLocks noChangeShapeType="1"/>
          </p:cNvSpPr>
          <p:nvPr/>
        </p:nvSpPr>
        <p:spPr bwMode="auto">
          <a:xfrm>
            <a:off x="6324600" y="5334000"/>
            <a:ext cx="0" cy="228600"/>
          </a:xfrm>
          <a:prstGeom prst="line">
            <a:avLst/>
          </a:prstGeom>
          <a:noFill/>
          <a:ln w="9525">
            <a:solidFill>
              <a:schemeClr val="tx1"/>
            </a:solidFill>
            <a:round/>
            <a:headEnd/>
            <a:tailEnd/>
          </a:ln>
          <a:effectLst/>
        </p:spPr>
        <p:txBody>
          <a:bodyPr wrap="none"/>
          <a:lstStyle/>
          <a:p>
            <a:endParaRPr lang="en-US"/>
          </a:p>
        </p:txBody>
      </p:sp>
      <p:sp>
        <p:nvSpPr>
          <p:cNvPr id="37909" name="Line 21"/>
          <p:cNvSpPr>
            <a:spLocks noChangeShapeType="1"/>
          </p:cNvSpPr>
          <p:nvPr/>
        </p:nvSpPr>
        <p:spPr bwMode="auto">
          <a:xfrm>
            <a:off x="6629400" y="5334000"/>
            <a:ext cx="0" cy="228600"/>
          </a:xfrm>
          <a:prstGeom prst="line">
            <a:avLst/>
          </a:prstGeom>
          <a:noFill/>
          <a:ln w="9525">
            <a:solidFill>
              <a:schemeClr val="tx1"/>
            </a:solidFill>
            <a:round/>
            <a:headEnd/>
            <a:tailEnd/>
          </a:ln>
          <a:effectLst/>
        </p:spPr>
        <p:txBody>
          <a:bodyPr wrap="none"/>
          <a:lstStyle/>
          <a:p>
            <a:endParaRPr lang="en-US"/>
          </a:p>
        </p:txBody>
      </p:sp>
      <p:sp>
        <p:nvSpPr>
          <p:cNvPr id="37911" name="Line 23"/>
          <p:cNvSpPr>
            <a:spLocks noChangeShapeType="1"/>
          </p:cNvSpPr>
          <p:nvPr/>
        </p:nvSpPr>
        <p:spPr bwMode="auto">
          <a:xfrm flipV="1">
            <a:off x="6172200" y="5562600"/>
            <a:ext cx="0" cy="381000"/>
          </a:xfrm>
          <a:prstGeom prst="line">
            <a:avLst/>
          </a:prstGeom>
          <a:noFill/>
          <a:ln w="9525">
            <a:solidFill>
              <a:schemeClr val="tx1"/>
            </a:solidFill>
            <a:round/>
            <a:headEnd/>
            <a:tailEnd type="triangle" w="med" len="med"/>
          </a:ln>
          <a:effectLst/>
        </p:spPr>
        <p:txBody>
          <a:bodyPr wrap="none"/>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p:txBody>
          <a:bodyPr>
            <a:normAutofit lnSpcReduction="10000"/>
          </a:bodyPr>
          <a:lstStyle/>
          <a:p>
            <a:r>
              <a:rPr lang="en-US" sz="2800" i="1"/>
              <a:t>Nondeterministic polynomial</a:t>
            </a:r>
            <a:r>
              <a:rPr lang="en-US" sz="2800"/>
              <a:t> </a:t>
            </a:r>
            <a:r>
              <a:rPr lang="en-US" sz="2800" i="1"/>
              <a:t>problems</a:t>
            </a:r>
            <a:r>
              <a:rPr lang="en-US" sz="2800"/>
              <a:t>: </a:t>
            </a:r>
          </a:p>
          <a:p>
            <a:pPr>
              <a:buFont typeface="Wingdings" pitchFamily="2" charset="2"/>
              <a:buNone/>
            </a:pPr>
            <a:r>
              <a:rPr lang="en-US" sz="2800"/>
              <a:t>	there is no </a:t>
            </a:r>
            <a:r>
              <a:rPr lang="en-US" sz="2800" i="1"/>
              <a:t>known</a:t>
            </a:r>
            <a:r>
              <a:rPr lang="en-US" sz="2800"/>
              <a:t> polynomial-time algorithm for finding a solution, but a solution </a:t>
            </a:r>
            <a:r>
              <a:rPr lang="en-US" sz="2800" u="sng"/>
              <a:t>can be checked</a:t>
            </a:r>
            <a:r>
              <a:rPr lang="en-US" sz="2800"/>
              <a:t> for correctness in </a:t>
            </a:r>
            <a:r>
              <a:rPr lang="en-US" sz="2800" u="sng"/>
              <a:t>polynomial time</a:t>
            </a:r>
            <a:r>
              <a:rPr lang="en-US" sz="2800"/>
              <a:t>. [Context-sensitive grammars parsing.]</a:t>
            </a:r>
          </a:p>
          <a:p>
            <a:r>
              <a:rPr lang="en-US" sz="2800"/>
              <a:t>A subclass of NP problems - </a:t>
            </a:r>
            <a:r>
              <a:rPr lang="en-US" sz="2800" i="1"/>
              <a:t>NP-complete</a:t>
            </a:r>
            <a:r>
              <a:rPr lang="en-US" sz="2800"/>
              <a:t> problems. A polynomial time algorithm that solves one NP-complete problem will solve all of them. [Context-free grammar parsing.]</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BEF697B4-0F54-4D2C-B322-C8D26B663594}" type="slidenum">
              <a:rPr lang="en-US"/>
              <a:pPr/>
              <a:t>18</a:t>
            </a:fld>
            <a:endParaRPr lang="en-US"/>
          </a:p>
        </p:txBody>
      </p:sp>
      <p:sp>
        <p:nvSpPr>
          <p:cNvPr id="38914" name="Rectangle 2"/>
          <p:cNvSpPr>
            <a:spLocks noGrp="1" noChangeArrowheads="1"/>
          </p:cNvSpPr>
          <p:nvPr>
            <p:ph type="title"/>
          </p:nvPr>
        </p:nvSpPr>
        <p:spPr/>
        <p:txBody>
          <a:bodyPr/>
          <a:lstStyle/>
          <a:p>
            <a:r>
              <a:rPr lang="en-US" sz="4000"/>
              <a:t>NP problems and ‘intractability’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r>
              <a:rPr lang="en-US" sz="2800"/>
              <a:t>Left and right sides of the production rules can be any combinations of symbols.</a:t>
            </a:r>
          </a:p>
          <a:p>
            <a:r>
              <a:rPr lang="en-US" sz="2800"/>
              <a:t>The parsing automaton is a Turing machine.</a:t>
            </a:r>
          </a:p>
          <a:p>
            <a:r>
              <a:rPr lang="en-US" sz="2800"/>
              <a:t>There is </a:t>
            </a:r>
            <a:r>
              <a:rPr lang="en-US" sz="2800" i="1"/>
              <a:t>no</a:t>
            </a:r>
            <a:r>
              <a:rPr lang="en-US" sz="2800"/>
              <a:t> general algorithm for determination whether a string has a valid derivation in less than infinite time. </a:t>
            </a:r>
          </a:p>
          <a:p>
            <a:endParaRPr lang="en-US" sz="2800"/>
          </a:p>
        </p:txBody>
      </p:sp>
      <p:sp>
        <p:nvSpPr>
          <p:cNvPr id="25" name="Footer Placeholder 4"/>
          <p:cNvSpPr>
            <a:spLocks noGrp="1"/>
          </p:cNvSpPr>
          <p:nvPr>
            <p:ph type="ftr" sz="quarter" idx="11"/>
          </p:nvPr>
        </p:nvSpPr>
        <p:spPr/>
        <p:txBody>
          <a:bodyPr/>
          <a:lstStyle/>
          <a:p>
            <a:r>
              <a:rPr lang="en-US"/>
              <a:t>Transformational grammars</a:t>
            </a:r>
          </a:p>
        </p:txBody>
      </p:sp>
      <p:sp>
        <p:nvSpPr>
          <p:cNvPr id="26" name="Slide Number Placeholder 5"/>
          <p:cNvSpPr>
            <a:spLocks noGrp="1"/>
          </p:cNvSpPr>
          <p:nvPr>
            <p:ph type="sldNum" sz="quarter" idx="12"/>
          </p:nvPr>
        </p:nvSpPr>
        <p:spPr/>
        <p:txBody>
          <a:bodyPr/>
          <a:lstStyle/>
          <a:p>
            <a:fld id="{8A3D5DFF-DE37-4F5B-B87B-9EF96470A555}" type="slidenum">
              <a:rPr lang="en-US"/>
              <a:pPr/>
              <a:t>19</a:t>
            </a:fld>
            <a:endParaRPr lang="en-US"/>
          </a:p>
        </p:txBody>
      </p:sp>
      <p:sp>
        <p:nvSpPr>
          <p:cNvPr id="39938" name="Rectangle 2"/>
          <p:cNvSpPr>
            <a:spLocks noGrp="1" noChangeArrowheads="1"/>
          </p:cNvSpPr>
          <p:nvPr>
            <p:ph type="title"/>
          </p:nvPr>
        </p:nvSpPr>
        <p:spPr/>
        <p:txBody>
          <a:bodyPr>
            <a:normAutofit fontScale="90000"/>
          </a:bodyPr>
          <a:lstStyle/>
          <a:p>
            <a:r>
              <a:rPr lang="en-US" sz="4000"/>
              <a:t>Unrestricted grammars and Turing machines</a:t>
            </a:r>
          </a:p>
        </p:txBody>
      </p:sp>
      <p:sp>
        <p:nvSpPr>
          <p:cNvPr id="39940" name="Rectangle 4"/>
          <p:cNvSpPr>
            <a:spLocks noChangeArrowheads="1"/>
          </p:cNvSpPr>
          <p:nvPr/>
        </p:nvSpPr>
        <p:spPr bwMode="auto">
          <a:xfrm>
            <a:off x="2438400" y="5410200"/>
            <a:ext cx="4572000" cy="228600"/>
          </a:xfrm>
          <a:prstGeom prst="rect">
            <a:avLst/>
          </a:prstGeom>
          <a:solidFill>
            <a:schemeClr val="accent1">
              <a:alpha val="0"/>
            </a:schemeClr>
          </a:solidFill>
          <a:ln w="9525">
            <a:solidFill>
              <a:schemeClr val="tx1"/>
            </a:solidFill>
            <a:miter lim="800000"/>
            <a:headEnd/>
            <a:tailEnd/>
          </a:ln>
          <a:effectLst/>
        </p:spPr>
        <p:txBody>
          <a:bodyPr wrap="none" anchor="ctr"/>
          <a:lstStyle/>
          <a:p>
            <a:endParaRPr lang="en-US"/>
          </a:p>
        </p:txBody>
      </p:sp>
      <p:sp>
        <p:nvSpPr>
          <p:cNvPr id="39941" name="Line 5"/>
          <p:cNvSpPr>
            <a:spLocks noChangeShapeType="1"/>
          </p:cNvSpPr>
          <p:nvPr/>
        </p:nvSpPr>
        <p:spPr bwMode="auto">
          <a:xfrm>
            <a:off x="2743200" y="5410200"/>
            <a:ext cx="0" cy="228600"/>
          </a:xfrm>
          <a:prstGeom prst="line">
            <a:avLst/>
          </a:prstGeom>
          <a:noFill/>
          <a:ln w="9525">
            <a:solidFill>
              <a:schemeClr val="tx1"/>
            </a:solidFill>
            <a:round/>
            <a:headEnd/>
            <a:tailEnd/>
          </a:ln>
          <a:effectLst/>
        </p:spPr>
        <p:txBody>
          <a:bodyPr wrap="none"/>
          <a:lstStyle/>
          <a:p>
            <a:endParaRPr lang="en-US"/>
          </a:p>
        </p:txBody>
      </p:sp>
      <p:sp>
        <p:nvSpPr>
          <p:cNvPr id="39942" name="Line 6"/>
          <p:cNvSpPr>
            <a:spLocks noChangeShapeType="1"/>
          </p:cNvSpPr>
          <p:nvPr/>
        </p:nvSpPr>
        <p:spPr bwMode="auto">
          <a:xfrm>
            <a:off x="3048000" y="5410200"/>
            <a:ext cx="0" cy="228600"/>
          </a:xfrm>
          <a:prstGeom prst="line">
            <a:avLst/>
          </a:prstGeom>
          <a:noFill/>
          <a:ln w="9525">
            <a:solidFill>
              <a:schemeClr val="tx1"/>
            </a:solidFill>
            <a:round/>
            <a:headEnd/>
            <a:tailEnd/>
          </a:ln>
          <a:effectLst/>
        </p:spPr>
        <p:txBody>
          <a:bodyPr wrap="none"/>
          <a:lstStyle/>
          <a:p>
            <a:endParaRPr lang="en-US"/>
          </a:p>
        </p:txBody>
      </p:sp>
      <p:sp>
        <p:nvSpPr>
          <p:cNvPr id="39943" name="Line 7"/>
          <p:cNvSpPr>
            <a:spLocks noChangeShapeType="1"/>
          </p:cNvSpPr>
          <p:nvPr/>
        </p:nvSpPr>
        <p:spPr bwMode="auto">
          <a:xfrm>
            <a:off x="3352800" y="5410200"/>
            <a:ext cx="0" cy="228600"/>
          </a:xfrm>
          <a:prstGeom prst="line">
            <a:avLst/>
          </a:prstGeom>
          <a:noFill/>
          <a:ln w="9525">
            <a:solidFill>
              <a:schemeClr val="tx1"/>
            </a:solidFill>
            <a:round/>
            <a:headEnd/>
            <a:tailEnd/>
          </a:ln>
          <a:effectLst/>
        </p:spPr>
        <p:txBody>
          <a:bodyPr wrap="none"/>
          <a:lstStyle/>
          <a:p>
            <a:endParaRPr lang="en-US"/>
          </a:p>
        </p:txBody>
      </p:sp>
      <p:sp>
        <p:nvSpPr>
          <p:cNvPr id="39944" name="Line 8"/>
          <p:cNvSpPr>
            <a:spLocks noChangeShapeType="1"/>
          </p:cNvSpPr>
          <p:nvPr/>
        </p:nvSpPr>
        <p:spPr bwMode="auto">
          <a:xfrm>
            <a:off x="3657600" y="5410200"/>
            <a:ext cx="0" cy="228600"/>
          </a:xfrm>
          <a:prstGeom prst="line">
            <a:avLst/>
          </a:prstGeom>
          <a:noFill/>
          <a:ln w="9525">
            <a:solidFill>
              <a:schemeClr val="tx1"/>
            </a:solidFill>
            <a:round/>
            <a:headEnd/>
            <a:tailEnd/>
          </a:ln>
          <a:effectLst/>
        </p:spPr>
        <p:txBody>
          <a:bodyPr wrap="none"/>
          <a:lstStyle/>
          <a:p>
            <a:endParaRPr lang="en-US"/>
          </a:p>
        </p:txBody>
      </p:sp>
      <p:sp>
        <p:nvSpPr>
          <p:cNvPr id="39945" name="Line 9"/>
          <p:cNvSpPr>
            <a:spLocks noChangeShapeType="1"/>
          </p:cNvSpPr>
          <p:nvPr/>
        </p:nvSpPr>
        <p:spPr bwMode="auto">
          <a:xfrm>
            <a:off x="3962400" y="5410200"/>
            <a:ext cx="0" cy="228600"/>
          </a:xfrm>
          <a:prstGeom prst="line">
            <a:avLst/>
          </a:prstGeom>
          <a:noFill/>
          <a:ln w="9525">
            <a:solidFill>
              <a:schemeClr val="tx1"/>
            </a:solidFill>
            <a:round/>
            <a:headEnd/>
            <a:tailEnd/>
          </a:ln>
          <a:effectLst/>
        </p:spPr>
        <p:txBody>
          <a:bodyPr wrap="none"/>
          <a:lstStyle/>
          <a:p>
            <a:endParaRPr lang="en-US"/>
          </a:p>
        </p:txBody>
      </p:sp>
      <p:sp>
        <p:nvSpPr>
          <p:cNvPr id="39946" name="Line 10"/>
          <p:cNvSpPr>
            <a:spLocks noChangeShapeType="1"/>
          </p:cNvSpPr>
          <p:nvPr/>
        </p:nvSpPr>
        <p:spPr bwMode="auto">
          <a:xfrm>
            <a:off x="4267200" y="5410200"/>
            <a:ext cx="0" cy="228600"/>
          </a:xfrm>
          <a:prstGeom prst="line">
            <a:avLst/>
          </a:prstGeom>
          <a:noFill/>
          <a:ln w="9525">
            <a:solidFill>
              <a:schemeClr val="tx1"/>
            </a:solidFill>
            <a:round/>
            <a:headEnd/>
            <a:tailEnd/>
          </a:ln>
          <a:effectLst/>
        </p:spPr>
        <p:txBody>
          <a:bodyPr wrap="none"/>
          <a:lstStyle/>
          <a:p>
            <a:endParaRPr lang="en-US"/>
          </a:p>
        </p:txBody>
      </p:sp>
      <p:sp>
        <p:nvSpPr>
          <p:cNvPr id="39947" name="Line 11"/>
          <p:cNvSpPr>
            <a:spLocks noChangeShapeType="1"/>
          </p:cNvSpPr>
          <p:nvPr/>
        </p:nvSpPr>
        <p:spPr bwMode="auto">
          <a:xfrm>
            <a:off x="4572000" y="5410200"/>
            <a:ext cx="0" cy="228600"/>
          </a:xfrm>
          <a:prstGeom prst="line">
            <a:avLst/>
          </a:prstGeom>
          <a:noFill/>
          <a:ln w="9525">
            <a:solidFill>
              <a:schemeClr val="tx1"/>
            </a:solidFill>
            <a:round/>
            <a:headEnd/>
            <a:tailEnd/>
          </a:ln>
          <a:effectLst/>
        </p:spPr>
        <p:txBody>
          <a:bodyPr wrap="none"/>
          <a:lstStyle/>
          <a:p>
            <a:endParaRPr lang="en-US"/>
          </a:p>
        </p:txBody>
      </p:sp>
      <p:sp>
        <p:nvSpPr>
          <p:cNvPr id="39948" name="Line 12"/>
          <p:cNvSpPr>
            <a:spLocks noChangeShapeType="1"/>
          </p:cNvSpPr>
          <p:nvPr/>
        </p:nvSpPr>
        <p:spPr bwMode="auto">
          <a:xfrm>
            <a:off x="4876800" y="5410200"/>
            <a:ext cx="0" cy="228600"/>
          </a:xfrm>
          <a:prstGeom prst="line">
            <a:avLst/>
          </a:prstGeom>
          <a:noFill/>
          <a:ln w="9525">
            <a:solidFill>
              <a:schemeClr val="tx1"/>
            </a:solidFill>
            <a:round/>
            <a:headEnd/>
            <a:tailEnd/>
          </a:ln>
          <a:effectLst/>
        </p:spPr>
        <p:txBody>
          <a:bodyPr wrap="none"/>
          <a:lstStyle/>
          <a:p>
            <a:endParaRPr lang="en-US"/>
          </a:p>
        </p:txBody>
      </p:sp>
      <p:sp>
        <p:nvSpPr>
          <p:cNvPr id="39949" name="Line 13"/>
          <p:cNvSpPr>
            <a:spLocks noChangeShapeType="1"/>
          </p:cNvSpPr>
          <p:nvPr/>
        </p:nvSpPr>
        <p:spPr bwMode="auto">
          <a:xfrm>
            <a:off x="5181600" y="5410200"/>
            <a:ext cx="0" cy="228600"/>
          </a:xfrm>
          <a:prstGeom prst="line">
            <a:avLst/>
          </a:prstGeom>
          <a:noFill/>
          <a:ln w="9525">
            <a:solidFill>
              <a:schemeClr val="tx1"/>
            </a:solidFill>
            <a:round/>
            <a:headEnd/>
            <a:tailEnd/>
          </a:ln>
          <a:effectLst/>
        </p:spPr>
        <p:txBody>
          <a:bodyPr wrap="none"/>
          <a:lstStyle/>
          <a:p>
            <a:endParaRPr lang="en-US"/>
          </a:p>
        </p:txBody>
      </p:sp>
      <p:sp>
        <p:nvSpPr>
          <p:cNvPr id="39950" name="Line 14"/>
          <p:cNvSpPr>
            <a:spLocks noChangeShapeType="1"/>
          </p:cNvSpPr>
          <p:nvPr/>
        </p:nvSpPr>
        <p:spPr bwMode="auto">
          <a:xfrm>
            <a:off x="5486400" y="5410200"/>
            <a:ext cx="0" cy="228600"/>
          </a:xfrm>
          <a:prstGeom prst="line">
            <a:avLst/>
          </a:prstGeom>
          <a:noFill/>
          <a:ln w="9525">
            <a:solidFill>
              <a:schemeClr val="tx1"/>
            </a:solidFill>
            <a:round/>
            <a:headEnd/>
            <a:tailEnd/>
          </a:ln>
          <a:effectLst/>
        </p:spPr>
        <p:txBody>
          <a:bodyPr wrap="none"/>
          <a:lstStyle/>
          <a:p>
            <a:endParaRPr lang="en-US"/>
          </a:p>
        </p:txBody>
      </p:sp>
      <p:sp>
        <p:nvSpPr>
          <p:cNvPr id="39951" name="Line 15"/>
          <p:cNvSpPr>
            <a:spLocks noChangeShapeType="1"/>
          </p:cNvSpPr>
          <p:nvPr/>
        </p:nvSpPr>
        <p:spPr bwMode="auto">
          <a:xfrm>
            <a:off x="5791200" y="5410200"/>
            <a:ext cx="0" cy="228600"/>
          </a:xfrm>
          <a:prstGeom prst="line">
            <a:avLst/>
          </a:prstGeom>
          <a:noFill/>
          <a:ln w="9525">
            <a:solidFill>
              <a:schemeClr val="tx1"/>
            </a:solidFill>
            <a:round/>
            <a:headEnd/>
            <a:tailEnd/>
          </a:ln>
          <a:effectLst/>
        </p:spPr>
        <p:txBody>
          <a:bodyPr wrap="none"/>
          <a:lstStyle/>
          <a:p>
            <a:endParaRPr lang="en-US"/>
          </a:p>
        </p:txBody>
      </p:sp>
      <p:sp>
        <p:nvSpPr>
          <p:cNvPr id="39952" name="Line 16"/>
          <p:cNvSpPr>
            <a:spLocks noChangeShapeType="1"/>
          </p:cNvSpPr>
          <p:nvPr/>
        </p:nvSpPr>
        <p:spPr bwMode="auto">
          <a:xfrm>
            <a:off x="6096000" y="5410200"/>
            <a:ext cx="0" cy="228600"/>
          </a:xfrm>
          <a:prstGeom prst="line">
            <a:avLst/>
          </a:prstGeom>
          <a:noFill/>
          <a:ln w="9525">
            <a:solidFill>
              <a:schemeClr val="tx1"/>
            </a:solidFill>
            <a:round/>
            <a:headEnd/>
            <a:tailEnd/>
          </a:ln>
          <a:effectLst/>
        </p:spPr>
        <p:txBody>
          <a:bodyPr wrap="none"/>
          <a:lstStyle/>
          <a:p>
            <a:endParaRPr lang="en-US"/>
          </a:p>
        </p:txBody>
      </p:sp>
      <p:sp>
        <p:nvSpPr>
          <p:cNvPr id="39953" name="Line 17"/>
          <p:cNvSpPr>
            <a:spLocks noChangeShapeType="1"/>
          </p:cNvSpPr>
          <p:nvPr/>
        </p:nvSpPr>
        <p:spPr bwMode="auto">
          <a:xfrm>
            <a:off x="6400800" y="5410200"/>
            <a:ext cx="0" cy="228600"/>
          </a:xfrm>
          <a:prstGeom prst="line">
            <a:avLst/>
          </a:prstGeom>
          <a:noFill/>
          <a:ln w="9525">
            <a:solidFill>
              <a:schemeClr val="tx1"/>
            </a:solidFill>
            <a:round/>
            <a:headEnd/>
            <a:tailEnd/>
          </a:ln>
          <a:effectLst/>
        </p:spPr>
        <p:txBody>
          <a:bodyPr wrap="none"/>
          <a:lstStyle/>
          <a:p>
            <a:endParaRPr lang="en-US"/>
          </a:p>
        </p:txBody>
      </p:sp>
      <p:sp>
        <p:nvSpPr>
          <p:cNvPr id="39954" name="Line 18"/>
          <p:cNvSpPr>
            <a:spLocks noChangeShapeType="1"/>
          </p:cNvSpPr>
          <p:nvPr/>
        </p:nvSpPr>
        <p:spPr bwMode="auto">
          <a:xfrm>
            <a:off x="6705600" y="5410200"/>
            <a:ext cx="0" cy="228600"/>
          </a:xfrm>
          <a:prstGeom prst="line">
            <a:avLst/>
          </a:prstGeom>
          <a:noFill/>
          <a:ln w="9525">
            <a:solidFill>
              <a:schemeClr val="tx1"/>
            </a:solidFill>
            <a:round/>
            <a:headEnd/>
            <a:tailEnd/>
          </a:ln>
          <a:effectLst/>
        </p:spPr>
        <p:txBody>
          <a:bodyPr wrap="none"/>
          <a:lstStyle/>
          <a:p>
            <a:endParaRPr lang="en-US"/>
          </a:p>
        </p:txBody>
      </p:sp>
      <p:sp>
        <p:nvSpPr>
          <p:cNvPr id="39955" name="Line 19"/>
          <p:cNvSpPr>
            <a:spLocks noChangeShapeType="1"/>
          </p:cNvSpPr>
          <p:nvPr/>
        </p:nvSpPr>
        <p:spPr bwMode="auto">
          <a:xfrm flipV="1">
            <a:off x="6248400" y="5638800"/>
            <a:ext cx="0" cy="381000"/>
          </a:xfrm>
          <a:prstGeom prst="line">
            <a:avLst/>
          </a:prstGeom>
          <a:noFill/>
          <a:ln w="9525">
            <a:solidFill>
              <a:schemeClr val="tx1"/>
            </a:solidFill>
            <a:round/>
            <a:headEnd/>
            <a:tailEnd type="triangle" w="med" len="med"/>
          </a:ln>
          <a:effectLst/>
        </p:spPr>
        <p:txBody>
          <a:bodyPr wrap="none"/>
          <a:lstStyle/>
          <a:p>
            <a:endParaRPr lang="en-US"/>
          </a:p>
        </p:txBody>
      </p:sp>
      <p:sp>
        <p:nvSpPr>
          <p:cNvPr id="39956" name="Line 20"/>
          <p:cNvSpPr>
            <a:spLocks noChangeShapeType="1"/>
          </p:cNvSpPr>
          <p:nvPr/>
        </p:nvSpPr>
        <p:spPr bwMode="auto">
          <a:xfrm flipH="1">
            <a:off x="2133600" y="5410200"/>
            <a:ext cx="304800" cy="0"/>
          </a:xfrm>
          <a:prstGeom prst="line">
            <a:avLst/>
          </a:prstGeom>
          <a:noFill/>
          <a:ln w="9525">
            <a:solidFill>
              <a:schemeClr val="tx1"/>
            </a:solidFill>
            <a:round/>
            <a:headEnd/>
            <a:tailEnd/>
          </a:ln>
          <a:effectLst/>
        </p:spPr>
        <p:txBody>
          <a:bodyPr wrap="none"/>
          <a:lstStyle/>
          <a:p>
            <a:endParaRPr lang="en-US"/>
          </a:p>
        </p:txBody>
      </p:sp>
      <p:sp>
        <p:nvSpPr>
          <p:cNvPr id="39957" name="Line 21"/>
          <p:cNvSpPr>
            <a:spLocks noChangeShapeType="1"/>
          </p:cNvSpPr>
          <p:nvPr/>
        </p:nvSpPr>
        <p:spPr bwMode="auto">
          <a:xfrm flipH="1">
            <a:off x="2133600" y="5638800"/>
            <a:ext cx="304800" cy="0"/>
          </a:xfrm>
          <a:prstGeom prst="line">
            <a:avLst/>
          </a:prstGeom>
          <a:noFill/>
          <a:ln w="9525">
            <a:solidFill>
              <a:schemeClr val="tx1"/>
            </a:solidFill>
            <a:round/>
            <a:headEnd/>
            <a:tailEnd/>
          </a:ln>
          <a:effectLst/>
        </p:spPr>
        <p:txBody>
          <a:bodyPr wrap="none"/>
          <a:lstStyle/>
          <a:p>
            <a:endParaRPr lang="en-US"/>
          </a:p>
        </p:txBody>
      </p:sp>
      <p:sp>
        <p:nvSpPr>
          <p:cNvPr id="39958" name="Line 22"/>
          <p:cNvSpPr>
            <a:spLocks noChangeShapeType="1"/>
          </p:cNvSpPr>
          <p:nvPr/>
        </p:nvSpPr>
        <p:spPr bwMode="auto">
          <a:xfrm>
            <a:off x="7010400" y="5410200"/>
            <a:ext cx="304800" cy="0"/>
          </a:xfrm>
          <a:prstGeom prst="line">
            <a:avLst/>
          </a:prstGeom>
          <a:noFill/>
          <a:ln w="9525">
            <a:solidFill>
              <a:schemeClr val="tx1"/>
            </a:solidFill>
            <a:round/>
            <a:headEnd/>
            <a:tailEnd/>
          </a:ln>
          <a:effectLst/>
        </p:spPr>
        <p:txBody>
          <a:bodyPr wrap="none"/>
          <a:lstStyle/>
          <a:p>
            <a:endParaRPr lang="en-US"/>
          </a:p>
        </p:txBody>
      </p:sp>
      <p:sp>
        <p:nvSpPr>
          <p:cNvPr id="39959" name="Line 23"/>
          <p:cNvSpPr>
            <a:spLocks noChangeShapeType="1"/>
          </p:cNvSpPr>
          <p:nvPr/>
        </p:nvSpPr>
        <p:spPr bwMode="auto">
          <a:xfrm>
            <a:off x="7010400" y="5638800"/>
            <a:ext cx="304800" cy="0"/>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lstStyle/>
          <a:p>
            <a:pPr>
              <a:lnSpc>
                <a:spcPct val="90000"/>
              </a:lnSpc>
            </a:pPr>
            <a:r>
              <a:rPr lang="en-US"/>
              <a:t>‘Colourless green ideas sleep furiously’.</a:t>
            </a:r>
          </a:p>
          <a:p>
            <a:pPr>
              <a:lnSpc>
                <a:spcPct val="90000"/>
              </a:lnSpc>
            </a:pPr>
            <a:r>
              <a:rPr lang="en-US"/>
              <a:t>Chomsky constructed finite formal machines – ‘</a:t>
            </a:r>
            <a:r>
              <a:rPr lang="en-US" b="1"/>
              <a:t>grammars</a:t>
            </a:r>
            <a:r>
              <a:rPr lang="en-US"/>
              <a:t>’.</a:t>
            </a:r>
          </a:p>
          <a:p>
            <a:pPr>
              <a:lnSpc>
                <a:spcPct val="90000"/>
              </a:lnSpc>
            </a:pPr>
            <a:r>
              <a:rPr lang="en-US"/>
              <a:t>‘Does the language contain this sentence?’ (intractable) </a:t>
            </a:r>
            <a:r>
              <a:rPr lang="en-US">
                <a:sym typeface="Wingdings" pitchFamily="2" charset="2"/>
              </a:rPr>
              <a:t> ‘Can the grammar create this sentence?’ (can be answered).</a:t>
            </a:r>
          </a:p>
          <a:p>
            <a:pPr>
              <a:lnSpc>
                <a:spcPct val="90000"/>
              </a:lnSpc>
            </a:pPr>
            <a:r>
              <a:rPr lang="en-US"/>
              <a:t>TG are sometimes called </a:t>
            </a:r>
            <a:r>
              <a:rPr lang="en-US" i="1"/>
              <a:t>generative grammars.</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D69DEA78-1B15-43D1-B0C4-42CA9F9BBAB1}" type="slidenum">
              <a:rPr lang="en-US"/>
              <a:pPr/>
              <a:t>2</a:t>
            </a:fld>
            <a:endParaRPr lang="en-US"/>
          </a:p>
        </p:txBody>
      </p:sp>
      <p:sp>
        <p:nvSpPr>
          <p:cNvPr id="12290" name="Rectangle 2"/>
          <p:cNvSpPr>
            <a:spLocks noGrp="1" noChangeArrowheads="1"/>
          </p:cNvSpPr>
          <p:nvPr>
            <p:ph type="title"/>
          </p:nvPr>
        </p:nvSpPr>
        <p:spPr/>
        <p:txBody>
          <a:bodyPr/>
          <a:lstStyle/>
          <a:p>
            <a:r>
              <a:rPr lang="en-US"/>
              <a:t>Introduction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381000" y="1981200"/>
            <a:ext cx="8382000" cy="4114800"/>
          </a:xfrm>
        </p:spPr>
        <p:txBody>
          <a:bodyPr>
            <a:normAutofit fontScale="92500" lnSpcReduction="10000"/>
          </a:bodyPr>
          <a:lstStyle/>
          <a:p>
            <a:r>
              <a:rPr lang="en-US" sz="2400" dirty="0"/>
              <a:t>TG = </a:t>
            </a:r>
            <a:r>
              <a:rPr lang="en-US" sz="2800" dirty="0"/>
              <a:t>( </a:t>
            </a:r>
            <a:r>
              <a:rPr lang="en-US" sz="2400" dirty="0"/>
              <a:t>{</a:t>
            </a:r>
            <a:r>
              <a:rPr lang="en-US" sz="2400" i="1" dirty="0">
                <a:solidFill>
                  <a:schemeClr val="tx2"/>
                </a:solidFill>
              </a:rPr>
              <a:t>symbols</a:t>
            </a:r>
            <a:r>
              <a:rPr lang="en-US" sz="2400" dirty="0"/>
              <a:t>}, {</a:t>
            </a:r>
            <a:r>
              <a:rPr lang="en-US" sz="2400" i="1" dirty="0">
                <a:solidFill>
                  <a:schemeClr val="tx2"/>
                </a:solidFill>
              </a:rPr>
              <a:t>rewriting rules</a:t>
            </a:r>
            <a:r>
              <a:rPr lang="en-US" sz="2400" dirty="0"/>
              <a:t> </a:t>
            </a:r>
            <a:r>
              <a:rPr lang="el-GR" sz="2400" i="1" dirty="0">
                <a:cs typeface="Times New Roman" pitchFamily="18" charset="0"/>
              </a:rPr>
              <a:t>α→β</a:t>
            </a:r>
            <a:r>
              <a:rPr lang="en-US" sz="2400" i="1" dirty="0">
                <a:cs typeface="Times New Roman" pitchFamily="18" charset="0"/>
              </a:rPr>
              <a:t> - productions</a:t>
            </a:r>
            <a:r>
              <a:rPr lang="en-US" sz="2400" dirty="0"/>
              <a:t>} </a:t>
            </a:r>
            <a:r>
              <a:rPr lang="en-US" sz="2800" dirty="0"/>
              <a:t>)</a:t>
            </a:r>
          </a:p>
          <a:p>
            <a:r>
              <a:rPr lang="en-US" sz="2400" dirty="0"/>
              <a:t>{symbols} = {</a:t>
            </a:r>
            <a:r>
              <a:rPr lang="en-US" sz="2400" i="1" dirty="0" err="1">
                <a:solidFill>
                  <a:schemeClr val="tx2"/>
                </a:solidFill>
              </a:rPr>
              <a:t>nonterminal</a:t>
            </a:r>
            <a:r>
              <a:rPr lang="en-US" sz="2400" dirty="0"/>
              <a:t>} </a:t>
            </a:r>
            <a:r>
              <a:rPr lang="en-US" sz="2400" dirty="0">
                <a:latin typeface="Arial" charset="0"/>
              </a:rPr>
              <a:t>U </a:t>
            </a:r>
            <a:r>
              <a:rPr lang="en-US" sz="2400" dirty="0"/>
              <a:t>{</a:t>
            </a:r>
            <a:r>
              <a:rPr lang="en-US" sz="2400" i="1" dirty="0">
                <a:solidFill>
                  <a:schemeClr val="tx2"/>
                </a:solidFill>
              </a:rPr>
              <a:t>terminal</a:t>
            </a:r>
            <a:r>
              <a:rPr lang="en-US" sz="2400" dirty="0"/>
              <a:t>}</a:t>
            </a:r>
          </a:p>
          <a:p>
            <a:r>
              <a:rPr lang="el-GR" sz="2400" i="1" dirty="0">
                <a:cs typeface="Times New Roman" pitchFamily="18" charset="0"/>
              </a:rPr>
              <a:t>α</a:t>
            </a:r>
            <a:r>
              <a:rPr lang="en-US" sz="2400" i="1" dirty="0">
                <a:cs typeface="Times New Roman" pitchFamily="18" charset="0"/>
              </a:rPr>
              <a:t> </a:t>
            </a:r>
            <a:r>
              <a:rPr lang="en-US" sz="2400" dirty="0">
                <a:cs typeface="Times New Roman" pitchFamily="18" charset="0"/>
              </a:rPr>
              <a:t>contains at least one </a:t>
            </a:r>
            <a:r>
              <a:rPr lang="en-US" sz="2400" dirty="0" err="1">
                <a:cs typeface="Times New Roman" pitchFamily="18" charset="0"/>
              </a:rPr>
              <a:t>nonterminal</a:t>
            </a:r>
            <a:r>
              <a:rPr lang="en-US" sz="2400" dirty="0">
                <a:cs typeface="Times New Roman" pitchFamily="18" charset="0"/>
              </a:rPr>
              <a:t>, </a:t>
            </a:r>
            <a:r>
              <a:rPr lang="el-GR" sz="2400" i="1" dirty="0">
                <a:cs typeface="Times New Roman" pitchFamily="18" charset="0"/>
              </a:rPr>
              <a:t>β</a:t>
            </a:r>
            <a:r>
              <a:rPr lang="en-US" sz="2400" i="1" dirty="0">
                <a:cs typeface="Times New Roman" pitchFamily="18" charset="0"/>
              </a:rPr>
              <a:t> – </a:t>
            </a:r>
            <a:r>
              <a:rPr lang="en-US" sz="2400" dirty="0">
                <a:cs typeface="Times New Roman" pitchFamily="18" charset="0"/>
              </a:rPr>
              <a:t>terminals and/or </a:t>
            </a:r>
            <a:r>
              <a:rPr lang="en-US" sz="2400" dirty="0" err="1">
                <a:cs typeface="Times New Roman" pitchFamily="18" charset="0"/>
              </a:rPr>
              <a:t>nonterminals</a:t>
            </a:r>
            <a:r>
              <a:rPr lang="en-US" sz="2400" dirty="0">
                <a:cs typeface="Times New Roman" pitchFamily="18" charset="0"/>
              </a:rPr>
              <a:t>.</a:t>
            </a:r>
          </a:p>
          <a:p>
            <a:r>
              <a:rPr lang="en-US" sz="2400" i="1" dirty="0">
                <a:cs typeface="Times New Roman" pitchFamily="18" charset="0"/>
              </a:rPr>
              <a:t>S</a:t>
            </a:r>
            <a:r>
              <a:rPr lang="en-US" sz="2400" dirty="0">
                <a:cs typeface="Times New Roman" pitchFamily="18" charset="0"/>
              </a:rPr>
              <a:t> </a:t>
            </a:r>
            <a:r>
              <a:rPr lang="el-GR" sz="2400" i="1" dirty="0">
                <a:cs typeface="Times New Roman" pitchFamily="18" charset="0"/>
              </a:rPr>
              <a:t>→</a:t>
            </a:r>
            <a:r>
              <a:rPr lang="en-US" sz="2400" i="1" dirty="0">
                <a:cs typeface="Times New Roman" pitchFamily="18" charset="0"/>
              </a:rPr>
              <a:t> </a:t>
            </a:r>
            <a:r>
              <a:rPr lang="en-US" sz="2400" i="1" dirty="0" err="1">
                <a:cs typeface="Times New Roman" pitchFamily="18" charset="0"/>
              </a:rPr>
              <a:t>aS</a:t>
            </a:r>
            <a:r>
              <a:rPr lang="en-US" sz="2400" i="1" dirty="0">
                <a:cs typeface="Times New Roman" pitchFamily="18" charset="0"/>
              </a:rPr>
              <a:t>, S</a:t>
            </a:r>
            <a:r>
              <a:rPr lang="en-US" sz="2400" dirty="0">
                <a:cs typeface="Times New Roman" pitchFamily="18" charset="0"/>
              </a:rPr>
              <a:t> </a:t>
            </a:r>
            <a:r>
              <a:rPr lang="el-GR" sz="2400" i="1" dirty="0">
                <a:cs typeface="Times New Roman" pitchFamily="18" charset="0"/>
              </a:rPr>
              <a:t>→</a:t>
            </a:r>
            <a:r>
              <a:rPr lang="en-US" sz="2400" i="1" dirty="0">
                <a:cs typeface="Times New Roman" pitchFamily="18" charset="0"/>
              </a:rPr>
              <a:t> </a:t>
            </a:r>
            <a:r>
              <a:rPr lang="en-US" sz="2400" i="1" dirty="0" err="1">
                <a:cs typeface="Times New Roman" pitchFamily="18" charset="0"/>
              </a:rPr>
              <a:t>bS</a:t>
            </a:r>
            <a:r>
              <a:rPr lang="en-US" sz="2400" i="1" dirty="0">
                <a:cs typeface="Times New Roman" pitchFamily="18" charset="0"/>
              </a:rPr>
              <a:t>, S</a:t>
            </a:r>
            <a:r>
              <a:rPr lang="en-US" sz="2400" dirty="0">
                <a:cs typeface="Times New Roman" pitchFamily="18" charset="0"/>
              </a:rPr>
              <a:t> </a:t>
            </a:r>
            <a:r>
              <a:rPr lang="el-GR" sz="2400" i="1" dirty="0">
                <a:cs typeface="Times New Roman" pitchFamily="18" charset="0"/>
              </a:rPr>
              <a:t>→</a:t>
            </a:r>
            <a:r>
              <a:rPr lang="en-US" sz="2400" i="1" dirty="0">
                <a:cs typeface="Times New Roman" pitchFamily="18" charset="0"/>
              </a:rPr>
              <a:t> e (S </a:t>
            </a:r>
            <a:r>
              <a:rPr lang="el-GR" sz="2400" i="1" dirty="0">
                <a:cs typeface="Times New Roman" pitchFamily="18" charset="0"/>
              </a:rPr>
              <a:t>→</a:t>
            </a:r>
            <a:r>
              <a:rPr lang="en-US" sz="2400" i="1" dirty="0">
                <a:cs typeface="Times New Roman" pitchFamily="18" charset="0"/>
              </a:rPr>
              <a:t> </a:t>
            </a:r>
            <a:r>
              <a:rPr lang="en-US" sz="2400" i="1" dirty="0" err="1">
                <a:cs typeface="Times New Roman" pitchFamily="18" charset="0"/>
              </a:rPr>
              <a:t>aS</a:t>
            </a:r>
            <a:r>
              <a:rPr lang="en-US" sz="2400" i="1" dirty="0">
                <a:cs typeface="Times New Roman" pitchFamily="18" charset="0"/>
              </a:rPr>
              <a:t> </a:t>
            </a:r>
            <a:r>
              <a:rPr lang="en-US" sz="2400" dirty="0">
                <a:cs typeface="Times New Roman" pitchFamily="18" charset="0"/>
              </a:rPr>
              <a:t>| </a:t>
            </a:r>
            <a:r>
              <a:rPr lang="en-US" sz="2400" i="1" dirty="0" err="1">
                <a:cs typeface="Times New Roman" pitchFamily="18" charset="0"/>
              </a:rPr>
              <a:t>bS</a:t>
            </a:r>
            <a:r>
              <a:rPr lang="en-US" sz="2400" i="1" dirty="0">
                <a:cs typeface="Times New Roman" pitchFamily="18" charset="0"/>
              </a:rPr>
              <a:t> </a:t>
            </a:r>
            <a:r>
              <a:rPr lang="en-US" sz="2400" dirty="0">
                <a:cs typeface="Times New Roman" pitchFamily="18" charset="0"/>
              </a:rPr>
              <a:t>| </a:t>
            </a:r>
            <a:r>
              <a:rPr lang="en-US" sz="2400" i="1" dirty="0">
                <a:cs typeface="Times New Roman" pitchFamily="18" charset="0"/>
              </a:rPr>
              <a:t>e)</a:t>
            </a:r>
          </a:p>
          <a:p>
            <a:r>
              <a:rPr lang="en-US" sz="2400" i="1" dirty="0">
                <a:solidFill>
                  <a:schemeClr val="tx2"/>
                </a:solidFill>
                <a:cs typeface="Times New Roman" pitchFamily="18" charset="0"/>
              </a:rPr>
              <a:t>Derivation</a:t>
            </a:r>
            <a:r>
              <a:rPr lang="en-US" sz="2400" dirty="0">
                <a:cs typeface="Times New Roman" pitchFamily="18" charset="0"/>
              </a:rPr>
              <a:t>:</a:t>
            </a:r>
            <a:r>
              <a:rPr lang="en-US" sz="2400" i="1" dirty="0">
                <a:cs typeface="Times New Roman" pitchFamily="18" charset="0"/>
              </a:rPr>
              <a:t> S=&gt;</a:t>
            </a:r>
            <a:r>
              <a:rPr lang="en-US" sz="2400" i="1" dirty="0" err="1">
                <a:cs typeface="Times New Roman" pitchFamily="18" charset="0"/>
              </a:rPr>
              <a:t>aS</a:t>
            </a:r>
            <a:r>
              <a:rPr lang="en-US" sz="2400" i="1" dirty="0">
                <a:cs typeface="Times New Roman" pitchFamily="18" charset="0"/>
              </a:rPr>
              <a:t>=&gt;</a:t>
            </a:r>
            <a:r>
              <a:rPr lang="en-US" sz="2400" i="1" dirty="0" err="1">
                <a:cs typeface="Times New Roman" pitchFamily="18" charset="0"/>
              </a:rPr>
              <a:t>abS</a:t>
            </a:r>
            <a:r>
              <a:rPr lang="en-US" sz="2400" i="1" dirty="0">
                <a:cs typeface="Times New Roman" pitchFamily="18" charset="0"/>
              </a:rPr>
              <a:t>=&gt;</a:t>
            </a:r>
            <a:r>
              <a:rPr lang="en-US" sz="2400" i="1" dirty="0" err="1">
                <a:cs typeface="Times New Roman" pitchFamily="18" charset="0"/>
              </a:rPr>
              <a:t>abbS</a:t>
            </a:r>
            <a:r>
              <a:rPr lang="en-US" sz="2400" i="1" dirty="0">
                <a:cs typeface="Times New Roman" pitchFamily="18" charset="0"/>
              </a:rPr>
              <a:t>=&gt;abb</a:t>
            </a:r>
            <a:r>
              <a:rPr lang="en-US" sz="2400" i="1" dirty="0" smtClean="0">
                <a:cs typeface="Times New Roman" pitchFamily="18" charset="0"/>
              </a:rPr>
              <a:t>.</a:t>
            </a:r>
          </a:p>
          <a:p>
            <a:r>
              <a:rPr lang="en-US" sz="2400" dirty="0" smtClean="0"/>
              <a:t>Parse tree: root – start </a:t>
            </a:r>
            <a:r>
              <a:rPr lang="en-US" sz="2400" dirty="0" err="1" smtClean="0"/>
              <a:t>nonterminal</a:t>
            </a:r>
            <a:r>
              <a:rPr lang="en-US" sz="2400" dirty="0" smtClean="0"/>
              <a:t> S, leaves – the terminal symbols in the sequence, internal nodes are </a:t>
            </a:r>
            <a:r>
              <a:rPr lang="en-US" sz="2400" dirty="0" err="1" smtClean="0"/>
              <a:t>nonterminals</a:t>
            </a:r>
            <a:r>
              <a:rPr lang="en-US" sz="2400" dirty="0" smtClean="0"/>
              <a:t>.</a:t>
            </a:r>
          </a:p>
          <a:p>
            <a:r>
              <a:rPr lang="en-US" sz="2400" dirty="0" smtClean="0"/>
              <a:t>The children of an internal node are the productions of it.</a:t>
            </a:r>
          </a:p>
          <a:p>
            <a:endParaRPr lang="en-US" sz="2400" i="1" dirty="0">
              <a:cs typeface="Times New Roman" pitchFamily="18" charset="0"/>
            </a:endParaRP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DE79DE10-7C8C-4774-83E4-E2BF971AEEDD}" type="slidenum">
              <a:rPr lang="en-US"/>
              <a:pPr/>
              <a:t>3</a:t>
            </a:fld>
            <a:endParaRPr lang="en-US"/>
          </a:p>
        </p:txBody>
      </p:sp>
      <p:sp>
        <p:nvSpPr>
          <p:cNvPr id="13314" name="Rectangle 2"/>
          <p:cNvSpPr>
            <a:spLocks noGrp="1" noChangeArrowheads="1"/>
          </p:cNvSpPr>
          <p:nvPr>
            <p:ph type="title"/>
          </p:nvPr>
        </p:nvSpPr>
        <p:spPr/>
        <p:txBody>
          <a:bodyPr/>
          <a:lstStyle/>
          <a:p>
            <a:r>
              <a:rPr lang="en-US"/>
              <a:t>Definition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304800" y="1676400"/>
            <a:ext cx="8153400" cy="4419600"/>
          </a:xfrm>
        </p:spPr>
        <p:txBody>
          <a:bodyPr/>
          <a:lstStyle/>
          <a:p>
            <a:pPr>
              <a:lnSpc>
                <a:spcPct val="90000"/>
              </a:lnSpc>
            </a:pPr>
            <a:r>
              <a:rPr lang="en-US" i="1"/>
              <a:t>W</a:t>
            </a:r>
            <a:r>
              <a:rPr lang="en-US"/>
              <a:t> – </a:t>
            </a:r>
            <a:r>
              <a:rPr lang="en-US" sz="2800" i="1"/>
              <a:t>nonterminal, a – terminal, </a:t>
            </a:r>
            <a:r>
              <a:rPr lang="el-GR" sz="2800" i="1">
                <a:cs typeface="Times New Roman" pitchFamily="18" charset="0"/>
              </a:rPr>
              <a:t>α</a:t>
            </a:r>
            <a:r>
              <a:rPr lang="en-US" sz="2800" i="1">
                <a:cs typeface="Times New Roman" pitchFamily="18" charset="0"/>
              </a:rPr>
              <a:t> and </a:t>
            </a:r>
            <a:r>
              <a:rPr lang="el-GR" sz="2800" i="1">
                <a:cs typeface="Times New Roman" pitchFamily="18" charset="0"/>
              </a:rPr>
              <a:t>γ</a:t>
            </a:r>
            <a:r>
              <a:rPr lang="en-US" sz="2800" i="1"/>
              <a:t> –strings of nonterminals and/or terminals including the null string, </a:t>
            </a:r>
            <a:r>
              <a:rPr lang="el-GR" sz="2800" i="1">
                <a:cs typeface="Times New Roman" pitchFamily="18" charset="0"/>
              </a:rPr>
              <a:t>β</a:t>
            </a:r>
            <a:r>
              <a:rPr lang="en-US" sz="2800" i="1">
                <a:cs typeface="Times New Roman" pitchFamily="18" charset="0"/>
              </a:rPr>
              <a:t> – the same not including</a:t>
            </a:r>
            <a:r>
              <a:rPr lang="en-US" sz="2800" i="1"/>
              <a:t> the null string</a:t>
            </a:r>
            <a:r>
              <a:rPr lang="en-US" sz="2800"/>
              <a:t>.</a:t>
            </a:r>
          </a:p>
          <a:p>
            <a:pPr>
              <a:lnSpc>
                <a:spcPct val="90000"/>
              </a:lnSpc>
            </a:pPr>
            <a:r>
              <a:rPr lang="en-US" b="1"/>
              <a:t>regular grammars</a:t>
            </a:r>
            <a:r>
              <a:rPr lang="en-US"/>
              <a:t>: </a:t>
            </a:r>
            <a:r>
              <a:rPr lang="en-US" i="1">
                <a:cs typeface="Times New Roman" pitchFamily="18" charset="0"/>
              </a:rPr>
              <a:t>W</a:t>
            </a:r>
            <a:r>
              <a:rPr lang="en-US">
                <a:cs typeface="Times New Roman" pitchFamily="18" charset="0"/>
              </a:rPr>
              <a:t> </a:t>
            </a:r>
            <a:r>
              <a:rPr lang="el-GR" i="1">
                <a:cs typeface="Times New Roman" pitchFamily="18" charset="0"/>
              </a:rPr>
              <a:t>→</a:t>
            </a:r>
            <a:r>
              <a:rPr lang="en-US" i="1">
                <a:cs typeface="Times New Roman" pitchFamily="18" charset="0"/>
              </a:rPr>
              <a:t> aW </a:t>
            </a:r>
            <a:r>
              <a:rPr lang="en-US">
                <a:cs typeface="Times New Roman" pitchFamily="18" charset="0"/>
              </a:rPr>
              <a:t>or</a:t>
            </a:r>
            <a:r>
              <a:rPr lang="en-US" i="1">
                <a:cs typeface="Times New Roman" pitchFamily="18" charset="0"/>
              </a:rPr>
              <a:t> W</a:t>
            </a:r>
            <a:r>
              <a:rPr lang="en-US">
                <a:cs typeface="Times New Roman" pitchFamily="18" charset="0"/>
              </a:rPr>
              <a:t> </a:t>
            </a:r>
            <a:r>
              <a:rPr lang="el-GR" i="1">
                <a:cs typeface="Times New Roman" pitchFamily="18" charset="0"/>
              </a:rPr>
              <a:t>→</a:t>
            </a:r>
            <a:r>
              <a:rPr lang="en-US" i="1">
                <a:cs typeface="Times New Roman" pitchFamily="18" charset="0"/>
              </a:rPr>
              <a:t> a</a:t>
            </a:r>
          </a:p>
          <a:p>
            <a:pPr>
              <a:lnSpc>
                <a:spcPct val="90000"/>
              </a:lnSpc>
            </a:pPr>
            <a:r>
              <a:rPr lang="en-US" b="1">
                <a:cs typeface="Times New Roman" pitchFamily="18" charset="0"/>
              </a:rPr>
              <a:t>context-free grammars</a:t>
            </a:r>
            <a:r>
              <a:rPr lang="en-US">
                <a:cs typeface="Times New Roman" pitchFamily="18" charset="0"/>
              </a:rPr>
              <a:t>:</a:t>
            </a:r>
            <a:r>
              <a:rPr lang="en-US" b="1">
                <a:cs typeface="Times New Roman" pitchFamily="18" charset="0"/>
              </a:rPr>
              <a:t> </a:t>
            </a:r>
            <a:r>
              <a:rPr lang="en-US" i="1">
                <a:cs typeface="Times New Roman" pitchFamily="18" charset="0"/>
              </a:rPr>
              <a:t>W</a:t>
            </a:r>
            <a:r>
              <a:rPr lang="en-US">
                <a:cs typeface="Times New Roman" pitchFamily="18" charset="0"/>
              </a:rPr>
              <a:t> </a:t>
            </a:r>
            <a:r>
              <a:rPr lang="el-GR" i="1">
                <a:cs typeface="Times New Roman" pitchFamily="18" charset="0"/>
              </a:rPr>
              <a:t>→</a:t>
            </a:r>
            <a:r>
              <a:rPr lang="en-US" i="1">
                <a:cs typeface="Times New Roman" pitchFamily="18" charset="0"/>
              </a:rPr>
              <a:t> </a:t>
            </a:r>
            <a:r>
              <a:rPr lang="el-GR" i="1">
                <a:cs typeface="Times New Roman" pitchFamily="18" charset="0"/>
              </a:rPr>
              <a:t>β</a:t>
            </a:r>
            <a:endParaRPr lang="en-US" i="1">
              <a:cs typeface="Times New Roman" pitchFamily="18" charset="0"/>
            </a:endParaRPr>
          </a:p>
          <a:p>
            <a:pPr>
              <a:lnSpc>
                <a:spcPct val="90000"/>
              </a:lnSpc>
            </a:pPr>
            <a:r>
              <a:rPr lang="en-US" b="1">
                <a:cs typeface="Times New Roman" pitchFamily="18" charset="0"/>
              </a:rPr>
              <a:t>context-sensitive grammars</a:t>
            </a:r>
            <a:r>
              <a:rPr lang="en-US">
                <a:cs typeface="Times New Roman" pitchFamily="18" charset="0"/>
              </a:rPr>
              <a:t>:</a:t>
            </a:r>
            <a:r>
              <a:rPr lang="en-US" b="1">
                <a:cs typeface="Times New Roman" pitchFamily="18" charset="0"/>
              </a:rPr>
              <a:t> </a:t>
            </a:r>
            <a:r>
              <a:rPr lang="el-GR" i="1">
                <a:cs typeface="Times New Roman" pitchFamily="18" charset="0"/>
              </a:rPr>
              <a:t>α</a:t>
            </a:r>
            <a:r>
              <a:rPr lang="en-US" baseline="-25000">
                <a:cs typeface="Times New Roman" pitchFamily="18" charset="0"/>
              </a:rPr>
              <a:t>1</a:t>
            </a:r>
            <a:r>
              <a:rPr lang="en-US" i="1">
                <a:cs typeface="Times New Roman" pitchFamily="18" charset="0"/>
              </a:rPr>
              <a:t>W</a:t>
            </a:r>
            <a:r>
              <a:rPr lang="el-GR" i="1">
                <a:cs typeface="Times New Roman" pitchFamily="18" charset="0"/>
              </a:rPr>
              <a:t>α</a:t>
            </a:r>
            <a:r>
              <a:rPr lang="en-US" baseline="-25000">
                <a:cs typeface="Times New Roman" pitchFamily="18" charset="0"/>
              </a:rPr>
              <a:t>2</a:t>
            </a:r>
            <a:r>
              <a:rPr lang="en-US" b="1">
                <a:cs typeface="Times New Roman" pitchFamily="18" charset="0"/>
              </a:rPr>
              <a:t> </a:t>
            </a:r>
            <a:r>
              <a:rPr lang="el-GR" i="1">
                <a:cs typeface="Times New Roman" pitchFamily="18" charset="0"/>
              </a:rPr>
              <a:t>→</a:t>
            </a:r>
            <a:r>
              <a:rPr lang="en-US" i="1">
                <a:cs typeface="Times New Roman" pitchFamily="18" charset="0"/>
              </a:rPr>
              <a:t> </a:t>
            </a:r>
            <a:r>
              <a:rPr lang="el-GR" i="1">
                <a:cs typeface="Times New Roman" pitchFamily="18" charset="0"/>
              </a:rPr>
              <a:t>α</a:t>
            </a:r>
            <a:r>
              <a:rPr lang="en-US" baseline="-25000">
                <a:cs typeface="Times New Roman" pitchFamily="18" charset="0"/>
              </a:rPr>
              <a:t>1</a:t>
            </a:r>
            <a:r>
              <a:rPr lang="el-GR" i="1">
                <a:cs typeface="Times New Roman" pitchFamily="18" charset="0"/>
              </a:rPr>
              <a:t>βα</a:t>
            </a:r>
            <a:r>
              <a:rPr lang="en-US" baseline="-25000">
                <a:cs typeface="Times New Roman" pitchFamily="18" charset="0"/>
              </a:rPr>
              <a:t>2</a:t>
            </a:r>
            <a:r>
              <a:rPr lang="en-US">
                <a:cs typeface="Times New Roman" pitchFamily="18" charset="0"/>
              </a:rPr>
              <a:t>. </a:t>
            </a:r>
            <a:r>
              <a:rPr lang="en-US" i="1">
                <a:cs typeface="Times New Roman" pitchFamily="18" charset="0"/>
              </a:rPr>
              <a:t>AB</a:t>
            </a:r>
            <a:r>
              <a:rPr lang="en-US">
                <a:cs typeface="Times New Roman" pitchFamily="18" charset="0"/>
              </a:rPr>
              <a:t> </a:t>
            </a:r>
            <a:r>
              <a:rPr lang="el-GR" i="1">
                <a:cs typeface="Times New Roman" pitchFamily="18" charset="0"/>
              </a:rPr>
              <a:t>→</a:t>
            </a:r>
            <a:r>
              <a:rPr lang="en-US" i="1">
                <a:cs typeface="Times New Roman" pitchFamily="18" charset="0"/>
              </a:rPr>
              <a:t> BA</a:t>
            </a:r>
            <a:endParaRPr lang="en-US" baseline="-25000">
              <a:cs typeface="Times New Roman" pitchFamily="18" charset="0"/>
            </a:endParaRPr>
          </a:p>
          <a:p>
            <a:pPr>
              <a:lnSpc>
                <a:spcPct val="90000"/>
              </a:lnSpc>
            </a:pPr>
            <a:r>
              <a:rPr lang="en-US" b="1">
                <a:cs typeface="Times New Roman" pitchFamily="18" charset="0"/>
              </a:rPr>
              <a:t>unrestricted (phase structure) grammars</a:t>
            </a:r>
            <a:r>
              <a:rPr lang="en-US">
                <a:cs typeface="Times New Roman" pitchFamily="18" charset="0"/>
              </a:rPr>
              <a:t>: </a:t>
            </a:r>
            <a:r>
              <a:rPr lang="el-GR" i="1">
                <a:cs typeface="Times New Roman" pitchFamily="18" charset="0"/>
              </a:rPr>
              <a:t>α</a:t>
            </a:r>
            <a:r>
              <a:rPr lang="en-US" baseline="-25000">
                <a:cs typeface="Times New Roman" pitchFamily="18" charset="0"/>
              </a:rPr>
              <a:t>1</a:t>
            </a:r>
            <a:r>
              <a:rPr lang="en-US" i="1">
                <a:cs typeface="Times New Roman" pitchFamily="18" charset="0"/>
              </a:rPr>
              <a:t>W</a:t>
            </a:r>
            <a:r>
              <a:rPr lang="el-GR" i="1">
                <a:cs typeface="Times New Roman" pitchFamily="18" charset="0"/>
              </a:rPr>
              <a:t>α</a:t>
            </a:r>
            <a:r>
              <a:rPr lang="en-US" baseline="-25000">
                <a:cs typeface="Times New Roman" pitchFamily="18" charset="0"/>
              </a:rPr>
              <a:t>2</a:t>
            </a:r>
            <a:r>
              <a:rPr lang="en-US" b="1">
                <a:cs typeface="Times New Roman" pitchFamily="18" charset="0"/>
              </a:rPr>
              <a:t> </a:t>
            </a:r>
            <a:r>
              <a:rPr lang="el-GR" i="1">
                <a:cs typeface="Times New Roman" pitchFamily="18" charset="0"/>
              </a:rPr>
              <a:t>→</a:t>
            </a:r>
            <a:r>
              <a:rPr lang="en-US" i="1">
                <a:cs typeface="Times New Roman" pitchFamily="18" charset="0"/>
              </a:rPr>
              <a:t> </a:t>
            </a:r>
            <a:r>
              <a:rPr lang="el-GR" i="1">
                <a:cs typeface="Times New Roman" pitchFamily="18" charset="0"/>
              </a:rPr>
              <a:t>γ</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A6613375-8F1F-4A56-89AF-E87D87388C38}" type="slidenum">
              <a:rPr lang="en-US"/>
              <a:pPr/>
              <a:t>4</a:t>
            </a:fld>
            <a:endParaRPr lang="en-US"/>
          </a:p>
        </p:txBody>
      </p:sp>
      <p:sp>
        <p:nvSpPr>
          <p:cNvPr id="14338" name="Rectangle 2"/>
          <p:cNvSpPr>
            <a:spLocks noGrp="1" noChangeArrowheads="1"/>
          </p:cNvSpPr>
          <p:nvPr>
            <p:ph type="title"/>
          </p:nvPr>
        </p:nvSpPr>
        <p:spPr>
          <a:xfrm>
            <a:off x="685800" y="381000"/>
            <a:ext cx="7772400" cy="1143000"/>
          </a:xfrm>
        </p:spPr>
        <p:txBody>
          <a:bodyPr/>
          <a:lstStyle/>
          <a:p>
            <a:r>
              <a:rPr lang="en-US"/>
              <a:t>The Chomsky hierarchy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ChangeAspect="1"/>
          </p:cNvGraphicFramePr>
          <p:nvPr>
            <p:ph idx="1"/>
          </p:nvPr>
        </p:nvGraphicFramePr>
        <p:xfrm>
          <a:off x="1219200" y="1919288"/>
          <a:ext cx="6705600" cy="4008437"/>
        </p:xfrm>
        <a:graphic>
          <a:graphicData uri="http://schemas.openxmlformats.org/presentationml/2006/ole">
            <p:oleObj spid="_x0000_s15363" name="Bitmap Image" r:id="rId3" imgW="3266667" imgH="1952898" progId="PBrush">
              <p:embed/>
            </p:oleObj>
          </a:graphicData>
        </a:graphic>
      </p:graphicFrame>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A246213D-4D49-4AFA-95EA-27772D7F71BE}" type="slidenum">
              <a:rPr lang="en-US"/>
              <a:pPr/>
              <a:t>5</a:t>
            </a:fld>
            <a:endParaRPr lang="en-US"/>
          </a:p>
        </p:txBody>
      </p:sp>
      <p:sp>
        <p:nvSpPr>
          <p:cNvPr id="15362" name="Rectangle 2"/>
          <p:cNvSpPr>
            <a:spLocks noGrp="1" noChangeArrowheads="1"/>
          </p:cNvSpPr>
          <p:nvPr>
            <p:ph type="title"/>
          </p:nvPr>
        </p:nvSpPr>
        <p:spPr/>
        <p:txBody>
          <a:bodyPr/>
          <a:lstStyle/>
          <a:p>
            <a:r>
              <a:rPr lang="en-US"/>
              <a:t>The Chomsky hierarchy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533400" y="1981200"/>
            <a:ext cx="8077200" cy="4114800"/>
          </a:xfrm>
        </p:spPr>
        <p:txBody>
          <a:bodyPr>
            <a:normAutofit lnSpcReduction="10000"/>
          </a:bodyPr>
          <a:lstStyle/>
          <a:p>
            <a:r>
              <a:rPr lang="en-US"/>
              <a:t>Each grammar has a corresponding </a:t>
            </a:r>
            <a:r>
              <a:rPr lang="en-US" b="1"/>
              <a:t>abstract computational device</a:t>
            </a:r>
            <a:r>
              <a:rPr lang="en-US"/>
              <a:t> – </a:t>
            </a:r>
            <a:r>
              <a:rPr lang="en-US" i="1"/>
              <a:t>automaton.</a:t>
            </a:r>
          </a:p>
          <a:p>
            <a:r>
              <a:rPr lang="en-US" i="1"/>
              <a:t>Grammars</a:t>
            </a:r>
            <a:r>
              <a:rPr lang="en-US"/>
              <a:t>: generative models,</a:t>
            </a:r>
            <a:r>
              <a:rPr lang="en-US" i="1"/>
              <a:t> automata: </a:t>
            </a:r>
            <a:r>
              <a:rPr lang="en-US"/>
              <a:t>parsers that accept or reject a given sequence.</a:t>
            </a:r>
          </a:p>
          <a:p>
            <a:r>
              <a:rPr lang="en-US"/>
              <a:t>- </a:t>
            </a:r>
            <a:r>
              <a:rPr lang="en-US" sz="2400"/>
              <a:t>automata are often more easy to describe and understand than their equivalent grammars.</a:t>
            </a:r>
          </a:p>
          <a:p>
            <a:pPr>
              <a:buFont typeface="Wingdings" pitchFamily="2" charset="2"/>
              <a:buNone/>
            </a:pPr>
            <a:r>
              <a:rPr lang="en-US" sz="2400"/>
              <a:t>    - automata give a more concrete idea of how we might recognise a sequence using a formal grammar.</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034A4DC8-90EF-4B63-ABF1-F484ECB0D72F}" type="slidenum">
              <a:rPr lang="en-US"/>
              <a:pPr/>
              <a:t>6</a:t>
            </a:fld>
            <a:endParaRPr lang="en-US"/>
          </a:p>
        </p:txBody>
      </p:sp>
      <p:sp>
        <p:nvSpPr>
          <p:cNvPr id="17410" name="Rectangle 2"/>
          <p:cNvSpPr>
            <a:spLocks noGrp="1" noChangeArrowheads="1"/>
          </p:cNvSpPr>
          <p:nvPr>
            <p:ph type="title"/>
          </p:nvPr>
        </p:nvSpPr>
        <p:spPr/>
        <p:txBody>
          <a:bodyPr/>
          <a:lstStyle/>
          <a:p>
            <a:r>
              <a:rPr lang="en-US"/>
              <a:t>Automata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304800" y="1981200"/>
            <a:ext cx="8610600" cy="4114800"/>
          </a:xfrm>
        </p:spPr>
        <p:txBody>
          <a:bodyPr>
            <a:normAutofit fontScale="77500" lnSpcReduction="20000"/>
          </a:bodyPr>
          <a:lstStyle/>
          <a:p>
            <a:pPr>
              <a:buFont typeface="Wingdings" pitchFamily="2" charset="2"/>
              <a:buNone/>
            </a:pPr>
            <a:r>
              <a:rPr lang="en-US" sz="2800" dirty="0" smtClean="0"/>
              <a:t>---------------------------------------------------</a:t>
            </a:r>
          </a:p>
          <a:p>
            <a:pPr>
              <a:buFont typeface="Wingdings" pitchFamily="2" charset="2"/>
              <a:buNone/>
            </a:pPr>
            <a:r>
              <a:rPr lang="en-US" sz="2800" dirty="0" smtClean="0"/>
              <a:t>Grammar				Parsing automaton</a:t>
            </a:r>
          </a:p>
          <a:p>
            <a:pPr>
              <a:buFont typeface="Wingdings" pitchFamily="2" charset="2"/>
              <a:buNone/>
            </a:pPr>
            <a:r>
              <a:rPr lang="en-US" sz="2800" dirty="0" smtClean="0"/>
              <a:t>---------------------------------------------------</a:t>
            </a:r>
            <a:endParaRPr lang="en-US" sz="2800" dirty="0"/>
          </a:p>
          <a:p>
            <a:pPr>
              <a:buFont typeface="Wingdings" pitchFamily="2" charset="2"/>
              <a:buNone/>
            </a:pPr>
            <a:r>
              <a:rPr lang="en-US" sz="2800" dirty="0"/>
              <a:t>regular grammars			finite state automaton</a:t>
            </a:r>
          </a:p>
          <a:p>
            <a:pPr>
              <a:buFont typeface="Wingdings" pitchFamily="2" charset="2"/>
              <a:buNone/>
            </a:pPr>
            <a:r>
              <a:rPr lang="en-US" sz="2800" dirty="0"/>
              <a:t>context-free grammars		push-down automaton</a:t>
            </a:r>
          </a:p>
          <a:p>
            <a:pPr>
              <a:buFont typeface="Wingdings" pitchFamily="2" charset="2"/>
              <a:buNone/>
            </a:pPr>
            <a:r>
              <a:rPr lang="en-US" sz="2800" dirty="0"/>
              <a:t>context-sensitive grammars	linear bounded automaton</a:t>
            </a:r>
          </a:p>
          <a:p>
            <a:pPr>
              <a:buFont typeface="Wingdings" pitchFamily="2" charset="2"/>
              <a:buNone/>
            </a:pPr>
            <a:r>
              <a:rPr lang="en-US" sz="2800" dirty="0"/>
              <a:t>unrestricted grammars		Turing machine</a:t>
            </a:r>
          </a:p>
          <a:p>
            <a:pPr>
              <a:buFont typeface="Wingdings" pitchFamily="2" charset="2"/>
              <a:buNone/>
            </a:pPr>
            <a:r>
              <a:rPr lang="en-US" sz="2800" dirty="0" smtClean="0"/>
              <a:t>---------------------------------------------------</a:t>
            </a:r>
            <a:endParaRPr lang="en-US" sz="2800" dirty="0"/>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5238631A-F2C2-4CF1-8428-9A14E54843E3}" type="slidenum">
              <a:rPr lang="en-US"/>
              <a:pPr/>
              <a:t>7</a:t>
            </a:fld>
            <a:endParaRPr lang="en-US"/>
          </a:p>
        </p:txBody>
      </p:sp>
      <p:sp>
        <p:nvSpPr>
          <p:cNvPr id="18434" name="Rectangle 2"/>
          <p:cNvSpPr>
            <a:spLocks noGrp="1" noChangeArrowheads="1"/>
          </p:cNvSpPr>
          <p:nvPr>
            <p:ph type="title"/>
          </p:nvPr>
        </p:nvSpPr>
        <p:spPr/>
        <p:txBody>
          <a:bodyPr>
            <a:normAutofit fontScale="90000"/>
          </a:bodyPr>
          <a:lstStyle/>
          <a:p>
            <a:r>
              <a:rPr lang="en-US" sz="4000"/>
              <a:t>Parser abstractions associated with the</a:t>
            </a:r>
            <a:r>
              <a:rPr lang="ru-RU" sz="4000"/>
              <a:t> </a:t>
            </a:r>
            <a:r>
              <a:rPr lang="en-US" sz="4000"/>
              <a:t>hierarchy of grammars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a:lstStyle/>
          <a:p>
            <a:r>
              <a:rPr lang="en-US" i="1"/>
              <a:t>W </a:t>
            </a:r>
            <a:r>
              <a:rPr lang="el-GR" i="1">
                <a:cs typeface="Times New Roman" pitchFamily="18" charset="0"/>
              </a:rPr>
              <a:t>→</a:t>
            </a:r>
            <a:r>
              <a:rPr lang="en-US" i="1">
                <a:cs typeface="Times New Roman" pitchFamily="18" charset="0"/>
              </a:rPr>
              <a:t> aW </a:t>
            </a:r>
            <a:r>
              <a:rPr lang="en-US">
                <a:cs typeface="Times New Roman" pitchFamily="18" charset="0"/>
              </a:rPr>
              <a:t>or</a:t>
            </a:r>
            <a:r>
              <a:rPr lang="en-US" i="1">
                <a:cs typeface="Times New Roman" pitchFamily="18" charset="0"/>
              </a:rPr>
              <a:t> W </a:t>
            </a:r>
            <a:r>
              <a:rPr lang="el-GR" i="1">
                <a:cs typeface="Times New Roman" pitchFamily="18" charset="0"/>
              </a:rPr>
              <a:t>→</a:t>
            </a:r>
            <a:r>
              <a:rPr lang="en-US" i="1">
                <a:cs typeface="Times New Roman" pitchFamily="18" charset="0"/>
              </a:rPr>
              <a:t> a</a:t>
            </a:r>
          </a:p>
          <a:p>
            <a:r>
              <a:rPr lang="en-US">
                <a:cs typeface="Times New Roman" pitchFamily="18" charset="0"/>
              </a:rPr>
              <a:t>sometimes allowed:</a:t>
            </a:r>
            <a:r>
              <a:rPr lang="en-US" i="1">
                <a:cs typeface="Times New Roman" pitchFamily="18" charset="0"/>
              </a:rPr>
              <a:t> W </a:t>
            </a:r>
            <a:r>
              <a:rPr lang="el-GR" i="1">
                <a:cs typeface="Times New Roman" pitchFamily="18" charset="0"/>
              </a:rPr>
              <a:t>→</a:t>
            </a:r>
            <a:r>
              <a:rPr lang="en-US" i="1">
                <a:cs typeface="Times New Roman" pitchFamily="18" charset="0"/>
              </a:rPr>
              <a:t> e</a:t>
            </a:r>
            <a:endParaRPr lang="ru-RU" i="1">
              <a:cs typeface="Times New Roman" pitchFamily="18" charset="0"/>
            </a:endParaRPr>
          </a:p>
          <a:p>
            <a:r>
              <a:rPr lang="en-US">
                <a:cs typeface="Times New Roman" pitchFamily="18" charset="0"/>
              </a:rPr>
              <a:t>RG generate sequence </a:t>
            </a:r>
            <a:r>
              <a:rPr lang="en-US" b="1">
                <a:cs typeface="Times New Roman" pitchFamily="18" charset="0"/>
              </a:rPr>
              <a:t>from left to right</a:t>
            </a:r>
            <a:r>
              <a:rPr lang="en-US">
                <a:cs typeface="Times New Roman" pitchFamily="18" charset="0"/>
              </a:rPr>
              <a:t> (or right to left:</a:t>
            </a:r>
            <a:r>
              <a:rPr lang="en-US" b="1">
                <a:cs typeface="Times New Roman" pitchFamily="18" charset="0"/>
              </a:rPr>
              <a:t> </a:t>
            </a:r>
            <a:r>
              <a:rPr lang="en-US" i="1"/>
              <a:t>W </a:t>
            </a:r>
            <a:r>
              <a:rPr lang="el-GR" i="1">
                <a:cs typeface="Times New Roman" pitchFamily="18" charset="0"/>
              </a:rPr>
              <a:t>→</a:t>
            </a:r>
            <a:r>
              <a:rPr lang="en-US" i="1">
                <a:cs typeface="Times New Roman" pitchFamily="18" charset="0"/>
              </a:rPr>
              <a:t> Wa </a:t>
            </a:r>
            <a:r>
              <a:rPr lang="en-US">
                <a:cs typeface="Times New Roman" pitchFamily="18" charset="0"/>
              </a:rPr>
              <a:t>or</a:t>
            </a:r>
            <a:r>
              <a:rPr lang="en-US" i="1">
                <a:cs typeface="Times New Roman" pitchFamily="18" charset="0"/>
              </a:rPr>
              <a:t> W </a:t>
            </a:r>
            <a:r>
              <a:rPr lang="el-GR" i="1">
                <a:cs typeface="Times New Roman" pitchFamily="18" charset="0"/>
              </a:rPr>
              <a:t>→</a:t>
            </a:r>
            <a:r>
              <a:rPr lang="en-US" i="1">
                <a:cs typeface="Times New Roman" pitchFamily="18" charset="0"/>
              </a:rPr>
              <a:t> a</a:t>
            </a:r>
            <a:r>
              <a:rPr lang="en-US">
                <a:cs typeface="Times New Roman" pitchFamily="18" charset="0"/>
              </a:rPr>
              <a:t>)</a:t>
            </a:r>
          </a:p>
          <a:p>
            <a:r>
              <a:rPr lang="en-US">
                <a:cs typeface="Times New Roman" pitchFamily="18" charset="0"/>
              </a:rPr>
              <a:t>RG cannot describe long-range correlations between the terminal symbols (‘primary sequence’)</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61CD7630-81F1-42F4-A849-CCE6FBC8FBAB}" type="slidenum">
              <a:rPr lang="en-US"/>
              <a:pPr/>
              <a:t>8</a:t>
            </a:fld>
            <a:endParaRPr lang="en-US"/>
          </a:p>
        </p:txBody>
      </p:sp>
      <p:sp>
        <p:nvSpPr>
          <p:cNvPr id="19458" name="Rectangle 2"/>
          <p:cNvSpPr>
            <a:spLocks noGrp="1" noChangeArrowheads="1"/>
          </p:cNvSpPr>
          <p:nvPr>
            <p:ph type="title"/>
          </p:nvPr>
        </p:nvSpPr>
        <p:spPr/>
        <p:txBody>
          <a:bodyPr/>
          <a:lstStyle/>
          <a:p>
            <a:r>
              <a:rPr lang="en-US"/>
              <a:t>Regular grammars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lstStyle/>
          <a:p>
            <a:r>
              <a:rPr lang="en-US"/>
              <a:t>An example of a regular grammar that generates only strings of </a:t>
            </a:r>
            <a:r>
              <a:rPr lang="en-US" i="1"/>
              <a:t>a</a:t>
            </a:r>
            <a:r>
              <a:rPr lang="en-US"/>
              <a:t>s and </a:t>
            </a:r>
            <a:r>
              <a:rPr lang="en-US" i="1"/>
              <a:t>b</a:t>
            </a:r>
            <a:r>
              <a:rPr lang="en-US"/>
              <a:t>s that have an odd number of </a:t>
            </a:r>
            <a:r>
              <a:rPr lang="en-US" i="1"/>
              <a:t>a</a:t>
            </a:r>
            <a:r>
              <a:rPr lang="en-US"/>
              <a:t>s:</a:t>
            </a:r>
          </a:p>
          <a:p>
            <a:pPr>
              <a:buFont typeface="Wingdings" pitchFamily="2" charset="2"/>
              <a:buNone/>
            </a:pPr>
            <a:r>
              <a:rPr lang="en-US"/>
              <a:t>				start from </a:t>
            </a:r>
            <a:r>
              <a:rPr lang="en-US" i="1"/>
              <a:t>S</a:t>
            </a:r>
            <a:r>
              <a:rPr lang="en-US"/>
              <a:t>,</a:t>
            </a:r>
          </a:p>
          <a:p>
            <a:pPr>
              <a:buFont typeface="Wingdings" pitchFamily="2" charset="2"/>
              <a:buNone/>
            </a:pPr>
            <a:r>
              <a:rPr lang="en-US"/>
              <a:t>				</a:t>
            </a:r>
            <a:r>
              <a:rPr lang="en-US" i="1"/>
              <a:t>S </a:t>
            </a:r>
            <a:r>
              <a:rPr lang="el-GR" i="1">
                <a:cs typeface="Times New Roman" pitchFamily="18" charset="0"/>
              </a:rPr>
              <a:t>→</a:t>
            </a:r>
            <a:r>
              <a:rPr lang="en-US" i="1">
                <a:cs typeface="Times New Roman" pitchFamily="18" charset="0"/>
              </a:rPr>
              <a:t> aT | bS,</a:t>
            </a:r>
          </a:p>
          <a:p>
            <a:pPr>
              <a:buFont typeface="Wingdings" pitchFamily="2" charset="2"/>
              <a:buNone/>
            </a:pPr>
            <a:r>
              <a:rPr lang="en-US" i="1">
                <a:cs typeface="Times New Roman" pitchFamily="18" charset="0"/>
              </a:rPr>
              <a:t>				T</a:t>
            </a:r>
            <a:r>
              <a:rPr lang="en-US" i="1"/>
              <a:t> </a:t>
            </a:r>
            <a:r>
              <a:rPr lang="el-GR" i="1">
                <a:cs typeface="Times New Roman" pitchFamily="18" charset="0"/>
              </a:rPr>
              <a:t>→</a:t>
            </a:r>
            <a:r>
              <a:rPr lang="en-US" i="1">
                <a:cs typeface="Times New Roman" pitchFamily="18" charset="0"/>
              </a:rPr>
              <a:t> aS | bT | e.</a:t>
            </a:r>
          </a:p>
        </p:txBody>
      </p:sp>
      <p:sp>
        <p:nvSpPr>
          <p:cNvPr id="5" name="Footer Placeholder 4"/>
          <p:cNvSpPr>
            <a:spLocks noGrp="1"/>
          </p:cNvSpPr>
          <p:nvPr>
            <p:ph type="ftr" sz="quarter" idx="11"/>
          </p:nvPr>
        </p:nvSpPr>
        <p:spPr/>
        <p:txBody>
          <a:bodyPr/>
          <a:lstStyle/>
          <a:p>
            <a:r>
              <a:rPr lang="en-US"/>
              <a:t>Transformational grammars</a:t>
            </a:r>
          </a:p>
        </p:txBody>
      </p:sp>
      <p:sp>
        <p:nvSpPr>
          <p:cNvPr id="6" name="Slide Number Placeholder 5"/>
          <p:cNvSpPr>
            <a:spLocks noGrp="1"/>
          </p:cNvSpPr>
          <p:nvPr>
            <p:ph type="sldNum" sz="quarter" idx="12"/>
          </p:nvPr>
        </p:nvSpPr>
        <p:spPr/>
        <p:txBody>
          <a:bodyPr/>
          <a:lstStyle/>
          <a:p>
            <a:fld id="{556ADA5C-3BD9-4284-8F2E-82D3705DCC11}" type="slidenum">
              <a:rPr lang="en-US"/>
              <a:pPr/>
              <a:t>9</a:t>
            </a:fld>
            <a:endParaRPr lang="en-US"/>
          </a:p>
        </p:txBody>
      </p:sp>
      <p:sp>
        <p:nvSpPr>
          <p:cNvPr id="20482" name="Rectangle 2"/>
          <p:cNvSpPr>
            <a:spLocks noGrp="1" noChangeArrowheads="1"/>
          </p:cNvSpPr>
          <p:nvPr>
            <p:ph type="title"/>
          </p:nvPr>
        </p:nvSpPr>
        <p:spPr/>
        <p:txBody>
          <a:bodyPr/>
          <a:lstStyle/>
          <a:p>
            <a:r>
              <a:rPr lang="en-US"/>
              <a:t>An odd regular grammar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1797</TotalTime>
  <Words>832</Words>
  <Application>Microsoft Office PowerPoint</Application>
  <PresentationFormat>On-screen Show (4:3)</PresentationFormat>
  <Paragraphs>148</Paragraphs>
  <Slides>19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Concourse</vt:lpstr>
      <vt:lpstr>Bitmap Image</vt:lpstr>
      <vt:lpstr>Transformational grammars</vt:lpstr>
      <vt:lpstr>Introduction</vt:lpstr>
      <vt:lpstr>Definition</vt:lpstr>
      <vt:lpstr>The Chomsky hierarchy</vt:lpstr>
      <vt:lpstr>The Chomsky hierarchy</vt:lpstr>
      <vt:lpstr>Automata</vt:lpstr>
      <vt:lpstr>Parser abstractions associated with the hierarchy of grammars</vt:lpstr>
      <vt:lpstr>Regular grammars</vt:lpstr>
      <vt:lpstr>An odd regular grammar</vt:lpstr>
      <vt:lpstr>Finite state automata</vt:lpstr>
      <vt:lpstr>What a regular grammar can’t do</vt:lpstr>
      <vt:lpstr>Slide 12</vt:lpstr>
      <vt:lpstr>Context-free grammars</vt:lpstr>
      <vt:lpstr>Push-down automata</vt:lpstr>
      <vt:lpstr>Algorithm: Parsing with a push-down automaton</vt:lpstr>
      <vt:lpstr>Context-sensitive grammars</vt:lpstr>
      <vt:lpstr>Linear bounded automaton</vt:lpstr>
      <vt:lpstr>NP problems and ‘intractability’</vt:lpstr>
      <vt:lpstr>Unrestricted grammars and Turing machines</vt:lpstr>
    </vt:vector>
  </TitlesOfParts>
  <Company>MSU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Transformational grammars</dc:title>
  <dc:creator>Nastya</dc:creator>
  <cp:lastModifiedBy>peter</cp:lastModifiedBy>
  <cp:revision>37</cp:revision>
  <dcterms:created xsi:type="dcterms:W3CDTF">2005-01-21T20:54:18Z</dcterms:created>
  <dcterms:modified xsi:type="dcterms:W3CDTF">2013-10-02T07:42:07Z</dcterms:modified>
</cp:coreProperties>
</file>