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2" r:id="rId2"/>
    <p:sldId id="364" r:id="rId3"/>
    <p:sldId id="363" r:id="rId4"/>
    <p:sldId id="365" r:id="rId5"/>
  </p:sldIdLst>
  <p:sldSz cx="9144000" cy="6858000" type="screen4x3"/>
  <p:notesSz cx="7086600" cy="102108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16">
          <p15:clr>
            <a:srgbClr val="A4A3A4"/>
          </p15:clr>
        </p15:guide>
        <p15:guide id="2" pos="22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0000"/>
    <a:srgbClr val="B2B2B2"/>
    <a:srgbClr val="762536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101" autoAdjust="0"/>
    <p:restoredTop sz="88228" autoAdjust="0"/>
  </p:normalViewPr>
  <p:slideViewPr>
    <p:cSldViewPr snapToObjects="1">
      <p:cViewPr varScale="1">
        <p:scale>
          <a:sx n="122" d="100"/>
          <a:sy n="122" d="100"/>
        </p:scale>
        <p:origin x="6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9" d="100"/>
          <a:sy n="89" d="100"/>
        </p:scale>
        <p:origin x="-3126" y="-114"/>
      </p:cViewPr>
      <p:guideLst>
        <p:guide orient="horz" pos="3216"/>
        <p:guide pos="223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37" tIns="49419" rIns="98837" bIns="49419" numCol="1" anchor="t" anchorCtr="0" compatLnSpc="1">
            <a:prstTxWarp prst="textNoShape">
              <a:avLst/>
            </a:prstTxWarp>
          </a:bodyPr>
          <a:lstStyle>
            <a:lvl1pPr algn="l" defTabSz="989013" eaLnBrk="0" hangingPunct="0">
              <a:defRPr sz="1300" b="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4788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37" tIns="49419" rIns="98837" bIns="49419" numCol="1" anchor="t" anchorCtr="0" compatLnSpc="1">
            <a:prstTxWarp prst="textNoShape">
              <a:avLst/>
            </a:prstTxWarp>
          </a:bodyPr>
          <a:lstStyle>
            <a:lvl1pPr algn="r" defTabSz="989013" eaLnBrk="0" hangingPunct="0">
              <a:defRPr sz="1300" b="0">
                <a:cs typeface="Arial" charset="0"/>
              </a:defRPr>
            </a:lvl1pPr>
          </a:lstStyle>
          <a:p>
            <a:pPr>
              <a:defRPr/>
            </a:pPr>
            <a:fld id="{CADF1908-6F99-4C7E-A86E-5A3D5850039C}" type="datetimeFigureOut">
              <a:rPr lang="en-US"/>
              <a:pPr>
                <a:defRPr/>
              </a:pPr>
              <a:t>5/14/2017</a:t>
            </a:fld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37" tIns="49419" rIns="98837" bIns="49419" numCol="1" anchor="b" anchorCtr="0" compatLnSpc="1">
            <a:prstTxWarp prst="textNoShape">
              <a:avLst/>
            </a:prstTxWarp>
          </a:bodyPr>
          <a:lstStyle>
            <a:lvl1pPr algn="l" defTabSz="989013" eaLnBrk="0" hangingPunct="0">
              <a:defRPr sz="1300" b="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4788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37" tIns="49419" rIns="98837" bIns="49419" numCol="1" anchor="b" anchorCtr="0" compatLnSpc="1">
            <a:prstTxWarp prst="textNoShape">
              <a:avLst/>
            </a:prstTxWarp>
          </a:bodyPr>
          <a:lstStyle>
            <a:lvl1pPr algn="r" defTabSz="989013" eaLnBrk="0" hangingPunct="0">
              <a:defRPr sz="1300" b="0"/>
            </a:lvl1pPr>
          </a:lstStyle>
          <a:p>
            <a:pPr>
              <a:defRPr/>
            </a:pPr>
            <a:fld id="{FF2F7E65-3064-4195-A51B-1E7AF8EDE0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2789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37" tIns="49419" rIns="98837" bIns="49419" numCol="1" anchor="t" anchorCtr="0" compatLnSpc="1">
            <a:prstTxWarp prst="textNoShape">
              <a:avLst/>
            </a:prstTxWarp>
          </a:bodyPr>
          <a:lstStyle>
            <a:lvl1pPr algn="l" defTabSz="989013" eaLnBrk="1" hangingPunct="1">
              <a:defRPr sz="1300" b="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 bwMode="auto">
          <a:xfrm>
            <a:off x="4014788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37" tIns="49419" rIns="98837" bIns="49419" numCol="1" anchor="t" anchorCtr="0" compatLnSpc="1">
            <a:prstTxWarp prst="textNoShape">
              <a:avLst/>
            </a:prstTxWarp>
          </a:bodyPr>
          <a:lstStyle>
            <a:lvl1pPr algn="r" defTabSz="989013" eaLnBrk="1" hangingPunct="1">
              <a:defRPr sz="1300" b="0">
                <a:cs typeface="Arial" charset="0"/>
              </a:defRPr>
            </a:lvl1pPr>
          </a:lstStyle>
          <a:p>
            <a:pPr>
              <a:defRPr/>
            </a:pPr>
            <a:fld id="{385FA93E-39C9-4A94-881A-8C1600979D77}" type="datetimeFigureOut">
              <a:rPr lang="hu-HU"/>
              <a:pPr>
                <a:defRPr/>
              </a:pPr>
              <a:t>2017.05.14.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5175"/>
            <a:ext cx="5105400" cy="3829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 bwMode="auto">
          <a:xfrm>
            <a:off x="708025" y="4849813"/>
            <a:ext cx="5670550" cy="459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37" tIns="49419" rIns="98837" bIns="49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 bwMode="auto">
          <a:xfrm>
            <a:off x="0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37" tIns="49419" rIns="98837" bIns="49419" numCol="1" anchor="b" anchorCtr="0" compatLnSpc="1">
            <a:prstTxWarp prst="textNoShape">
              <a:avLst/>
            </a:prstTxWarp>
          </a:bodyPr>
          <a:lstStyle>
            <a:lvl1pPr algn="l" defTabSz="989013" eaLnBrk="1" hangingPunct="1">
              <a:defRPr sz="1300" b="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37" tIns="49419" rIns="98837" bIns="49419" numCol="1" anchor="b" anchorCtr="0" compatLnSpc="1">
            <a:prstTxWarp prst="textNoShape">
              <a:avLst/>
            </a:prstTxWarp>
          </a:bodyPr>
          <a:lstStyle>
            <a:lvl1pPr algn="r" defTabSz="989013" eaLnBrk="1" hangingPunct="1">
              <a:defRPr sz="1300" b="0"/>
            </a:lvl1pPr>
          </a:lstStyle>
          <a:p>
            <a:pPr>
              <a:defRPr/>
            </a:pPr>
            <a:fld id="{A59DE0D6-C1D2-4A55-B380-5666C4533347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6365474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6356350"/>
            <a:ext cx="9144000" cy="501650"/>
          </a:xfrm>
          <a:prstGeom prst="rect">
            <a:avLst/>
          </a:prstGeom>
          <a:solidFill>
            <a:srgbClr val="76253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hu-HU" altLang="en-US" sz="1200" b="0" dirty="0" smtClean="0">
                <a:solidFill>
                  <a:schemeClr val="bg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200" b="0" dirty="0" smtClean="0">
                <a:solidFill>
                  <a:schemeClr val="bg1"/>
                </a:solidFill>
                <a:latin typeface="Arial" panose="020B0604020202020204" pitchFamily="34" charset="0"/>
              </a:rPr>
              <a:t>©</a:t>
            </a:r>
            <a:r>
              <a:rPr lang="hu-HU" altLang="en-US" sz="1200" b="0" dirty="0" smtClean="0">
                <a:solidFill>
                  <a:schemeClr val="bg1"/>
                </a:solidFill>
                <a:latin typeface="Arial" panose="020B0604020202020204" pitchFamily="34" charset="0"/>
              </a:rPr>
              <a:t> BME-MIT 2017</a:t>
            </a:r>
            <a:endParaRPr lang="en-US" altLang="en-US" sz="1200" b="0" dirty="0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-17463" y="6413500"/>
            <a:ext cx="36496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defTabSz="762000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defTabSz="762000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defTabSz="762000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defTabSz="762000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defTabSz="762000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defRPr/>
            </a:pPr>
            <a:r>
              <a:rPr lang="hu-HU" altLang="en-US" sz="1000" dirty="0" smtClean="0">
                <a:solidFill>
                  <a:schemeClr val="bg1"/>
                </a:solidFill>
                <a:latin typeface="Arial" panose="020B0604020202020204" pitchFamily="34" charset="0"/>
              </a:rPr>
              <a:t>Budapesti Műszaki és Gazdaságtudományi Egyetem</a:t>
            </a:r>
          </a:p>
          <a:p>
            <a:pPr algn="l" eaLnBrk="1" hangingPunct="1">
              <a:defRPr/>
            </a:pPr>
            <a:r>
              <a:rPr lang="hu-HU" altLang="en-US" sz="1000" dirty="0" smtClean="0">
                <a:solidFill>
                  <a:schemeClr val="bg1"/>
                </a:solidFill>
                <a:latin typeface="Arial" panose="020B0604020202020204" pitchFamily="34" charset="0"/>
              </a:rPr>
              <a:t>Méréstechnika és Információs Rendszerek Tanszék</a:t>
            </a:r>
          </a:p>
        </p:txBody>
      </p:sp>
      <p:pic>
        <p:nvPicPr>
          <p:cNvPr id="6" name="Picture 18" descr="muegyetem_logo_bor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408738"/>
            <a:ext cx="1409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0" y="0"/>
            <a:ext cx="9144000" cy="501650"/>
          </a:xfrm>
          <a:prstGeom prst="rect">
            <a:avLst/>
          </a:prstGeom>
          <a:solidFill>
            <a:srgbClr val="76253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hu-HU" altLang="en-US" sz="1800" b="0" dirty="0" err="1" smtClean="0">
                <a:solidFill>
                  <a:schemeClr val="bg1"/>
                </a:solidFill>
              </a:rPr>
              <a:t>BSc</a:t>
            </a:r>
            <a:r>
              <a:rPr lang="hu-HU" altLang="en-US" sz="1800" b="0" dirty="0" smtClean="0">
                <a:solidFill>
                  <a:schemeClr val="bg1"/>
                </a:solidFill>
              </a:rPr>
              <a:t> Önálló laboratórium beszámoló</a:t>
            </a:r>
            <a:endParaRPr lang="en-US" altLang="en-US" sz="1800" b="0" dirty="0" smtClean="0">
              <a:solidFill>
                <a:schemeClr val="bg1"/>
              </a:solidFill>
            </a:endParaRPr>
          </a:p>
        </p:txBody>
      </p:sp>
      <p:pic>
        <p:nvPicPr>
          <p:cNvPr id="8" name="Picture 15" descr="logo_iras_jobb_oldal_600dpi_cmyk_v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5229225"/>
            <a:ext cx="374491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374767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46435"/>
            <a:ext cx="6400800" cy="12779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5105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209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596" y="2844792"/>
            <a:ext cx="7776000" cy="1362075"/>
          </a:xfrm>
        </p:spPr>
        <p:txBody>
          <a:bodyPr/>
          <a:lstStyle>
            <a:lvl1pPr algn="ctr">
              <a:defRPr sz="4000" b="1" cap="none" baseline="0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8596" y="4195773"/>
            <a:ext cx="7772400" cy="1500187"/>
          </a:xfrm>
          <a:ln>
            <a:solidFill>
              <a:srgbClr val="000000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36413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17414" y="836578"/>
            <a:ext cx="4378386" cy="5513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199" y="836577"/>
            <a:ext cx="4341873" cy="5513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5617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94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2875" y="857250"/>
            <a:ext cx="4352925" cy="55292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57250"/>
            <a:ext cx="4352925" cy="26876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97288"/>
            <a:ext cx="4352925" cy="26892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56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875" y="857250"/>
            <a:ext cx="8858250" cy="26876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2875" y="3697288"/>
            <a:ext cx="8858250" cy="26892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947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07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142875" y="857250"/>
            <a:ext cx="4352925" cy="5529263"/>
          </a:xfrm>
        </p:spPr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857250"/>
            <a:ext cx="4352925" cy="5529263"/>
          </a:xfrm>
        </p:spPr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1249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720725"/>
          </a:xfrm>
          <a:prstGeom prst="rect">
            <a:avLst/>
          </a:prstGeom>
          <a:solidFill>
            <a:srgbClr val="7625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err="1" smtClean="0"/>
              <a:t>Mintacím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szerkesztése</a:t>
            </a:r>
            <a:endParaRPr lang="en-US" altLang="en-US" dirty="0" smtClean="0"/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142875" y="857250"/>
            <a:ext cx="8858250" cy="552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err="1" smtClean="0"/>
              <a:t>Mintaszöveg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szerkesztése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Második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szint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Harmadik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szint</a:t>
            </a:r>
            <a:endParaRPr lang="en-US" altLang="en-US" dirty="0" smtClean="0"/>
          </a:p>
          <a:p>
            <a:pPr lvl="3"/>
            <a:r>
              <a:rPr lang="en-US" altLang="en-US" dirty="0" err="1" smtClean="0"/>
              <a:t>Negyedik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szint</a:t>
            </a:r>
            <a:endParaRPr lang="en-US" altLang="en-US" dirty="0" smtClean="0"/>
          </a:p>
          <a:p>
            <a:pPr lvl="4"/>
            <a:r>
              <a:rPr lang="en-US" altLang="en-US" dirty="0" err="1" smtClean="0"/>
              <a:t>Ötödik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szint</a:t>
            </a:r>
            <a:endParaRPr lang="en-US" altLang="en-US" dirty="0" smtClean="0"/>
          </a:p>
        </p:txBody>
      </p:sp>
      <p:sp>
        <p:nvSpPr>
          <p:cNvPr id="1028" name="Rectangle 22"/>
          <p:cNvSpPr>
            <a:spLocks noChangeArrowheads="1"/>
          </p:cNvSpPr>
          <p:nvPr userDrawn="1"/>
        </p:nvSpPr>
        <p:spPr bwMode="auto">
          <a:xfrm>
            <a:off x="1409700" y="6457950"/>
            <a:ext cx="4737100" cy="400050"/>
          </a:xfrm>
          <a:prstGeom prst="rect">
            <a:avLst/>
          </a:prstGeom>
          <a:gradFill rotWithShape="1">
            <a:gsLst>
              <a:gs pos="0">
                <a:srgbClr val="762536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hu-HU" altLang="en-US" sz="1200" dirty="0" smtClean="0">
                <a:solidFill>
                  <a:srgbClr val="762536"/>
                </a:solidFill>
                <a:latin typeface="Arial" panose="020B0604020202020204" pitchFamily="34" charset="0"/>
              </a:rPr>
              <a:t>                                                 </a:t>
            </a:r>
            <a:r>
              <a:rPr lang="en-US" altLang="en-US" sz="1200" dirty="0" smtClean="0">
                <a:solidFill>
                  <a:srgbClr val="762536"/>
                </a:solidFill>
                <a:latin typeface="Arial" panose="020B0604020202020204" pitchFamily="34" charset="0"/>
              </a:rPr>
              <a:t>©</a:t>
            </a:r>
            <a:r>
              <a:rPr lang="hu-HU" altLang="en-US" sz="1200" dirty="0" smtClean="0">
                <a:solidFill>
                  <a:srgbClr val="762536"/>
                </a:solidFill>
                <a:latin typeface="Arial" panose="020B0604020202020204" pitchFamily="34" charset="0"/>
              </a:rPr>
              <a:t> BME-MIT 2017</a:t>
            </a:r>
            <a:endParaRPr lang="en-US" altLang="en-US" sz="1200" dirty="0" smtClean="0">
              <a:solidFill>
                <a:srgbClr val="762536"/>
              </a:solidFill>
              <a:latin typeface="Arial" panose="020B0604020202020204" pitchFamily="34" charset="0"/>
            </a:endParaRPr>
          </a:p>
        </p:txBody>
      </p:sp>
      <p:pic>
        <p:nvPicPr>
          <p:cNvPr id="1029" name="Picture 41" descr="muegyetem_logo_bordo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7950"/>
            <a:ext cx="1409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1" descr="logo_iras_jobb_oldal_600dpi_cmyk_v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350" y="6462713"/>
            <a:ext cx="1890713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Rectangle 12"/>
          <p:cNvSpPr>
            <a:spLocks noChangeArrowheads="1"/>
          </p:cNvSpPr>
          <p:nvPr userDrawn="1"/>
        </p:nvSpPr>
        <p:spPr bwMode="auto">
          <a:xfrm>
            <a:off x="7993063" y="6489700"/>
            <a:ext cx="10937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fld id="{87707DCA-08B9-4ADA-9CE1-6671F1461306}" type="slidenum">
              <a:rPr lang="en-US" altLang="en-US" sz="1600" b="0" smtClean="0">
                <a:solidFill>
                  <a:srgbClr val="762536"/>
                </a:solidFill>
                <a:latin typeface="Arial" panose="020B0604020202020204" pitchFamily="34" charset="0"/>
              </a:rPr>
              <a:pPr algn="r">
                <a:defRPr/>
              </a:pPr>
              <a:t>‹#›</a:t>
            </a:fld>
            <a:r>
              <a:rPr lang="hu-HU" altLang="en-US" sz="1600" b="0" dirty="0" smtClean="0">
                <a:solidFill>
                  <a:srgbClr val="762536"/>
                </a:solidFill>
                <a:latin typeface="Arial" panose="020B0604020202020204" pitchFamily="34" charset="0"/>
              </a:rPr>
              <a:t>. fólia</a:t>
            </a:r>
            <a:endParaRPr lang="en-US" altLang="en-US" sz="1600" b="0" dirty="0" smtClean="0">
              <a:solidFill>
                <a:srgbClr val="762536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F8F8F8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62536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62536"/>
        </a:buClr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6253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62536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62536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ctrTitle"/>
          </p:nvPr>
        </p:nvSpPr>
        <p:spPr>
          <a:xfrm>
            <a:off x="685800" y="1374775"/>
            <a:ext cx="7772400" cy="1470025"/>
          </a:xfrm>
        </p:spPr>
        <p:txBody>
          <a:bodyPr/>
          <a:lstStyle/>
          <a:p>
            <a:r>
              <a:rPr lang="en-US" altLang="en-US" smtClean="0"/>
              <a:t>Cím</a:t>
            </a:r>
          </a:p>
        </p:txBody>
      </p:sp>
      <p:sp>
        <p:nvSpPr>
          <p:cNvPr id="5123" name="Subtitle 4"/>
          <p:cNvSpPr>
            <a:spLocks noGrp="1"/>
          </p:cNvSpPr>
          <p:nvPr>
            <p:ph type="subTitle" idx="1"/>
          </p:nvPr>
        </p:nvSpPr>
        <p:spPr>
          <a:xfrm>
            <a:off x="1371600" y="3246438"/>
            <a:ext cx="6400800" cy="1277937"/>
          </a:xfrm>
        </p:spPr>
        <p:txBody>
          <a:bodyPr/>
          <a:lstStyle/>
          <a:p>
            <a:r>
              <a:rPr lang="en-US" altLang="en-US" smtClean="0"/>
              <a:t>Szerző</a:t>
            </a:r>
            <a:br>
              <a:rPr lang="en-US" altLang="en-US" smtClean="0"/>
            </a:br>
            <a:r>
              <a:rPr lang="hu-HU" altLang="en-US" smtClean="0"/>
              <a:t>K</a:t>
            </a:r>
            <a:r>
              <a:rPr lang="en-US" altLang="en-US" smtClean="0"/>
              <a:t>onzulens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en-US" dirty="0" smtClean="0"/>
              <a:t>Használhatók mást, mint a </a:t>
            </a:r>
            <a:r>
              <a:rPr lang="hu-HU" altLang="en-US" dirty="0" err="1" smtClean="0"/>
              <a:t>PowerPoint-ot</a:t>
            </a:r>
            <a:r>
              <a:rPr lang="hu-HU" altLang="en-US" dirty="0" smtClean="0"/>
              <a:t>?</a:t>
            </a:r>
            <a:endParaRPr lang="en-US" alt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en-US" smtClean="0"/>
              <a:t>Igen, de sajnos nincs LibreOffice Impress vagy LaTex template-ünk…</a:t>
            </a:r>
          </a:p>
          <a:p>
            <a:pPr lvl="1"/>
            <a:r>
              <a:rPr lang="hu-HU" altLang="en-US" smtClean="0"/>
              <a:t>Ha csináltál egyet, küld el!</a:t>
            </a:r>
          </a:p>
          <a:p>
            <a:pPr lvl="1"/>
            <a:r>
              <a:rPr lang="hu-HU" altLang="en-US" smtClean="0"/>
              <a:t>Előre is köszönjük!</a:t>
            </a:r>
          </a:p>
          <a:p>
            <a:r>
              <a:rPr lang="hu-HU" altLang="en-US" smtClean="0"/>
              <a:t>Ha más szoftvert használsz a prezentációra, mint PowerPoint-ot, akkor az előadást hozd el PDF formátumban (meg akkor is, ha PowerPoint-ot használsz, mert vacak a program)</a:t>
            </a:r>
          </a:p>
          <a:p>
            <a:pPr lvl="1"/>
            <a:r>
              <a:rPr lang="hu-HU" altLang="en-US" smtClean="0"/>
              <a:t>Nem biztos, hogy lesz alkalmas szoftver…</a:t>
            </a:r>
          </a:p>
          <a:p>
            <a:pPr lvl="1"/>
            <a:r>
              <a:rPr lang="hu-HU" altLang="en-US" smtClean="0"/>
              <a:t>Nem biztos, hogy azt fogod látni, mint otthon láttál…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en-US" smtClean="0"/>
              <a:t>Kérés: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mtClean="0"/>
              <a:t>A “Slide master” nézetbe lehet a fejléc és a lábléc információit változtatni</a:t>
            </a:r>
          </a:p>
          <a:p>
            <a:r>
              <a:rPr lang="hu-HU" altLang="hu-HU" smtClean="0"/>
              <a:t>Írd be a nyitó lap fejlécébe a képzésedet!</a:t>
            </a:r>
            <a:br>
              <a:rPr lang="hu-HU" altLang="hu-HU" smtClean="0"/>
            </a:br>
            <a:r>
              <a:rPr lang="hu-HU" altLang="hu-HU" smtClean="0"/>
              <a:t>A lehetőségek:</a:t>
            </a:r>
          </a:p>
          <a:p>
            <a:pPr lvl="1"/>
            <a:r>
              <a:rPr lang="hu-HU" altLang="hu-HU" smtClean="0"/>
              <a:t>BSc Témalaboratórium</a:t>
            </a:r>
          </a:p>
          <a:p>
            <a:pPr lvl="1"/>
            <a:r>
              <a:rPr lang="hu-HU" altLang="hu-HU" smtClean="0"/>
              <a:t>BSc Önálló laboratórium</a:t>
            </a:r>
          </a:p>
          <a:p>
            <a:pPr lvl="1"/>
            <a:r>
              <a:rPr lang="hu-HU" altLang="hu-HU" smtClean="0"/>
              <a:t>MSc Önálló laboratórium 1.</a:t>
            </a:r>
          </a:p>
          <a:p>
            <a:pPr lvl="1"/>
            <a:r>
              <a:rPr lang="hu-HU" altLang="hu-HU" smtClean="0"/>
              <a:t>MSc Önálló laboratórium 2.</a:t>
            </a:r>
          </a:p>
          <a:p>
            <a:pPr lvl="1"/>
            <a:r>
              <a:rPr lang="hu-HU" altLang="hu-HU" smtClean="0"/>
              <a:t>MSc Diplomatervezés 1.</a:t>
            </a:r>
          </a:p>
          <a:p>
            <a:pPr lvl="1"/>
            <a:endParaRPr lang="hu-HU" altLang="hu-HU" smtClean="0"/>
          </a:p>
          <a:p>
            <a:pPr lvl="1"/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Néhány tanács</a:t>
            </a:r>
            <a:endParaRPr lang="en-US" altLang="hu-HU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hu-HU" dirty="0"/>
              <a:t>Alapesetben </a:t>
            </a:r>
            <a:r>
              <a:rPr lang="en-US" dirty="0"/>
              <a:t>4:3</a:t>
            </a:r>
            <a:r>
              <a:rPr lang="hu-HU" dirty="0"/>
              <a:t> képarányt használunk, a </a:t>
            </a:r>
            <a:r>
              <a:rPr lang="hu-HU" dirty="0" err="1"/>
              <a:t>template-ben</a:t>
            </a:r>
            <a:r>
              <a:rPr lang="hu-HU" dirty="0"/>
              <a:t> többféle </a:t>
            </a:r>
            <a:r>
              <a:rPr lang="hu-HU" dirty="0" err="1"/>
              <a:t>slide</a:t>
            </a:r>
            <a:r>
              <a:rPr lang="hu-HU" dirty="0"/>
              <a:t> </a:t>
            </a:r>
            <a:r>
              <a:rPr lang="hu-HU" dirty="0" err="1"/>
              <a:t>layout</a:t>
            </a:r>
            <a:r>
              <a:rPr lang="hu-HU" dirty="0"/>
              <a:t> is van, válasszátok az adott </a:t>
            </a:r>
            <a:r>
              <a:rPr lang="hu-HU" dirty="0" err="1"/>
              <a:t>slide-nak</a:t>
            </a:r>
            <a:r>
              <a:rPr lang="hu-HU" dirty="0"/>
              <a:t> </a:t>
            </a:r>
            <a:r>
              <a:rPr lang="hu-HU" dirty="0" smtClean="0"/>
              <a:t>megfelelőt</a:t>
            </a:r>
            <a:endParaRPr lang="hu-HU" dirty="0"/>
          </a:p>
          <a:p>
            <a:pPr>
              <a:defRPr/>
            </a:pPr>
            <a:r>
              <a:rPr lang="hu-HU" dirty="0"/>
              <a:t>A beszámoló .</a:t>
            </a:r>
            <a:r>
              <a:rPr lang="hu-HU" dirty="0" err="1"/>
              <a:t>ppt</a:t>
            </a:r>
            <a:r>
              <a:rPr lang="hu-HU" dirty="0"/>
              <a:t> formátumú, ne számítsatok az új PowerPoint képességeire (animációt kerüljük, pl. az lehetetlenné teszi a PDF konverziót)</a:t>
            </a:r>
          </a:p>
          <a:p>
            <a:pPr>
              <a:defRPr/>
            </a:pPr>
            <a:r>
              <a:rPr lang="hu-HU" dirty="0"/>
              <a:t>A szövegdoboz magától méretezi át a szöveg méretét, ezt túlzásba ne vigyétek (nem lesz olvasható a méret)</a:t>
            </a:r>
          </a:p>
          <a:p>
            <a:pPr lvl="1">
              <a:defRPr/>
            </a:pPr>
            <a:r>
              <a:rPr lang="hu-HU" dirty="0"/>
              <a:t>Kb. ez a minimum, kisebb ne legyen a betű…</a:t>
            </a:r>
          </a:p>
          <a:p>
            <a:pPr>
              <a:defRPr/>
            </a:pPr>
            <a:r>
              <a:rPr lang="hu-HU" dirty="0"/>
              <a:t>A prezentáció a hallgatóságnak szól, de nektek is segít az előadás kordába tartásában (idő, tartalom, részletesség, stb.)</a:t>
            </a:r>
          </a:p>
          <a:p>
            <a:pPr>
              <a:defRPr/>
            </a:pPr>
            <a:r>
              <a:rPr lang="hu-HU" dirty="0"/>
              <a:t>A szövegdoboz mérete állítható, pl. a jobb oldalt érdemes balra mozgatni, hogy jobb oldalra elférjenek képek, vagy az alsót felfelé, hogy alul férjenek el képek…</a:t>
            </a:r>
          </a:p>
          <a:p>
            <a:pPr>
              <a:defRPr/>
            </a:pPr>
            <a:r>
              <a:rPr lang="hu-HU" dirty="0"/>
              <a:t>Nyilván ezt és az előző a </a:t>
            </a:r>
            <a:r>
              <a:rPr lang="hu-HU" dirty="0" err="1" smtClean="0"/>
              <a:t>slide-okat</a:t>
            </a:r>
            <a:r>
              <a:rPr lang="hu-HU" dirty="0" smtClean="0"/>
              <a:t> </a:t>
            </a:r>
            <a:r>
              <a:rPr lang="hu-HU" dirty="0"/>
              <a:t>töröljétek a végleges anyagból…</a:t>
            </a:r>
          </a:p>
          <a:p>
            <a:pPr>
              <a:defRPr/>
            </a:pPr>
            <a:r>
              <a:rPr lang="hu-HU" dirty="0"/>
              <a:t>Az elkészült anyagot több példányba hozzátok el (</a:t>
            </a:r>
            <a:r>
              <a:rPr lang="hu-HU" dirty="0" err="1"/>
              <a:t>pendrive</a:t>
            </a:r>
            <a:r>
              <a:rPr lang="hu-HU" dirty="0"/>
              <a:t>, </a:t>
            </a:r>
            <a:r>
              <a:rPr lang="hu-HU" dirty="0" err="1"/>
              <a:t>google</a:t>
            </a:r>
            <a:r>
              <a:rPr lang="hu-HU" dirty="0"/>
              <a:t> drive, stb.), valamint a végleges anyagot </a:t>
            </a:r>
            <a:r>
              <a:rPr lang="hu-HU" dirty="0" err="1"/>
              <a:t>email-ben</a:t>
            </a:r>
            <a:r>
              <a:rPr lang="hu-HU" dirty="0"/>
              <a:t> is küldjétek el a konzulensnek (eredeti formátumban és PDF-ben is</a:t>
            </a:r>
            <a:r>
              <a:rPr lang="hu-HU" dirty="0" smtClean="0"/>
              <a:t>)</a:t>
            </a:r>
          </a:p>
          <a:p>
            <a:pPr lvl="1">
              <a:defRPr/>
            </a:pPr>
            <a:r>
              <a:rPr lang="hu-HU" dirty="0" smtClean="0"/>
              <a:t>Ugyanis „Murphy nem alszik!”</a:t>
            </a:r>
            <a:endParaRPr lang="hu-HU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me_ftsrg_hun_micskei_v7">
  <a:themeElements>
    <a:clrScheme name="ftsrg-scheme">
      <a:dk1>
        <a:srgbClr val="000000"/>
      </a:dk1>
      <a:lt1>
        <a:srgbClr val="FFFFFF"/>
      </a:lt1>
      <a:dk2>
        <a:srgbClr val="621E0F"/>
      </a:dk2>
      <a:lt2>
        <a:srgbClr val="FFFFFF"/>
      </a:lt2>
      <a:accent1>
        <a:srgbClr val="F9DD2F"/>
      </a:accent1>
      <a:accent2>
        <a:srgbClr val="E67300"/>
      </a:accent2>
      <a:accent3>
        <a:srgbClr val="007D00"/>
      </a:accent3>
      <a:accent4>
        <a:srgbClr val="762536"/>
      </a:accent4>
      <a:accent5>
        <a:srgbClr val="2B56CF"/>
      </a:accent5>
      <a:accent6>
        <a:srgbClr val="929598"/>
      </a:accent6>
      <a:hlink>
        <a:srgbClr val="0038AE"/>
      </a:hlink>
      <a:folHlink>
        <a:srgbClr val="0038A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83A55"/>
        </a:solidFill>
        <a:ln w="38100"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 sz="2400" dirty="0" smtClean="0">
            <a:solidFill>
              <a:schemeClr val="bg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</a:objectDefaults>
  <a:extraClrSchemeLst>
    <a:extraClrScheme>
      <a:clrScheme name="bme_ftsrg_hun_micskei_v7 1">
        <a:dk1>
          <a:srgbClr val="621E0F"/>
        </a:dk1>
        <a:lt1>
          <a:srgbClr val="FFFFFF"/>
        </a:lt1>
        <a:dk2>
          <a:srgbClr val="000000"/>
        </a:dk2>
        <a:lt2>
          <a:srgbClr val="FFFFFF"/>
        </a:lt2>
        <a:accent1>
          <a:srgbClr val="F9DD2F"/>
        </a:accent1>
        <a:accent2>
          <a:srgbClr val="E67300"/>
        </a:accent2>
        <a:accent3>
          <a:srgbClr val="AAAAAA"/>
        </a:accent3>
        <a:accent4>
          <a:srgbClr val="DADADA"/>
        </a:accent4>
        <a:accent5>
          <a:srgbClr val="FBEBAD"/>
        </a:accent5>
        <a:accent6>
          <a:srgbClr val="D06800"/>
        </a:accent6>
        <a:hlink>
          <a:srgbClr val="0038AE"/>
        </a:hlink>
        <a:folHlink>
          <a:srgbClr val="0038A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e_ftsrg_hun_micskei_v7 2">
        <a:dk1>
          <a:srgbClr val="0099FF"/>
        </a:dk1>
        <a:lt1>
          <a:srgbClr val="FFFFFF"/>
        </a:lt1>
        <a:dk2>
          <a:srgbClr val="000000"/>
        </a:dk2>
        <a:lt2>
          <a:srgbClr val="FFFF99"/>
        </a:lt2>
        <a:accent1>
          <a:srgbClr val="762536"/>
        </a:accent1>
        <a:accent2>
          <a:srgbClr val="81511D"/>
        </a:accent2>
        <a:accent3>
          <a:srgbClr val="AAAAAA"/>
        </a:accent3>
        <a:accent4>
          <a:srgbClr val="DADADA"/>
        </a:accent4>
        <a:accent5>
          <a:srgbClr val="BDACAE"/>
        </a:accent5>
        <a:accent6>
          <a:srgbClr val="744919"/>
        </a:accent6>
        <a:hlink>
          <a:srgbClr val="002060"/>
        </a:hlink>
        <a:folHlink>
          <a:srgbClr val="00206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e_ftsrg_hun_micskei_v7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00B686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00A579"/>
        </a:accent6>
        <a:hlink>
          <a:srgbClr val="0098CE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3175</TotalTime>
  <Words>288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Wingdings</vt:lpstr>
      <vt:lpstr>bme_ftsrg_hun_micskei_v7</vt:lpstr>
      <vt:lpstr>Cím</vt:lpstr>
      <vt:lpstr>Használhatók mást, mint a PowerPoint-ot?</vt:lpstr>
      <vt:lpstr>Kérés:</vt:lpstr>
      <vt:lpstr>Néhány tanács</vt:lpstr>
    </vt:vector>
  </TitlesOfParts>
  <Company>Budapesti Műszaki és Gazdaságtudományi Egyetem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Tamás Kovácsházy</dc:creator>
  <cp:lastModifiedBy>khazy</cp:lastModifiedBy>
  <cp:revision>442</cp:revision>
  <dcterms:created xsi:type="dcterms:W3CDTF">2009-01-28T13:20:49Z</dcterms:created>
  <dcterms:modified xsi:type="dcterms:W3CDTF">2017-05-14T18:18:27Z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0x01010051DF553327B3A54EB27E3DE53B8B4054</vt:lpwstr>
  </property>
</Properties>
</file>