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emf" ContentType="image/x-emf"/>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705" r:id="rId1"/>
  </p:sldMasterIdLst>
  <p:notesMasterIdLst>
    <p:notesMasterId r:id="rId61"/>
  </p:notesMasterIdLst>
  <p:sldIdLst>
    <p:sldId id="257" r:id="rId2"/>
    <p:sldId id="258" r:id="rId3"/>
    <p:sldId id="259" r:id="rId4"/>
    <p:sldId id="260" r:id="rId5"/>
    <p:sldId id="261" r:id="rId6"/>
    <p:sldId id="262" r:id="rId7"/>
    <p:sldId id="292" r:id="rId8"/>
    <p:sldId id="297" r:id="rId9"/>
    <p:sldId id="298" r:id="rId10"/>
    <p:sldId id="310" r:id="rId11"/>
    <p:sldId id="311" r:id="rId12"/>
    <p:sldId id="312" r:id="rId13"/>
    <p:sldId id="313" r:id="rId14"/>
    <p:sldId id="314" r:id="rId15"/>
    <p:sldId id="315" r:id="rId16"/>
    <p:sldId id="316" r:id="rId17"/>
    <p:sldId id="317" r:id="rId18"/>
    <p:sldId id="318" r:id="rId19"/>
    <p:sldId id="281" r:id="rId20"/>
    <p:sldId id="282" r:id="rId21"/>
    <p:sldId id="283" r:id="rId22"/>
    <p:sldId id="284" r:id="rId23"/>
    <p:sldId id="285" r:id="rId24"/>
    <p:sldId id="286" r:id="rId25"/>
    <p:sldId id="321" r:id="rId26"/>
    <p:sldId id="322" r:id="rId27"/>
    <p:sldId id="323" r:id="rId28"/>
    <p:sldId id="324" r:id="rId29"/>
    <p:sldId id="263" r:id="rId30"/>
    <p:sldId id="264" r:id="rId31"/>
    <p:sldId id="265" r:id="rId32"/>
    <p:sldId id="266" r:id="rId33"/>
    <p:sldId id="293" r:id="rId34"/>
    <p:sldId id="296" r:id="rId35"/>
    <p:sldId id="303" r:id="rId36"/>
    <p:sldId id="267" r:id="rId37"/>
    <p:sldId id="268" r:id="rId38"/>
    <p:sldId id="269" r:id="rId39"/>
    <p:sldId id="270" r:id="rId40"/>
    <p:sldId id="271" r:id="rId41"/>
    <p:sldId id="272" r:id="rId42"/>
    <p:sldId id="289" r:id="rId43"/>
    <p:sldId id="294" r:id="rId44"/>
    <p:sldId id="287" r:id="rId45"/>
    <p:sldId id="273" r:id="rId46"/>
    <p:sldId id="274" r:id="rId47"/>
    <p:sldId id="275" r:id="rId48"/>
    <p:sldId id="300" r:id="rId49"/>
    <p:sldId id="301" r:id="rId50"/>
    <p:sldId id="276" r:id="rId51"/>
    <p:sldId id="291" r:id="rId52"/>
    <p:sldId id="277" r:id="rId53"/>
    <p:sldId id="278" r:id="rId54"/>
    <p:sldId id="290" r:id="rId55"/>
    <p:sldId id="288" r:id="rId56"/>
    <p:sldId id="299" r:id="rId57"/>
    <p:sldId id="279" r:id="rId58"/>
    <p:sldId id="305" r:id="rId59"/>
    <p:sldId id="308" r:id="rId60"/>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980" autoAdjust="0"/>
    <p:restoredTop sz="94681" autoAdjust="0"/>
  </p:normalViewPr>
  <p:slideViewPr>
    <p:cSldViewPr snapToGrid="0">
      <p:cViewPr varScale="1">
        <p:scale>
          <a:sx n="109" d="100"/>
          <a:sy n="109" d="100"/>
        </p:scale>
        <p:origin x="1596" y="108"/>
      </p:cViewPr>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microsoft.com/office/2015/10/relationships/revisionInfo" Target="revisionInfo.xml"/><Relationship Id="rId5" Type="http://schemas.openxmlformats.org/officeDocument/2006/relationships/slide" Target="slides/slide4.xml"/><Relationship Id="rId61" Type="http://schemas.openxmlformats.org/officeDocument/2006/relationships/notesMaster" Target="notesMasters/notesMaster1.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drawings/_rels/vmlDrawing1.vml.rels><?xml version="1.0" encoding="UTF-8" standalone="yes"?>
<Relationships xmlns="http://schemas.openxmlformats.org/package/2006/relationships"><Relationship Id="rId3" Type="http://schemas.openxmlformats.org/officeDocument/2006/relationships/image" Target="../media/image9.wmf"/><Relationship Id="rId2" Type="http://schemas.openxmlformats.org/officeDocument/2006/relationships/image" Target="../media/image8.wmf"/><Relationship Id="rId1" Type="http://schemas.openxmlformats.org/officeDocument/2006/relationships/image" Target="../media/image7.wmf"/></Relationships>
</file>

<file path=ppt/drawings/_rels/vmlDrawing2.vml.rels><?xml version="1.0" encoding="UTF-8" standalone="yes"?>
<Relationships xmlns="http://schemas.openxmlformats.org/package/2006/relationships"><Relationship Id="rId3" Type="http://schemas.openxmlformats.org/officeDocument/2006/relationships/image" Target="../media/image9.wmf"/><Relationship Id="rId2" Type="http://schemas.openxmlformats.org/officeDocument/2006/relationships/image" Target="../media/image8.wmf"/><Relationship Id="rId1" Type="http://schemas.openxmlformats.org/officeDocument/2006/relationships/image" Target="../media/image7.wmf"/></Relationships>
</file>

<file path=ppt/drawings/_rels/vmlDrawing3.vml.rels><?xml version="1.0" encoding="UTF-8" standalone="yes"?>
<Relationships xmlns="http://schemas.openxmlformats.org/package/2006/relationships"><Relationship Id="rId3" Type="http://schemas.openxmlformats.org/officeDocument/2006/relationships/image" Target="../media/image9.wmf"/><Relationship Id="rId2" Type="http://schemas.openxmlformats.org/officeDocument/2006/relationships/image" Target="../media/image8.wmf"/><Relationship Id="rId1" Type="http://schemas.openxmlformats.org/officeDocument/2006/relationships/image" Target="../media/image7.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BEB0451-C860-43CA-90B8-7BD333080A58}" type="datetimeFigureOut">
              <a:rPr lang="en-US" smtClean="0"/>
              <a:t>11/11/2019</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387FA71-4857-4737-B9A7-884EB8DB3E83}" type="slidenum">
              <a:rPr lang="en-US" smtClean="0"/>
              <a:t>‹#›</a:t>
            </a:fld>
            <a:endParaRPr lang="en-US"/>
          </a:p>
        </p:txBody>
      </p:sp>
    </p:spTree>
    <p:extLst>
      <p:ext uri="{BB962C8B-B14F-4D97-AF65-F5344CB8AC3E}">
        <p14:creationId xmlns:p14="http://schemas.microsoft.com/office/powerpoint/2010/main" val="413246651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387FA71-4857-4737-B9A7-884EB8DB3E83}" type="slidenum">
              <a:rPr lang="en-US" smtClean="0"/>
              <a:t>8</a:t>
            </a:fld>
            <a:endParaRPr lang="en-US"/>
          </a:p>
        </p:txBody>
      </p:sp>
    </p:spTree>
    <p:extLst>
      <p:ext uri="{BB962C8B-B14F-4D97-AF65-F5344CB8AC3E}">
        <p14:creationId xmlns:p14="http://schemas.microsoft.com/office/powerpoint/2010/main" val="53573267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BC97D60-1F67-9049-9332-09B31DA49069}" type="slidenum">
              <a:rPr lang="en-US" smtClean="0"/>
              <a:pPr/>
              <a:t>25</a:t>
            </a:fld>
            <a:endParaRPr lang="en-US"/>
          </a:p>
        </p:txBody>
      </p:sp>
    </p:spTree>
    <p:extLst>
      <p:ext uri="{BB962C8B-B14F-4D97-AF65-F5344CB8AC3E}">
        <p14:creationId xmlns:p14="http://schemas.microsoft.com/office/powerpoint/2010/main" val="376538394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TODO: Make pixels </a:t>
            </a:r>
            <a:r>
              <a:rPr lang="en-US" dirty="0" err="1" smtClean="0"/>
              <a:t>greyscle</a:t>
            </a:r>
            <a:endParaRPr lang="en-US" dirty="0" smtClean="0"/>
          </a:p>
          <a:p>
            <a:r>
              <a:rPr lang="en-US" dirty="0" smtClean="0"/>
              <a:t>TODO:</a:t>
            </a:r>
            <a:r>
              <a:rPr lang="en-US" baseline="0" dirty="0" smtClean="0"/>
              <a:t> Increase size of 1</a:t>
            </a:r>
            <a:r>
              <a:rPr lang="en-US" baseline="30000" dirty="0" smtClean="0"/>
              <a:t>st</a:t>
            </a:r>
            <a:r>
              <a:rPr lang="en-US" baseline="0" dirty="0" smtClean="0"/>
              <a:t> hidden layer</a:t>
            </a:r>
          </a:p>
        </p:txBody>
      </p:sp>
      <p:sp>
        <p:nvSpPr>
          <p:cNvPr id="4" name="Slide Number Placeholder 3"/>
          <p:cNvSpPr>
            <a:spLocks noGrp="1"/>
          </p:cNvSpPr>
          <p:nvPr>
            <p:ph type="sldNum" sz="quarter" idx="10"/>
          </p:nvPr>
        </p:nvSpPr>
        <p:spPr/>
        <p:txBody>
          <a:bodyPr/>
          <a:lstStyle/>
          <a:p>
            <a:fld id="{3BC97D60-1F67-9049-9332-09B31DA49069}" type="slidenum">
              <a:rPr lang="en-US" smtClean="0"/>
              <a:pPr/>
              <a:t>26</a:t>
            </a:fld>
            <a:endParaRPr lang="en-US"/>
          </a:p>
        </p:txBody>
      </p:sp>
    </p:spTree>
    <p:extLst>
      <p:ext uri="{BB962C8B-B14F-4D97-AF65-F5344CB8AC3E}">
        <p14:creationId xmlns:p14="http://schemas.microsoft.com/office/powerpoint/2010/main" val="267401285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TODO: Make pixels </a:t>
            </a:r>
            <a:r>
              <a:rPr lang="en-US" dirty="0" err="1" smtClean="0"/>
              <a:t>greyscle</a:t>
            </a:r>
            <a:endParaRPr lang="en-US" dirty="0" smtClean="0"/>
          </a:p>
          <a:p>
            <a:r>
              <a:rPr lang="en-US" dirty="0" smtClean="0"/>
              <a:t>TODO:</a:t>
            </a:r>
            <a:r>
              <a:rPr lang="en-US" baseline="0" dirty="0" smtClean="0"/>
              <a:t> Increase size of 1</a:t>
            </a:r>
            <a:r>
              <a:rPr lang="en-US" baseline="30000" dirty="0" smtClean="0"/>
              <a:t>st</a:t>
            </a:r>
            <a:r>
              <a:rPr lang="en-US" baseline="0" dirty="0" smtClean="0"/>
              <a:t> hidden layer</a:t>
            </a:r>
          </a:p>
        </p:txBody>
      </p:sp>
      <p:sp>
        <p:nvSpPr>
          <p:cNvPr id="4" name="Slide Number Placeholder 3"/>
          <p:cNvSpPr>
            <a:spLocks noGrp="1"/>
          </p:cNvSpPr>
          <p:nvPr>
            <p:ph type="sldNum" sz="quarter" idx="10"/>
          </p:nvPr>
        </p:nvSpPr>
        <p:spPr/>
        <p:txBody>
          <a:bodyPr/>
          <a:lstStyle/>
          <a:p>
            <a:fld id="{3BC97D60-1F67-9049-9332-09B31DA49069}" type="slidenum">
              <a:rPr lang="en-US" smtClean="0"/>
              <a:pPr/>
              <a:t>27</a:t>
            </a:fld>
            <a:endParaRPr lang="en-US"/>
          </a:p>
        </p:txBody>
      </p:sp>
    </p:spTree>
    <p:extLst>
      <p:ext uri="{BB962C8B-B14F-4D97-AF65-F5344CB8AC3E}">
        <p14:creationId xmlns:p14="http://schemas.microsoft.com/office/powerpoint/2010/main" val="350214480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387FA71-4857-4737-B9A7-884EB8DB3E83}" type="slidenum">
              <a:rPr lang="en-US" smtClean="0"/>
              <a:t>49</a:t>
            </a:fld>
            <a:endParaRPr lang="en-US"/>
          </a:p>
        </p:txBody>
      </p:sp>
    </p:spTree>
    <p:extLst>
      <p:ext uri="{BB962C8B-B14F-4D97-AF65-F5344CB8AC3E}">
        <p14:creationId xmlns:p14="http://schemas.microsoft.com/office/powerpoint/2010/main" val="305877155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387FA71-4857-4737-B9A7-884EB8DB3E83}" type="slidenum">
              <a:rPr lang="en-US" smtClean="0"/>
              <a:t>9</a:t>
            </a:fld>
            <a:endParaRPr lang="en-US"/>
          </a:p>
        </p:txBody>
      </p:sp>
    </p:spTree>
    <p:extLst>
      <p:ext uri="{BB962C8B-B14F-4D97-AF65-F5344CB8AC3E}">
        <p14:creationId xmlns:p14="http://schemas.microsoft.com/office/powerpoint/2010/main" val="119056520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aseline="0" dirty="0" smtClean="0"/>
              <a:t>This is regular perceptron</a:t>
            </a:r>
            <a:endParaRPr lang="en-US" dirty="0"/>
          </a:p>
        </p:txBody>
      </p:sp>
      <p:sp>
        <p:nvSpPr>
          <p:cNvPr id="4" name="Slide Number Placeholder 3"/>
          <p:cNvSpPr>
            <a:spLocks noGrp="1"/>
          </p:cNvSpPr>
          <p:nvPr>
            <p:ph type="sldNum" sz="quarter" idx="10"/>
          </p:nvPr>
        </p:nvSpPr>
        <p:spPr/>
        <p:txBody>
          <a:bodyPr/>
          <a:lstStyle/>
          <a:p>
            <a:fld id="{3BC97D60-1F67-9049-9332-09B31DA49069}" type="slidenum">
              <a:rPr lang="en-US" smtClean="0"/>
              <a:pPr/>
              <a:t>10</a:t>
            </a:fld>
            <a:endParaRPr lang="en-US"/>
          </a:p>
        </p:txBody>
      </p:sp>
    </p:spTree>
    <p:extLst>
      <p:ext uri="{BB962C8B-B14F-4D97-AF65-F5344CB8AC3E}">
        <p14:creationId xmlns:p14="http://schemas.microsoft.com/office/powerpoint/2010/main" val="178577424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aseline="0" dirty="0" smtClean="0"/>
              <a:t>What if we connect all the X to all the Z?</a:t>
            </a:r>
            <a:endParaRPr lang="en-US" dirty="0"/>
          </a:p>
        </p:txBody>
      </p:sp>
      <p:sp>
        <p:nvSpPr>
          <p:cNvPr id="4" name="Slide Number Placeholder 3"/>
          <p:cNvSpPr>
            <a:spLocks noGrp="1"/>
          </p:cNvSpPr>
          <p:nvPr>
            <p:ph type="sldNum" sz="quarter" idx="10"/>
          </p:nvPr>
        </p:nvSpPr>
        <p:spPr/>
        <p:txBody>
          <a:bodyPr/>
          <a:lstStyle/>
          <a:p>
            <a:fld id="{3BC97D60-1F67-9049-9332-09B31DA49069}" type="slidenum">
              <a:rPr lang="en-US" smtClean="0"/>
              <a:pPr/>
              <a:t>11</a:t>
            </a:fld>
            <a:endParaRPr lang="en-US"/>
          </a:p>
        </p:txBody>
      </p:sp>
    </p:spTree>
    <p:extLst>
      <p:ext uri="{BB962C8B-B14F-4D97-AF65-F5344CB8AC3E}">
        <p14:creationId xmlns:p14="http://schemas.microsoft.com/office/powerpoint/2010/main" val="73043202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aseline="0" dirty="0" smtClean="0"/>
              <a:t>What if we connect all the X to all the Z?</a:t>
            </a:r>
            <a:endParaRPr lang="en-US" dirty="0"/>
          </a:p>
        </p:txBody>
      </p:sp>
      <p:sp>
        <p:nvSpPr>
          <p:cNvPr id="4" name="Slide Number Placeholder 3"/>
          <p:cNvSpPr>
            <a:spLocks noGrp="1"/>
          </p:cNvSpPr>
          <p:nvPr>
            <p:ph type="sldNum" sz="quarter" idx="10"/>
          </p:nvPr>
        </p:nvSpPr>
        <p:spPr/>
        <p:txBody>
          <a:bodyPr/>
          <a:lstStyle/>
          <a:p>
            <a:fld id="{3BC97D60-1F67-9049-9332-09B31DA49069}" type="slidenum">
              <a:rPr lang="en-US" smtClean="0"/>
              <a:pPr/>
              <a:t>12</a:t>
            </a:fld>
            <a:endParaRPr lang="en-US"/>
          </a:p>
        </p:txBody>
      </p:sp>
    </p:spTree>
    <p:extLst>
      <p:ext uri="{BB962C8B-B14F-4D97-AF65-F5344CB8AC3E}">
        <p14:creationId xmlns:p14="http://schemas.microsoft.com/office/powerpoint/2010/main" val="197394493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aseline="0" dirty="0" smtClean="0"/>
              <a:t>What if we connect all the X to all the Z?</a:t>
            </a:r>
            <a:endParaRPr lang="en-US" dirty="0"/>
          </a:p>
        </p:txBody>
      </p:sp>
      <p:sp>
        <p:nvSpPr>
          <p:cNvPr id="4" name="Slide Number Placeholder 3"/>
          <p:cNvSpPr>
            <a:spLocks noGrp="1"/>
          </p:cNvSpPr>
          <p:nvPr>
            <p:ph type="sldNum" sz="quarter" idx="10"/>
          </p:nvPr>
        </p:nvSpPr>
        <p:spPr/>
        <p:txBody>
          <a:bodyPr/>
          <a:lstStyle/>
          <a:p>
            <a:fld id="{3BC97D60-1F67-9049-9332-09B31DA49069}" type="slidenum">
              <a:rPr lang="en-US" smtClean="0"/>
              <a:pPr/>
              <a:t>13</a:t>
            </a:fld>
            <a:endParaRPr lang="en-US"/>
          </a:p>
        </p:txBody>
      </p:sp>
    </p:spTree>
    <p:extLst>
      <p:ext uri="{BB962C8B-B14F-4D97-AF65-F5344CB8AC3E}">
        <p14:creationId xmlns:p14="http://schemas.microsoft.com/office/powerpoint/2010/main" val="128849949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aseline="0" dirty="0" smtClean="0"/>
              <a:t>What if we connect all the X to all the Z?</a:t>
            </a:r>
            <a:endParaRPr lang="en-US" dirty="0"/>
          </a:p>
        </p:txBody>
      </p:sp>
      <p:sp>
        <p:nvSpPr>
          <p:cNvPr id="4" name="Slide Number Placeholder 3"/>
          <p:cNvSpPr>
            <a:spLocks noGrp="1"/>
          </p:cNvSpPr>
          <p:nvPr>
            <p:ph type="sldNum" sz="quarter" idx="10"/>
          </p:nvPr>
        </p:nvSpPr>
        <p:spPr/>
        <p:txBody>
          <a:bodyPr/>
          <a:lstStyle/>
          <a:p>
            <a:fld id="{3BC97D60-1F67-9049-9332-09B31DA49069}" type="slidenum">
              <a:rPr lang="en-US" smtClean="0"/>
              <a:pPr/>
              <a:t>14</a:t>
            </a:fld>
            <a:endParaRPr lang="en-US"/>
          </a:p>
        </p:txBody>
      </p:sp>
    </p:spTree>
    <p:extLst>
      <p:ext uri="{BB962C8B-B14F-4D97-AF65-F5344CB8AC3E}">
        <p14:creationId xmlns:p14="http://schemas.microsoft.com/office/powerpoint/2010/main" val="302142179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We saw with XOR</a:t>
            </a:r>
            <a:endParaRPr lang="en-US" dirty="0"/>
          </a:p>
        </p:txBody>
      </p:sp>
      <p:sp>
        <p:nvSpPr>
          <p:cNvPr id="4" name="Slide Number Placeholder 3"/>
          <p:cNvSpPr>
            <a:spLocks noGrp="1"/>
          </p:cNvSpPr>
          <p:nvPr>
            <p:ph type="sldNum" sz="quarter" idx="10"/>
          </p:nvPr>
        </p:nvSpPr>
        <p:spPr/>
        <p:txBody>
          <a:bodyPr/>
          <a:lstStyle/>
          <a:p>
            <a:fld id="{3BC97D60-1F67-9049-9332-09B31DA49069}" type="slidenum">
              <a:rPr lang="en-US" smtClean="0"/>
              <a:pPr/>
              <a:t>16</a:t>
            </a:fld>
            <a:endParaRPr lang="en-US"/>
          </a:p>
        </p:txBody>
      </p:sp>
    </p:spTree>
    <p:extLst>
      <p:ext uri="{BB962C8B-B14F-4D97-AF65-F5344CB8AC3E}">
        <p14:creationId xmlns:p14="http://schemas.microsoft.com/office/powerpoint/2010/main" val="353334636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Why called feed forward?</a:t>
            </a:r>
            <a:endParaRPr lang="en-US" dirty="0"/>
          </a:p>
        </p:txBody>
      </p:sp>
      <p:sp>
        <p:nvSpPr>
          <p:cNvPr id="4" name="Slide Number Placeholder 3"/>
          <p:cNvSpPr>
            <a:spLocks noGrp="1"/>
          </p:cNvSpPr>
          <p:nvPr>
            <p:ph type="sldNum" sz="quarter" idx="10"/>
          </p:nvPr>
        </p:nvSpPr>
        <p:spPr/>
        <p:txBody>
          <a:bodyPr/>
          <a:lstStyle/>
          <a:p>
            <a:fld id="{3BC97D60-1F67-9049-9332-09B31DA49069}" type="slidenum">
              <a:rPr lang="en-US" smtClean="0"/>
              <a:pPr/>
              <a:t>18</a:t>
            </a:fld>
            <a:endParaRPr lang="en-US"/>
          </a:p>
        </p:txBody>
      </p:sp>
    </p:spTree>
    <p:extLst>
      <p:ext uri="{BB962C8B-B14F-4D97-AF65-F5344CB8AC3E}">
        <p14:creationId xmlns:p14="http://schemas.microsoft.com/office/powerpoint/2010/main" val="33809202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F7AFFB9B-9FB8-469E-96F9-4D32314110B6}" type="datetimeFigureOut">
              <a:rPr lang="en-US" smtClean="0"/>
              <a:t>11/11/2019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30289139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9FF1211-4E0C-4AB3-B04F-585959BDAFE8}" type="datetimeFigureOut">
              <a:rPr lang="en-US" smtClean="0"/>
              <a:t>11/11/2019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15859851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28BDECAF-D3BE-4069-9C78-642ECCD01477}" type="datetimeFigureOut">
              <a:rPr lang="en-US" smtClean="0"/>
              <a:t>11/11/2019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56459719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8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091CD1D9-C084-EE47-BD8D-261BE031B149}" type="datetime1">
              <a:rPr lang="en-US" smtClean="0"/>
              <a:t>11/11/2019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CF56997-4F5F-5A42-B306-795126905ACA}" type="slidenum">
              <a:rPr lang="en-US" smtClean="0"/>
              <a:pPr/>
              <a:t>‹#›</a:t>
            </a:fld>
            <a:endParaRPr lang="en-US"/>
          </a:p>
        </p:txBody>
      </p:sp>
      <p:sp>
        <p:nvSpPr>
          <p:cNvPr id="7" name="Text Placeholder 9"/>
          <p:cNvSpPr>
            <a:spLocks noGrp="1"/>
          </p:cNvSpPr>
          <p:nvPr>
            <p:ph type="body" sz="quarter" idx="13" hasCustomPrompt="1"/>
          </p:nvPr>
        </p:nvSpPr>
        <p:spPr>
          <a:xfrm>
            <a:off x="457200" y="142875"/>
            <a:ext cx="2667000" cy="1143000"/>
          </a:xfrm>
        </p:spPr>
        <p:txBody>
          <a:bodyPr anchor="ctr" anchorCtr="0"/>
          <a:lstStyle>
            <a:lvl1pPr marL="0" marR="0" indent="0" algn="l" defTabSz="457200" rtl="0" eaLnBrk="1" fontAlgn="auto" latinLnBrk="0" hangingPunct="1">
              <a:lnSpc>
                <a:spcPct val="100000"/>
              </a:lnSpc>
              <a:spcBef>
                <a:spcPct val="20000"/>
              </a:spcBef>
              <a:spcAft>
                <a:spcPts val="0"/>
              </a:spcAft>
              <a:buClrTx/>
              <a:buSzTx/>
              <a:buFont typeface="Arial"/>
              <a:buNone/>
              <a:tabLst/>
              <a:defRPr/>
            </a:lvl1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en-US" dirty="0" smtClean="0"/>
              <a:t>Click to add Section</a:t>
            </a:r>
          </a:p>
        </p:txBody>
      </p:sp>
    </p:spTree>
    <p:extLst>
      <p:ext uri="{BB962C8B-B14F-4D97-AF65-F5344CB8AC3E}">
        <p14:creationId xmlns:p14="http://schemas.microsoft.com/office/powerpoint/2010/main" val="349637163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5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25182DA-637D-DA41-AAFB-68E5B7C2EF75}" type="datetime1">
              <a:rPr lang="en-US" smtClean="0"/>
              <a:t>11/11/2019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CF56997-4F5F-5A42-B306-795126905ACA}" type="slidenum">
              <a:rPr lang="en-US" smtClean="0"/>
              <a:pPr/>
              <a:t>‹#›</a:t>
            </a:fld>
            <a:endParaRPr lang="en-US"/>
          </a:p>
        </p:txBody>
      </p:sp>
      <p:sp>
        <p:nvSpPr>
          <p:cNvPr id="10" name="Text Placeholder 9"/>
          <p:cNvSpPr>
            <a:spLocks noGrp="1"/>
          </p:cNvSpPr>
          <p:nvPr>
            <p:ph type="body" sz="quarter" idx="13" hasCustomPrompt="1"/>
          </p:nvPr>
        </p:nvSpPr>
        <p:spPr>
          <a:xfrm>
            <a:off x="457200" y="142875"/>
            <a:ext cx="2667000" cy="1143000"/>
          </a:xfrm>
        </p:spPr>
        <p:txBody>
          <a:bodyPr anchor="ctr" anchorCtr="0"/>
          <a:lstStyle>
            <a:lvl1pPr marL="0" indent="0">
              <a:buNone/>
              <a:defRPr baseline="0"/>
            </a:lvl1pPr>
          </a:lstStyle>
          <a:p>
            <a:pPr lvl="0"/>
            <a:r>
              <a:rPr lang="en-US" dirty="0" smtClean="0"/>
              <a:t>Click to add Section</a:t>
            </a:r>
            <a:endParaRPr lang="en-US" dirty="0"/>
          </a:p>
        </p:txBody>
      </p:sp>
    </p:spTree>
    <p:extLst>
      <p:ext uri="{BB962C8B-B14F-4D97-AF65-F5344CB8AC3E}">
        <p14:creationId xmlns:p14="http://schemas.microsoft.com/office/powerpoint/2010/main" val="84982007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6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25182DA-637D-DA41-AAFB-68E5B7C2EF75}" type="datetime1">
              <a:rPr lang="en-US" smtClean="0"/>
              <a:t>11/11/2019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CF56997-4F5F-5A42-B306-795126905ACA}" type="slidenum">
              <a:rPr lang="en-US" smtClean="0"/>
              <a:pPr/>
              <a:t>‹#›</a:t>
            </a:fld>
            <a:endParaRPr lang="en-US"/>
          </a:p>
        </p:txBody>
      </p:sp>
      <p:sp>
        <p:nvSpPr>
          <p:cNvPr id="10" name="Text Placeholder 9"/>
          <p:cNvSpPr>
            <a:spLocks noGrp="1"/>
          </p:cNvSpPr>
          <p:nvPr>
            <p:ph type="body" sz="quarter" idx="13" hasCustomPrompt="1"/>
          </p:nvPr>
        </p:nvSpPr>
        <p:spPr>
          <a:xfrm>
            <a:off x="457200" y="142875"/>
            <a:ext cx="2667000" cy="1143000"/>
          </a:xfrm>
        </p:spPr>
        <p:txBody>
          <a:bodyPr anchor="ctr" anchorCtr="0"/>
          <a:lstStyle>
            <a:lvl1pPr marL="0" indent="0">
              <a:buNone/>
              <a:defRPr baseline="0"/>
            </a:lvl1pPr>
          </a:lstStyle>
          <a:p>
            <a:pPr lvl="0"/>
            <a:r>
              <a:rPr lang="en-US" dirty="0" smtClean="0"/>
              <a:t>Click to add Section</a:t>
            </a:r>
            <a:endParaRPr lang="en-US" dirty="0"/>
          </a:p>
        </p:txBody>
      </p:sp>
    </p:spTree>
    <p:extLst>
      <p:ext uri="{BB962C8B-B14F-4D97-AF65-F5344CB8AC3E}">
        <p14:creationId xmlns:p14="http://schemas.microsoft.com/office/powerpoint/2010/main" val="214280886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7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25182DA-637D-DA41-AAFB-68E5B7C2EF75}" type="datetime1">
              <a:rPr lang="en-US" smtClean="0"/>
              <a:t>11/11/2019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CF56997-4F5F-5A42-B306-795126905ACA}" type="slidenum">
              <a:rPr lang="en-US" smtClean="0"/>
              <a:pPr/>
              <a:t>‹#›</a:t>
            </a:fld>
            <a:endParaRPr lang="en-US"/>
          </a:p>
        </p:txBody>
      </p:sp>
      <p:sp>
        <p:nvSpPr>
          <p:cNvPr id="10" name="Text Placeholder 9"/>
          <p:cNvSpPr>
            <a:spLocks noGrp="1"/>
          </p:cNvSpPr>
          <p:nvPr>
            <p:ph type="body" sz="quarter" idx="13" hasCustomPrompt="1"/>
          </p:nvPr>
        </p:nvSpPr>
        <p:spPr>
          <a:xfrm>
            <a:off x="457200" y="142875"/>
            <a:ext cx="2667000" cy="1143000"/>
          </a:xfrm>
        </p:spPr>
        <p:txBody>
          <a:bodyPr anchor="ctr" anchorCtr="0"/>
          <a:lstStyle>
            <a:lvl1pPr marL="0" indent="0">
              <a:buNone/>
              <a:defRPr baseline="0"/>
            </a:lvl1pPr>
          </a:lstStyle>
          <a:p>
            <a:pPr lvl="0"/>
            <a:r>
              <a:rPr lang="en-US" dirty="0" smtClean="0"/>
              <a:t>Click to add Section</a:t>
            </a:r>
            <a:endParaRPr lang="en-US" dirty="0"/>
          </a:p>
        </p:txBody>
      </p:sp>
    </p:spTree>
    <p:extLst>
      <p:ext uri="{BB962C8B-B14F-4D97-AF65-F5344CB8AC3E}">
        <p14:creationId xmlns:p14="http://schemas.microsoft.com/office/powerpoint/2010/main" val="404230381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0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091CD1D9-C084-EE47-BD8D-261BE031B149}" type="datetime1">
              <a:rPr lang="en-US" smtClean="0"/>
              <a:t>11/11/2019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CF56997-4F5F-5A42-B306-795126905ACA}" type="slidenum">
              <a:rPr lang="en-US" smtClean="0"/>
              <a:pPr/>
              <a:t>‹#›</a:t>
            </a:fld>
            <a:endParaRPr lang="en-US"/>
          </a:p>
        </p:txBody>
      </p:sp>
      <p:sp>
        <p:nvSpPr>
          <p:cNvPr id="7" name="Text Placeholder 9"/>
          <p:cNvSpPr>
            <a:spLocks noGrp="1"/>
          </p:cNvSpPr>
          <p:nvPr>
            <p:ph type="body" sz="quarter" idx="13" hasCustomPrompt="1"/>
          </p:nvPr>
        </p:nvSpPr>
        <p:spPr>
          <a:xfrm>
            <a:off x="457200" y="142875"/>
            <a:ext cx="2667000" cy="1143000"/>
          </a:xfrm>
        </p:spPr>
        <p:txBody>
          <a:bodyPr anchor="ctr" anchorCtr="0"/>
          <a:lstStyle>
            <a:lvl1pPr marL="0" marR="0" indent="0" algn="l" defTabSz="457200" rtl="0" eaLnBrk="1" fontAlgn="auto" latinLnBrk="0" hangingPunct="1">
              <a:lnSpc>
                <a:spcPct val="100000"/>
              </a:lnSpc>
              <a:spcBef>
                <a:spcPct val="20000"/>
              </a:spcBef>
              <a:spcAft>
                <a:spcPts val="0"/>
              </a:spcAft>
              <a:buClrTx/>
              <a:buSzTx/>
              <a:buFont typeface="Arial"/>
              <a:buNone/>
              <a:tabLst/>
              <a:defRPr/>
            </a:lvl1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en-US" dirty="0" smtClean="0"/>
              <a:t>Click to add Section</a:t>
            </a:r>
          </a:p>
        </p:txBody>
      </p:sp>
    </p:spTree>
    <p:extLst>
      <p:ext uri="{BB962C8B-B14F-4D97-AF65-F5344CB8AC3E}">
        <p14:creationId xmlns:p14="http://schemas.microsoft.com/office/powerpoint/2010/main" val="24970960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8EFBDC27-E420-4878-9EE6-7B9656D6442A}" type="datetimeFigureOut">
              <a:rPr lang="en-US" smtClean="0"/>
              <a:t>11/11/2019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8003539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0F7F47CF-67C9-420C-80A5-E2069FF0C2DF}" type="datetimeFigureOut">
              <a:rPr lang="en-US" smtClean="0"/>
              <a:t>11/11/2019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9846588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AE22DC73-F065-42F5-A9F2-D90B2E42A0B3}" type="datetimeFigureOut">
              <a:rPr lang="en-US" smtClean="0"/>
              <a:t>11/11/2019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41331345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76BEA702-9B29-41CC-9BCC-3DF8A0D379FE}" type="datetimeFigureOut">
              <a:rPr lang="en-US" smtClean="0"/>
              <a:t>11/11/2019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51601822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097649AC-CB8F-4FF1-9A34-5861C74DD0A7}" type="datetimeFigureOut">
              <a:rPr lang="en-US" smtClean="0"/>
              <a:t>11/11/2019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7346512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EC5CECA-2D3A-4680-9B49-752200DE467C}" type="datetimeFigureOut">
              <a:rPr lang="en-US" smtClean="0"/>
              <a:t>11/11/2019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73449168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50C3BFE2-83B7-4B0A-B9D3-AB28331082B3}" type="datetimeFigureOut">
              <a:rPr lang="en-US" smtClean="0"/>
              <a:t>11/11/2019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8901067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12EF78E3-FDA3-4D28-AAA2-0B81F349A39D}" type="datetimeFigureOut">
              <a:rPr lang="en-US" smtClean="0"/>
              <a:t>11/11/2019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47194714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35BB1C6-BF8F-4481-8AB2-603A1C8A906A}" type="datetimeFigureOut">
              <a:rPr lang="en-US" smtClean="0"/>
              <a:t>11/11/2019</a:t>
            </a:fld>
            <a:endParaRPr lang="en-US" dirty="0"/>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164882407"/>
      </p:ext>
    </p:extLst>
  </p:cSld>
  <p:clrMap bg1="lt1" tx1="dk1" bg2="lt2" tx2="dk2" accent1="accent1" accent2="accent2" accent3="accent3" accent4="accent4" accent5="accent5" accent6="accent6" hlink="hlink" folHlink="folHlink"/>
  <p:sldLayoutIdLst>
    <p:sldLayoutId id="2147483706" r:id="rId1"/>
    <p:sldLayoutId id="2147483707" r:id="rId2"/>
    <p:sldLayoutId id="2147483708" r:id="rId3"/>
    <p:sldLayoutId id="2147483709" r:id="rId4"/>
    <p:sldLayoutId id="2147483710" r:id="rId5"/>
    <p:sldLayoutId id="2147483711" r:id="rId6"/>
    <p:sldLayoutId id="2147483712" r:id="rId7"/>
    <p:sldLayoutId id="2147483713" r:id="rId8"/>
    <p:sldLayoutId id="2147483714" r:id="rId9"/>
    <p:sldLayoutId id="2147483715" r:id="rId10"/>
    <p:sldLayoutId id="2147483716" r:id="rId11"/>
    <p:sldLayoutId id="2147483717" r:id="rId12"/>
    <p:sldLayoutId id="2147483719" r:id="rId13"/>
    <p:sldLayoutId id="2147483720" r:id="rId14"/>
    <p:sldLayoutId id="2147483721" r:id="rId15"/>
    <p:sldLayoutId id="2147483722" r:id="rId16"/>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8" Type="http://schemas.openxmlformats.org/officeDocument/2006/relationships/image" Target="../media/image9.wmf"/><Relationship Id="rId3" Type="http://schemas.openxmlformats.org/officeDocument/2006/relationships/oleObject" Target="../embeddings/oleObject1.bin"/><Relationship Id="rId7" Type="http://schemas.openxmlformats.org/officeDocument/2006/relationships/oleObject" Target="../embeddings/oleObject3.bin"/><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8.wmf"/><Relationship Id="rId5" Type="http://schemas.openxmlformats.org/officeDocument/2006/relationships/oleObject" Target="../embeddings/oleObject2.bin"/><Relationship Id="rId4" Type="http://schemas.openxmlformats.org/officeDocument/2006/relationships/image" Target="../media/image7.wmf"/></Relationships>
</file>

<file path=ppt/slides/_rels/slide16.xml.rels><?xml version="1.0" encoding="UTF-8" standalone="yes"?>
<Relationships xmlns="http://schemas.openxmlformats.org/package/2006/relationships"><Relationship Id="rId8" Type="http://schemas.openxmlformats.org/officeDocument/2006/relationships/oleObject" Target="../embeddings/oleObject6.bin"/><Relationship Id="rId3" Type="http://schemas.openxmlformats.org/officeDocument/2006/relationships/notesSlide" Target="../notesSlides/notesSlide8.xml"/><Relationship Id="rId7" Type="http://schemas.openxmlformats.org/officeDocument/2006/relationships/image" Target="../media/image8.wmf"/><Relationship Id="rId2" Type="http://schemas.openxmlformats.org/officeDocument/2006/relationships/slideLayout" Target="../slideLayouts/slideLayout2.xml"/><Relationship Id="rId1" Type="http://schemas.openxmlformats.org/officeDocument/2006/relationships/vmlDrawing" Target="../drawings/vmlDrawing2.vml"/><Relationship Id="rId6" Type="http://schemas.openxmlformats.org/officeDocument/2006/relationships/oleObject" Target="../embeddings/oleObject5.bin"/><Relationship Id="rId5" Type="http://schemas.openxmlformats.org/officeDocument/2006/relationships/image" Target="../media/image7.wmf"/><Relationship Id="rId4" Type="http://schemas.openxmlformats.org/officeDocument/2006/relationships/oleObject" Target="../embeddings/oleObject4.bin"/><Relationship Id="rId9" Type="http://schemas.openxmlformats.org/officeDocument/2006/relationships/image" Target="../media/image9.wmf"/></Relationships>
</file>

<file path=ppt/slides/_rels/slide17.xml.rels><?xml version="1.0" encoding="UTF-8" standalone="yes"?>
<Relationships xmlns="http://schemas.openxmlformats.org/package/2006/relationships"><Relationship Id="rId8" Type="http://schemas.openxmlformats.org/officeDocument/2006/relationships/image" Target="../media/image9.wmf"/><Relationship Id="rId3" Type="http://schemas.openxmlformats.org/officeDocument/2006/relationships/oleObject" Target="../embeddings/oleObject7.bin"/><Relationship Id="rId7" Type="http://schemas.openxmlformats.org/officeDocument/2006/relationships/oleObject" Target="../embeddings/oleObject9.bin"/><Relationship Id="rId2" Type="http://schemas.openxmlformats.org/officeDocument/2006/relationships/slideLayout" Target="../slideLayouts/slideLayout2.xml"/><Relationship Id="rId1" Type="http://schemas.openxmlformats.org/officeDocument/2006/relationships/vmlDrawing" Target="../drawings/vmlDrawing3.vml"/><Relationship Id="rId6" Type="http://schemas.openxmlformats.org/officeDocument/2006/relationships/image" Target="../media/image8.wmf"/><Relationship Id="rId5" Type="http://schemas.openxmlformats.org/officeDocument/2006/relationships/oleObject" Target="../embeddings/oleObject8.bin"/><Relationship Id="rId4" Type="http://schemas.openxmlformats.org/officeDocument/2006/relationships/image" Target="../media/image7.wmf"/></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8.xml"/></Relationships>
</file>

<file path=ppt/slides/_rels/slide2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8.xml"/></Relationships>
</file>

<file path=ppt/slides/_rels/slide2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notesSlide" Target="../notesSlides/notesSlide11.xml"/><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notesSlide" Target="../notesSlides/notesSlide12.xml"/><Relationship Id="rId1" Type="http://schemas.openxmlformats.org/officeDocument/2006/relationships/slideLayout" Target="../slideLayouts/slideLayout15.xml"/></Relationships>
</file>

<file path=ppt/slides/_rels/slide28.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Layout" Target="../slideLayouts/slideLayout16.xml"/></Relationships>
</file>

<file path=ppt/slides/_rels/slide29.xml.rels><?xml version="1.0" encoding="UTF-8" standalone="yes"?>
<Relationships xmlns="http://schemas.openxmlformats.org/package/2006/relationships"><Relationship Id="rId3" Type="http://schemas.openxmlformats.org/officeDocument/2006/relationships/hyperlink" Target="http://stackoverflow.com/questions/40577280/how-many-layers-are-in-this-neural-network" TargetMode="External"/><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hyperlink" Target="http://nnadl-ja.github.io/nnadl_site_ja/chap1.html" TargetMode="External"/><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hyperlink" Target="http://neuralnetworksanddeeplearning.com/chap5.html" TargetMode="External"/><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8.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hyperlink" Target="http://stackoverflow.com/questions/27925358/pre-processing-before-digit-recognition-for-nn-cnn-trained-with-mnist-dataset" TargetMode="External"/><Relationship Id="rId2" Type="http://schemas.openxmlformats.org/officeDocument/2006/relationships/image" Target="../media/image25.jp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8.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3" Type="http://schemas.openxmlformats.org/officeDocument/2006/relationships/hyperlink" Target="http://www.bodnara.co.kr/bbs/article.html?num=140735" TargetMode="External"/><Relationship Id="rId2" Type="http://schemas.openxmlformats.org/officeDocument/2006/relationships/image" Target="../media/image29.jp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hyperlink" Target="http://michaelgalloy.com/2013/06/11/cpu-vs-gpu-performance.html" TargetMode="External"/><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hyperlink" Target="https://en.m.wikibooks.org/wiki/Biomedical_Engineering_Theory_And_Practice/Neuro_engineering" TargetMode="External"/><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B2376F-8B62-407A-8E08-1904201E537A}"/>
              </a:ext>
            </a:extLst>
          </p:cNvPr>
          <p:cNvSpPr>
            <a:spLocks noGrp="1"/>
          </p:cNvSpPr>
          <p:nvPr>
            <p:ph type="title"/>
          </p:nvPr>
        </p:nvSpPr>
        <p:spPr/>
        <p:txBody>
          <a:bodyPr/>
          <a:lstStyle/>
          <a:p>
            <a:r>
              <a:rPr lang="en-US" dirty="0"/>
              <a:t>Artificial Intelligence</a:t>
            </a:r>
          </a:p>
        </p:txBody>
      </p:sp>
      <p:sp>
        <p:nvSpPr>
          <p:cNvPr id="3" name="Content Placeholder 2">
            <a:extLst>
              <a:ext uri="{FF2B5EF4-FFF2-40B4-BE49-F238E27FC236}">
                <a16:creationId xmlns:a16="http://schemas.microsoft.com/office/drawing/2014/main" id="{2A7B984D-017B-4A52-8177-9D0787A513FB}"/>
              </a:ext>
            </a:extLst>
          </p:cNvPr>
          <p:cNvSpPr>
            <a:spLocks noGrp="1"/>
          </p:cNvSpPr>
          <p:nvPr>
            <p:ph idx="1"/>
          </p:nvPr>
        </p:nvSpPr>
        <p:spPr/>
        <p:txBody>
          <a:bodyPr/>
          <a:lstStyle/>
          <a:p>
            <a:r>
              <a:rPr lang="en-US" dirty="0"/>
              <a:t>“The science and engineering of creating intelligent machines”         </a:t>
            </a:r>
            <a:br>
              <a:rPr lang="en-US" dirty="0"/>
            </a:br>
            <a:r>
              <a:rPr lang="en-US" dirty="0"/>
              <a:t>    - John McCarthy, 1956</a:t>
            </a:r>
          </a:p>
        </p:txBody>
      </p:sp>
    </p:spTree>
    <p:extLst>
      <p:ext uri="{BB962C8B-B14F-4D97-AF65-F5344CB8AC3E}">
        <p14:creationId xmlns:p14="http://schemas.microsoft.com/office/powerpoint/2010/main" val="2361286474"/>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6000">
        <p15:prstTrans prst="curtains"/>
      </p:transition>
    </mc:Choice>
    <mc:Fallback>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Building a Neural Net</a:t>
            </a:r>
            <a:endParaRPr lang="en-US" dirty="0"/>
          </a:p>
        </p:txBody>
      </p:sp>
      <p:sp>
        <p:nvSpPr>
          <p:cNvPr id="6" name="Connector 5"/>
          <p:cNvSpPr/>
          <p:nvPr/>
        </p:nvSpPr>
        <p:spPr>
          <a:xfrm>
            <a:off x="2270760" y="3761740"/>
            <a:ext cx="822960" cy="822960"/>
          </a:xfrm>
          <a:prstGeom prst="flowChartConnector">
            <a:avLst/>
          </a:prstGeom>
          <a:solidFill>
            <a:srgbClr val="EE6802"/>
          </a:solidFill>
          <a:ln>
            <a:solidFill>
              <a:schemeClr val="accent1">
                <a:shade val="95000"/>
                <a:satMod val="105000"/>
              </a:schemeClr>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dirty="0">
                <a:ln>
                  <a:solidFill>
                    <a:schemeClr val="tx1"/>
                  </a:solidFill>
                </a:ln>
                <a:solidFill>
                  <a:schemeClr val="tx1"/>
                </a:solidFill>
                <a:latin typeface="Arial"/>
                <a:cs typeface="Arial"/>
              </a:rPr>
              <a:t>x</a:t>
            </a:r>
            <a:r>
              <a:rPr lang="en-US" baseline="-25000" dirty="0" smtClean="0">
                <a:ln>
                  <a:solidFill>
                    <a:schemeClr val="tx1"/>
                  </a:solidFill>
                </a:ln>
                <a:solidFill>
                  <a:schemeClr val="tx1"/>
                </a:solidFill>
                <a:latin typeface="Arial"/>
                <a:cs typeface="Arial"/>
              </a:rPr>
              <a:t>1</a:t>
            </a:r>
            <a:endParaRPr lang="en-US" baseline="-25000" dirty="0">
              <a:ln>
                <a:solidFill>
                  <a:schemeClr val="tx1"/>
                </a:solidFill>
              </a:ln>
              <a:solidFill>
                <a:schemeClr val="tx1"/>
              </a:solidFill>
              <a:latin typeface="Arial"/>
              <a:cs typeface="Arial"/>
            </a:endParaRPr>
          </a:p>
        </p:txBody>
      </p:sp>
      <p:sp>
        <p:nvSpPr>
          <p:cNvPr id="10" name="Connector 9"/>
          <p:cNvSpPr/>
          <p:nvPr/>
        </p:nvSpPr>
        <p:spPr>
          <a:xfrm>
            <a:off x="4267200" y="2174240"/>
            <a:ext cx="822960" cy="822960"/>
          </a:xfrm>
          <a:prstGeom prst="flowChartConnector">
            <a:avLst/>
          </a:prstGeom>
          <a:solidFill>
            <a:srgbClr val="E0D925"/>
          </a:solidFill>
          <a:ln>
            <a:solidFill>
              <a:schemeClr val="accent1">
                <a:shade val="95000"/>
                <a:satMod val="105000"/>
              </a:schemeClr>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dirty="0" smtClean="0">
                <a:ln>
                  <a:solidFill>
                    <a:schemeClr val="tx1"/>
                  </a:solidFill>
                </a:ln>
                <a:solidFill>
                  <a:schemeClr val="tx1"/>
                </a:solidFill>
                <a:latin typeface="Arial"/>
                <a:cs typeface="Arial"/>
              </a:rPr>
              <a:t>y</a:t>
            </a:r>
            <a:endParaRPr lang="en-US" baseline="-25000" dirty="0">
              <a:ln>
                <a:solidFill>
                  <a:schemeClr val="tx1"/>
                </a:solidFill>
              </a:ln>
              <a:solidFill>
                <a:schemeClr val="tx1"/>
              </a:solidFill>
              <a:latin typeface="Arial"/>
              <a:cs typeface="Arial"/>
            </a:endParaRPr>
          </a:p>
        </p:txBody>
      </p:sp>
      <p:sp>
        <p:nvSpPr>
          <p:cNvPr id="11" name="Connector 10"/>
          <p:cNvSpPr/>
          <p:nvPr/>
        </p:nvSpPr>
        <p:spPr>
          <a:xfrm>
            <a:off x="3642360" y="3761740"/>
            <a:ext cx="822960" cy="822960"/>
          </a:xfrm>
          <a:prstGeom prst="flowChartConnector">
            <a:avLst/>
          </a:prstGeom>
          <a:solidFill>
            <a:srgbClr val="EE6802"/>
          </a:solidFill>
          <a:ln>
            <a:solidFill>
              <a:schemeClr val="accent1">
                <a:shade val="95000"/>
                <a:satMod val="105000"/>
              </a:schemeClr>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dirty="0">
                <a:ln>
                  <a:solidFill>
                    <a:schemeClr val="tx1"/>
                  </a:solidFill>
                </a:ln>
                <a:solidFill>
                  <a:schemeClr val="tx1"/>
                </a:solidFill>
                <a:latin typeface="Arial"/>
                <a:cs typeface="Arial"/>
              </a:rPr>
              <a:t>x</a:t>
            </a:r>
            <a:r>
              <a:rPr lang="en-US" baseline="-25000" dirty="0" smtClean="0">
                <a:ln>
                  <a:solidFill>
                    <a:schemeClr val="tx1"/>
                  </a:solidFill>
                </a:ln>
                <a:solidFill>
                  <a:schemeClr val="tx1"/>
                </a:solidFill>
                <a:latin typeface="Arial"/>
                <a:cs typeface="Arial"/>
              </a:rPr>
              <a:t>2</a:t>
            </a:r>
            <a:endParaRPr lang="en-US" baseline="-25000" dirty="0">
              <a:ln>
                <a:solidFill>
                  <a:schemeClr val="tx1"/>
                </a:solidFill>
              </a:ln>
              <a:solidFill>
                <a:schemeClr val="tx1"/>
              </a:solidFill>
              <a:latin typeface="Arial"/>
              <a:cs typeface="Arial"/>
            </a:endParaRPr>
          </a:p>
        </p:txBody>
      </p:sp>
      <p:sp>
        <p:nvSpPr>
          <p:cNvPr id="12" name="Connector 11"/>
          <p:cNvSpPr/>
          <p:nvPr/>
        </p:nvSpPr>
        <p:spPr>
          <a:xfrm>
            <a:off x="6019800" y="3761740"/>
            <a:ext cx="822960" cy="822960"/>
          </a:xfrm>
          <a:prstGeom prst="flowChartConnector">
            <a:avLst/>
          </a:prstGeom>
          <a:solidFill>
            <a:srgbClr val="EE6802"/>
          </a:solidFill>
          <a:ln>
            <a:solidFill>
              <a:schemeClr val="accent1">
                <a:shade val="95000"/>
                <a:satMod val="105000"/>
              </a:schemeClr>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dirty="0" err="1">
                <a:ln>
                  <a:solidFill>
                    <a:schemeClr val="tx1"/>
                  </a:solidFill>
                </a:ln>
                <a:solidFill>
                  <a:schemeClr val="tx1"/>
                </a:solidFill>
                <a:latin typeface="Arial"/>
                <a:cs typeface="Arial"/>
              </a:rPr>
              <a:t>x</a:t>
            </a:r>
            <a:r>
              <a:rPr lang="en-US" baseline="-25000" dirty="0" err="1" smtClean="0">
                <a:ln>
                  <a:solidFill>
                    <a:schemeClr val="tx1"/>
                  </a:solidFill>
                </a:ln>
                <a:solidFill>
                  <a:schemeClr val="tx1"/>
                </a:solidFill>
                <a:latin typeface="Arial"/>
                <a:cs typeface="Arial"/>
              </a:rPr>
              <a:t>M</a:t>
            </a:r>
            <a:endParaRPr lang="en-US" baseline="-25000" dirty="0">
              <a:ln>
                <a:solidFill>
                  <a:schemeClr val="tx1"/>
                </a:solidFill>
              </a:ln>
              <a:solidFill>
                <a:schemeClr val="tx1"/>
              </a:solidFill>
              <a:latin typeface="Arial"/>
              <a:cs typeface="Arial"/>
            </a:endParaRPr>
          </a:p>
        </p:txBody>
      </p:sp>
      <p:sp>
        <p:nvSpPr>
          <p:cNvPr id="14" name="TextBox 13"/>
          <p:cNvSpPr txBox="1">
            <a:spLocks noChangeArrowheads="1"/>
          </p:cNvSpPr>
          <p:nvPr/>
        </p:nvSpPr>
        <p:spPr bwMode="auto">
          <a:xfrm>
            <a:off x="5013960" y="3837940"/>
            <a:ext cx="533400" cy="492125"/>
          </a:xfrm>
          <a:prstGeom prst="rect">
            <a:avLst/>
          </a:prstGeom>
          <a:noFill/>
          <a:ln w="9525">
            <a:noFill/>
            <a:miter lim="800000"/>
            <a:headEnd/>
            <a:tailEnd/>
          </a:ln>
        </p:spPr>
        <p:txBody>
          <a:bodyPr anchor="ctr">
            <a:prstTxWarp prst="textNoShape">
              <a:avLst/>
            </a:prstTxWarp>
            <a:spAutoFit/>
          </a:bodyPr>
          <a:lstStyle/>
          <a:p>
            <a:pPr algn="ctr"/>
            <a:r>
              <a:rPr lang="en-US" sz="2600" b="1"/>
              <a:t>…</a:t>
            </a:r>
          </a:p>
        </p:txBody>
      </p:sp>
      <p:cxnSp>
        <p:nvCxnSpPr>
          <p:cNvPr id="28" name="Straight Connector 27"/>
          <p:cNvCxnSpPr>
            <a:stCxn id="10" idx="4"/>
            <a:endCxn id="6" idx="0"/>
          </p:cNvCxnSpPr>
          <p:nvPr/>
        </p:nvCxnSpPr>
        <p:spPr>
          <a:xfrm rot="5400000">
            <a:off x="3298190" y="2381250"/>
            <a:ext cx="764540" cy="1996440"/>
          </a:xfrm>
          <a:prstGeom prst="line">
            <a:avLst/>
          </a:prstGeom>
          <a:ln>
            <a:solidFill>
              <a:schemeClr val="tx1"/>
            </a:solidFill>
            <a:headEnd type="arrow" w="lg" len="lg"/>
          </a:ln>
        </p:spPr>
        <p:style>
          <a:lnRef idx="2">
            <a:schemeClr val="accent1"/>
          </a:lnRef>
          <a:fillRef idx="0">
            <a:schemeClr val="accent1"/>
          </a:fillRef>
          <a:effectRef idx="1">
            <a:schemeClr val="accent1"/>
          </a:effectRef>
          <a:fontRef idx="minor">
            <a:schemeClr val="tx1"/>
          </a:fontRef>
        </p:style>
      </p:cxnSp>
      <p:cxnSp>
        <p:nvCxnSpPr>
          <p:cNvPr id="29" name="Straight Connector 28"/>
          <p:cNvCxnSpPr>
            <a:stCxn id="10" idx="4"/>
            <a:endCxn id="11" idx="0"/>
          </p:cNvCxnSpPr>
          <p:nvPr/>
        </p:nvCxnSpPr>
        <p:spPr>
          <a:xfrm rot="5400000">
            <a:off x="3983990" y="3067050"/>
            <a:ext cx="764540" cy="624840"/>
          </a:xfrm>
          <a:prstGeom prst="line">
            <a:avLst/>
          </a:prstGeom>
          <a:ln>
            <a:solidFill>
              <a:schemeClr val="tx1"/>
            </a:solidFill>
            <a:headEnd type="arrow" w="lg" len="lg"/>
          </a:ln>
        </p:spPr>
        <p:style>
          <a:lnRef idx="2">
            <a:schemeClr val="accent1"/>
          </a:lnRef>
          <a:fillRef idx="0">
            <a:schemeClr val="accent1"/>
          </a:fillRef>
          <a:effectRef idx="1">
            <a:schemeClr val="accent1"/>
          </a:effectRef>
          <a:fontRef idx="minor">
            <a:schemeClr val="tx1"/>
          </a:fontRef>
        </p:style>
      </p:cxnSp>
      <p:cxnSp>
        <p:nvCxnSpPr>
          <p:cNvPr id="30" name="Straight Connector 29"/>
          <p:cNvCxnSpPr>
            <a:stCxn id="10" idx="4"/>
            <a:endCxn id="12" idx="0"/>
          </p:cNvCxnSpPr>
          <p:nvPr/>
        </p:nvCxnSpPr>
        <p:spPr>
          <a:xfrm rot="16200000" flipH="1">
            <a:off x="5172710" y="2503170"/>
            <a:ext cx="764540" cy="1752600"/>
          </a:xfrm>
          <a:prstGeom prst="line">
            <a:avLst/>
          </a:prstGeom>
          <a:ln>
            <a:solidFill>
              <a:schemeClr val="tx1"/>
            </a:solidFill>
            <a:headEnd type="arrow" w="lg" len="lg"/>
          </a:ln>
        </p:spPr>
        <p:style>
          <a:lnRef idx="2">
            <a:schemeClr val="accent1"/>
          </a:lnRef>
          <a:fillRef idx="0">
            <a:schemeClr val="accent1"/>
          </a:fillRef>
          <a:effectRef idx="1">
            <a:schemeClr val="accent1"/>
          </a:effectRef>
          <a:fontRef idx="minor">
            <a:schemeClr val="tx1"/>
          </a:fontRef>
        </p:style>
      </p:cxnSp>
      <p:sp>
        <p:nvSpPr>
          <p:cNvPr id="34" name="TextBox 74"/>
          <p:cNvSpPr txBox="1">
            <a:spLocks noChangeArrowheads="1"/>
          </p:cNvSpPr>
          <p:nvPr/>
        </p:nvSpPr>
        <p:spPr bwMode="auto">
          <a:xfrm>
            <a:off x="424180" y="2362200"/>
            <a:ext cx="1295400" cy="369888"/>
          </a:xfrm>
          <a:prstGeom prst="rect">
            <a:avLst/>
          </a:prstGeom>
          <a:noFill/>
          <a:ln w="9525">
            <a:noFill/>
            <a:miter lim="800000"/>
            <a:headEnd/>
            <a:tailEnd/>
          </a:ln>
        </p:spPr>
        <p:txBody>
          <a:bodyPr>
            <a:prstTxWarp prst="textNoShape">
              <a:avLst/>
            </a:prstTxWarp>
            <a:spAutoFit/>
          </a:bodyPr>
          <a:lstStyle/>
          <a:p>
            <a:r>
              <a:rPr lang="en-US" dirty="0"/>
              <a:t>Output</a:t>
            </a:r>
          </a:p>
        </p:txBody>
      </p:sp>
      <p:sp>
        <p:nvSpPr>
          <p:cNvPr id="36" name="TextBox 76"/>
          <p:cNvSpPr txBox="1">
            <a:spLocks noChangeArrowheads="1"/>
          </p:cNvSpPr>
          <p:nvPr/>
        </p:nvSpPr>
        <p:spPr bwMode="auto">
          <a:xfrm>
            <a:off x="-15240" y="3990340"/>
            <a:ext cx="2057400" cy="369888"/>
          </a:xfrm>
          <a:prstGeom prst="rect">
            <a:avLst/>
          </a:prstGeom>
          <a:noFill/>
          <a:ln w="9525">
            <a:noFill/>
            <a:miter lim="800000"/>
            <a:headEnd/>
            <a:tailEnd/>
          </a:ln>
        </p:spPr>
        <p:txBody>
          <a:bodyPr>
            <a:prstTxWarp prst="textNoShape">
              <a:avLst/>
            </a:prstTxWarp>
            <a:spAutoFit/>
          </a:bodyPr>
          <a:lstStyle/>
          <a:p>
            <a:pPr algn="ctr"/>
            <a:r>
              <a:rPr lang="en-US" dirty="0" smtClean="0"/>
              <a:t>Features</a:t>
            </a:r>
            <a:endParaRPr lang="en-US" dirty="0"/>
          </a:p>
        </p:txBody>
      </p:sp>
      <p:sp>
        <p:nvSpPr>
          <p:cNvPr id="3" name="Slide Number Placeholder 2"/>
          <p:cNvSpPr>
            <a:spLocks noGrp="1"/>
          </p:cNvSpPr>
          <p:nvPr>
            <p:ph type="sldNum" sz="quarter" idx="12"/>
          </p:nvPr>
        </p:nvSpPr>
        <p:spPr/>
        <p:txBody>
          <a:bodyPr/>
          <a:lstStyle/>
          <a:p>
            <a:fld id="{CCF56997-4F5F-5A42-B306-795126905ACA}" type="slidenum">
              <a:rPr lang="en-US" smtClean="0"/>
              <a:pPr/>
              <a:t>10</a:t>
            </a:fld>
            <a:endParaRPr lang="en-US"/>
          </a:p>
        </p:txBody>
      </p:sp>
    </p:spTree>
    <p:extLst>
      <p:ext uri="{BB962C8B-B14F-4D97-AF65-F5344CB8AC3E}">
        <p14:creationId xmlns:p14="http://schemas.microsoft.com/office/powerpoint/2010/main" val="106668259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Building a Neural Net</a:t>
            </a:r>
          </a:p>
        </p:txBody>
      </p:sp>
      <p:sp>
        <p:nvSpPr>
          <p:cNvPr id="4" name="Connector 3"/>
          <p:cNvSpPr/>
          <p:nvPr/>
        </p:nvSpPr>
        <p:spPr>
          <a:xfrm>
            <a:off x="2270760" y="5715000"/>
            <a:ext cx="822960" cy="822960"/>
          </a:xfrm>
          <a:prstGeom prst="flowChartConnector">
            <a:avLst/>
          </a:prstGeom>
          <a:solidFill>
            <a:srgbClr val="72CEE0"/>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dirty="0">
                <a:ln>
                  <a:solidFill>
                    <a:schemeClr val="tx1"/>
                  </a:solidFill>
                </a:ln>
                <a:solidFill>
                  <a:schemeClr val="tx1"/>
                </a:solidFill>
                <a:latin typeface="Arial"/>
                <a:cs typeface="Arial"/>
              </a:rPr>
              <a:t>x</a:t>
            </a:r>
            <a:r>
              <a:rPr lang="en-US" baseline="-25000" dirty="0" smtClean="0">
                <a:ln>
                  <a:solidFill>
                    <a:schemeClr val="tx1"/>
                  </a:solidFill>
                </a:ln>
                <a:solidFill>
                  <a:schemeClr val="tx1"/>
                </a:solidFill>
                <a:latin typeface="Arial"/>
                <a:cs typeface="Arial"/>
              </a:rPr>
              <a:t>1</a:t>
            </a:r>
            <a:endParaRPr lang="en-US" baseline="-25000" dirty="0">
              <a:ln>
                <a:solidFill>
                  <a:schemeClr val="tx1"/>
                </a:solidFill>
              </a:ln>
              <a:solidFill>
                <a:schemeClr val="tx1"/>
              </a:solidFill>
              <a:latin typeface="Arial"/>
              <a:cs typeface="Arial"/>
            </a:endParaRPr>
          </a:p>
        </p:txBody>
      </p:sp>
      <p:sp>
        <p:nvSpPr>
          <p:cNvPr id="6" name="Connector 5"/>
          <p:cNvSpPr/>
          <p:nvPr/>
        </p:nvSpPr>
        <p:spPr>
          <a:xfrm>
            <a:off x="2270760" y="3761740"/>
            <a:ext cx="822960" cy="822960"/>
          </a:xfrm>
          <a:prstGeom prst="flowChartConnector">
            <a:avLst/>
          </a:prstGeom>
          <a:solidFill>
            <a:srgbClr val="EE6802"/>
          </a:solidFill>
          <a:ln>
            <a:solidFill>
              <a:schemeClr val="accent1">
                <a:shade val="95000"/>
                <a:satMod val="105000"/>
              </a:schemeClr>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dirty="0">
                <a:ln>
                  <a:solidFill>
                    <a:schemeClr val="tx1"/>
                  </a:solidFill>
                </a:ln>
                <a:solidFill>
                  <a:schemeClr val="tx1"/>
                </a:solidFill>
                <a:latin typeface="Arial"/>
                <a:cs typeface="Arial"/>
              </a:rPr>
              <a:t>a</a:t>
            </a:r>
            <a:r>
              <a:rPr lang="en-US" baseline="-25000" dirty="0" smtClean="0">
                <a:ln>
                  <a:solidFill>
                    <a:schemeClr val="tx1"/>
                  </a:solidFill>
                </a:ln>
                <a:solidFill>
                  <a:schemeClr val="tx1"/>
                </a:solidFill>
                <a:latin typeface="Arial"/>
                <a:cs typeface="Arial"/>
              </a:rPr>
              <a:t>1</a:t>
            </a:r>
            <a:endParaRPr lang="en-US" baseline="-25000" dirty="0">
              <a:ln>
                <a:solidFill>
                  <a:schemeClr val="tx1"/>
                </a:solidFill>
              </a:ln>
              <a:solidFill>
                <a:schemeClr val="tx1"/>
              </a:solidFill>
              <a:latin typeface="Arial"/>
              <a:cs typeface="Arial"/>
            </a:endParaRPr>
          </a:p>
        </p:txBody>
      </p:sp>
      <p:sp>
        <p:nvSpPr>
          <p:cNvPr id="7" name="Connector 6"/>
          <p:cNvSpPr/>
          <p:nvPr/>
        </p:nvSpPr>
        <p:spPr>
          <a:xfrm>
            <a:off x="3642360" y="5715000"/>
            <a:ext cx="822960" cy="822960"/>
          </a:xfrm>
          <a:prstGeom prst="flowChartConnector">
            <a:avLst/>
          </a:prstGeom>
          <a:solidFill>
            <a:srgbClr val="72CEE0"/>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dirty="0">
                <a:ln>
                  <a:solidFill>
                    <a:schemeClr val="tx1"/>
                  </a:solidFill>
                </a:ln>
                <a:solidFill>
                  <a:schemeClr val="tx1"/>
                </a:solidFill>
                <a:latin typeface="Arial"/>
                <a:cs typeface="Arial"/>
              </a:rPr>
              <a:t>x</a:t>
            </a:r>
            <a:r>
              <a:rPr lang="en-US" baseline="-25000" dirty="0" smtClean="0">
                <a:ln>
                  <a:solidFill>
                    <a:schemeClr val="tx1"/>
                  </a:solidFill>
                </a:ln>
                <a:solidFill>
                  <a:schemeClr val="tx1"/>
                </a:solidFill>
                <a:latin typeface="Arial"/>
                <a:cs typeface="Arial"/>
              </a:rPr>
              <a:t>2</a:t>
            </a:r>
            <a:endParaRPr lang="en-US" baseline="-25000" dirty="0">
              <a:ln>
                <a:solidFill>
                  <a:schemeClr val="tx1"/>
                </a:solidFill>
              </a:ln>
              <a:solidFill>
                <a:schemeClr val="tx1"/>
              </a:solidFill>
              <a:latin typeface="Arial"/>
              <a:cs typeface="Arial"/>
            </a:endParaRPr>
          </a:p>
        </p:txBody>
      </p:sp>
      <p:sp>
        <p:nvSpPr>
          <p:cNvPr id="9" name="Connector 8"/>
          <p:cNvSpPr/>
          <p:nvPr/>
        </p:nvSpPr>
        <p:spPr>
          <a:xfrm>
            <a:off x="6019800" y="5712691"/>
            <a:ext cx="822960" cy="822960"/>
          </a:xfrm>
          <a:prstGeom prst="flowChartConnector">
            <a:avLst/>
          </a:prstGeom>
          <a:solidFill>
            <a:srgbClr val="72CEE0"/>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dirty="0" err="1">
                <a:ln>
                  <a:solidFill>
                    <a:schemeClr val="tx1"/>
                  </a:solidFill>
                </a:ln>
                <a:solidFill>
                  <a:schemeClr val="tx1"/>
                </a:solidFill>
                <a:latin typeface="Arial"/>
                <a:cs typeface="Arial"/>
              </a:rPr>
              <a:t>x</a:t>
            </a:r>
            <a:r>
              <a:rPr lang="en-US" baseline="-25000" dirty="0" err="1" smtClean="0">
                <a:ln>
                  <a:solidFill>
                    <a:schemeClr val="tx1"/>
                  </a:solidFill>
                </a:ln>
                <a:solidFill>
                  <a:schemeClr val="tx1"/>
                </a:solidFill>
                <a:latin typeface="Arial"/>
                <a:cs typeface="Arial"/>
              </a:rPr>
              <a:t>M</a:t>
            </a:r>
            <a:endParaRPr lang="en-US" baseline="-25000" dirty="0">
              <a:ln>
                <a:solidFill>
                  <a:schemeClr val="tx1"/>
                </a:solidFill>
              </a:ln>
              <a:solidFill>
                <a:schemeClr val="tx1"/>
              </a:solidFill>
              <a:latin typeface="Arial"/>
              <a:cs typeface="Arial"/>
            </a:endParaRPr>
          </a:p>
        </p:txBody>
      </p:sp>
      <p:sp>
        <p:nvSpPr>
          <p:cNvPr id="10" name="Connector 9"/>
          <p:cNvSpPr/>
          <p:nvPr/>
        </p:nvSpPr>
        <p:spPr>
          <a:xfrm>
            <a:off x="4267200" y="2174240"/>
            <a:ext cx="822960" cy="822960"/>
          </a:xfrm>
          <a:prstGeom prst="flowChartConnector">
            <a:avLst/>
          </a:prstGeom>
          <a:solidFill>
            <a:srgbClr val="E0D925"/>
          </a:solidFill>
          <a:ln>
            <a:solidFill>
              <a:schemeClr val="accent1">
                <a:shade val="95000"/>
                <a:satMod val="105000"/>
              </a:schemeClr>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dirty="0" smtClean="0">
                <a:ln>
                  <a:solidFill>
                    <a:schemeClr val="tx1"/>
                  </a:solidFill>
                </a:ln>
                <a:solidFill>
                  <a:schemeClr val="tx1"/>
                </a:solidFill>
                <a:latin typeface="Arial"/>
                <a:cs typeface="Arial"/>
              </a:rPr>
              <a:t>y</a:t>
            </a:r>
            <a:endParaRPr lang="en-US" baseline="-25000" dirty="0">
              <a:ln>
                <a:solidFill>
                  <a:schemeClr val="tx1"/>
                </a:solidFill>
              </a:ln>
              <a:solidFill>
                <a:schemeClr val="tx1"/>
              </a:solidFill>
              <a:latin typeface="Arial"/>
              <a:cs typeface="Arial"/>
            </a:endParaRPr>
          </a:p>
        </p:txBody>
      </p:sp>
      <p:sp>
        <p:nvSpPr>
          <p:cNvPr id="11" name="Connector 10"/>
          <p:cNvSpPr/>
          <p:nvPr/>
        </p:nvSpPr>
        <p:spPr>
          <a:xfrm>
            <a:off x="3642360" y="3761740"/>
            <a:ext cx="822960" cy="822960"/>
          </a:xfrm>
          <a:prstGeom prst="flowChartConnector">
            <a:avLst/>
          </a:prstGeom>
          <a:solidFill>
            <a:srgbClr val="EE6802"/>
          </a:solidFill>
          <a:ln>
            <a:solidFill>
              <a:schemeClr val="accent1">
                <a:shade val="95000"/>
                <a:satMod val="105000"/>
              </a:schemeClr>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dirty="0">
                <a:ln>
                  <a:solidFill>
                    <a:schemeClr val="tx1"/>
                  </a:solidFill>
                </a:ln>
                <a:solidFill>
                  <a:schemeClr val="tx1"/>
                </a:solidFill>
                <a:latin typeface="Arial"/>
                <a:cs typeface="Arial"/>
              </a:rPr>
              <a:t>a</a:t>
            </a:r>
            <a:r>
              <a:rPr lang="en-US" baseline="-25000" dirty="0" smtClean="0">
                <a:ln>
                  <a:solidFill>
                    <a:schemeClr val="tx1"/>
                  </a:solidFill>
                </a:ln>
                <a:solidFill>
                  <a:schemeClr val="tx1"/>
                </a:solidFill>
                <a:latin typeface="Arial"/>
                <a:cs typeface="Arial"/>
              </a:rPr>
              <a:t>2</a:t>
            </a:r>
            <a:endParaRPr lang="en-US" baseline="-25000" dirty="0">
              <a:ln>
                <a:solidFill>
                  <a:schemeClr val="tx1"/>
                </a:solidFill>
              </a:ln>
              <a:solidFill>
                <a:schemeClr val="tx1"/>
              </a:solidFill>
              <a:latin typeface="Arial"/>
              <a:cs typeface="Arial"/>
            </a:endParaRPr>
          </a:p>
        </p:txBody>
      </p:sp>
      <p:sp>
        <p:nvSpPr>
          <p:cNvPr id="12" name="Connector 11"/>
          <p:cNvSpPr/>
          <p:nvPr/>
        </p:nvSpPr>
        <p:spPr>
          <a:xfrm>
            <a:off x="6019800" y="3761740"/>
            <a:ext cx="822960" cy="822960"/>
          </a:xfrm>
          <a:prstGeom prst="flowChartConnector">
            <a:avLst/>
          </a:prstGeom>
          <a:solidFill>
            <a:srgbClr val="EE6802"/>
          </a:solidFill>
          <a:ln>
            <a:solidFill>
              <a:schemeClr val="accent1">
                <a:shade val="95000"/>
                <a:satMod val="105000"/>
              </a:schemeClr>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dirty="0" err="1">
                <a:ln>
                  <a:solidFill>
                    <a:schemeClr val="tx1"/>
                  </a:solidFill>
                </a:ln>
                <a:solidFill>
                  <a:schemeClr val="tx1"/>
                </a:solidFill>
                <a:latin typeface="Arial"/>
                <a:cs typeface="Arial"/>
              </a:rPr>
              <a:t>a</a:t>
            </a:r>
            <a:r>
              <a:rPr lang="en-US" baseline="-25000" dirty="0" err="1" smtClean="0">
                <a:ln>
                  <a:solidFill>
                    <a:schemeClr val="tx1"/>
                  </a:solidFill>
                </a:ln>
                <a:solidFill>
                  <a:schemeClr val="tx1"/>
                </a:solidFill>
                <a:latin typeface="Arial"/>
                <a:cs typeface="Arial"/>
              </a:rPr>
              <a:t>D</a:t>
            </a:r>
            <a:endParaRPr lang="en-US" baseline="-25000" dirty="0">
              <a:ln>
                <a:solidFill>
                  <a:schemeClr val="tx1"/>
                </a:solidFill>
              </a:ln>
              <a:solidFill>
                <a:schemeClr val="tx1"/>
              </a:solidFill>
              <a:latin typeface="Arial"/>
              <a:cs typeface="Arial"/>
            </a:endParaRPr>
          </a:p>
        </p:txBody>
      </p:sp>
      <p:sp>
        <p:nvSpPr>
          <p:cNvPr id="14" name="TextBox 13"/>
          <p:cNvSpPr txBox="1">
            <a:spLocks noChangeArrowheads="1"/>
          </p:cNvSpPr>
          <p:nvPr/>
        </p:nvSpPr>
        <p:spPr bwMode="auto">
          <a:xfrm>
            <a:off x="5013960" y="3837940"/>
            <a:ext cx="533400" cy="492125"/>
          </a:xfrm>
          <a:prstGeom prst="rect">
            <a:avLst/>
          </a:prstGeom>
          <a:noFill/>
          <a:ln w="9525">
            <a:noFill/>
            <a:miter lim="800000"/>
            <a:headEnd/>
            <a:tailEnd/>
          </a:ln>
        </p:spPr>
        <p:txBody>
          <a:bodyPr anchor="ctr">
            <a:prstTxWarp prst="textNoShape">
              <a:avLst/>
            </a:prstTxWarp>
            <a:spAutoFit/>
          </a:bodyPr>
          <a:lstStyle/>
          <a:p>
            <a:pPr algn="ctr"/>
            <a:r>
              <a:rPr lang="en-US" sz="2600" b="1"/>
              <a:t>…</a:t>
            </a:r>
          </a:p>
        </p:txBody>
      </p:sp>
      <p:sp>
        <p:nvSpPr>
          <p:cNvPr id="15" name="TextBox 14"/>
          <p:cNvSpPr txBox="1">
            <a:spLocks noChangeArrowheads="1"/>
          </p:cNvSpPr>
          <p:nvPr/>
        </p:nvSpPr>
        <p:spPr bwMode="auto">
          <a:xfrm>
            <a:off x="5090160" y="5821363"/>
            <a:ext cx="533400" cy="492125"/>
          </a:xfrm>
          <a:prstGeom prst="rect">
            <a:avLst/>
          </a:prstGeom>
          <a:noFill/>
          <a:ln w="9525">
            <a:noFill/>
            <a:miter lim="800000"/>
            <a:headEnd/>
            <a:tailEnd/>
          </a:ln>
        </p:spPr>
        <p:txBody>
          <a:bodyPr anchor="ctr">
            <a:prstTxWarp prst="textNoShape">
              <a:avLst/>
            </a:prstTxWarp>
            <a:spAutoFit/>
          </a:bodyPr>
          <a:lstStyle/>
          <a:p>
            <a:pPr algn="ctr"/>
            <a:r>
              <a:rPr lang="en-US" sz="2600" b="1"/>
              <a:t>…</a:t>
            </a:r>
          </a:p>
        </p:txBody>
      </p:sp>
      <p:cxnSp>
        <p:nvCxnSpPr>
          <p:cNvPr id="16" name="Straight Connector 15"/>
          <p:cNvCxnSpPr>
            <a:stCxn id="6" idx="4"/>
            <a:endCxn id="4" idx="0"/>
          </p:cNvCxnSpPr>
          <p:nvPr/>
        </p:nvCxnSpPr>
        <p:spPr>
          <a:xfrm>
            <a:off x="2682240" y="4584700"/>
            <a:ext cx="0" cy="1130300"/>
          </a:xfrm>
          <a:prstGeom prst="line">
            <a:avLst/>
          </a:prstGeom>
          <a:ln>
            <a:solidFill>
              <a:schemeClr val="tx1"/>
            </a:solidFill>
            <a:headEnd type="arrow" w="lg" len="lg"/>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a:stCxn id="11" idx="4"/>
            <a:endCxn id="7" idx="0"/>
          </p:cNvCxnSpPr>
          <p:nvPr/>
        </p:nvCxnSpPr>
        <p:spPr>
          <a:xfrm>
            <a:off x="4053840" y="4584700"/>
            <a:ext cx="0" cy="1130300"/>
          </a:xfrm>
          <a:prstGeom prst="line">
            <a:avLst/>
          </a:prstGeom>
          <a:ln>
            <a:solidFill>
              <a:schemeClr val="tx1"/>
            </a:solidFill>
            <a:headEnd type="arrow" w="lg" len="lg"/>
          </a:ln>
        </p:spPr>
        <p:style>
          <a:lnRef idx="2">
            <a:schemeClr val="accent1"/>
          </a:lnRef>
          <a:fillRef idx="0">
            <a:schemeClr val="accent1"/>
          </a:fillRef>
          <a:effectRef idx="1">
            <a:schemeClr val="accent1"/>
          </a:effectRef>
          <a:fontRef idx="minor">
            <a:schemeClr val="tx1"/>
          </a:fontRef>
        </p:style>
      </p:cxnSp>
      <p:cxnSp>
        <p:nvCxnSpPr>
          <p:cNvPr id="27" name="Straight Connector 26"/>
          <p:cNvCxnSpPr>
            <a:stCxn id="12" idx="4"/>
            <a:endCxn id="9" idx="0"/>
          </p:cNvCxnSpPr>
          <p:nvPr/>
        </p:nvCxnSpPr>
        <p:spPr>
          <a:xfrm>
            <a:off x="6431280" y="4584700"/>
            <a:ext cx="0" cy="1127991"/>
          </a:xfrm>
          <a:prstGeom prst="line">
            <a:avLst/>
          </a:prstGeom>
          <a:ln>
            <a:solidFill>
              <a:schemeClr val="tx1"/>
            </a:solidFill>
            <a:headEnd type="arrow" w="lg" len="lg"/>
          </a:ln>
        </p:spPr>
        <p:style>
          <a:lnRef idx="2">
            <a:schemeClr val="accent1"/>
          </a:lnRef>
          <a:fillRef idx="0">
            <a:schemeClr val="accent1"/>
          </a:fillRef>
          <a:effectRef idx="1">
            <a:schemeClr val="accent1"/>
          </a:effectRef>
          <a:fontRef idx="minor">
            <a:schemeClr val="tx1"/>
          </a:fontRef>
        </p:style>
      </p:cxnSp>
      <p:cxnSp>
        <p:nvCxnSpPr>
          <p:cNvPr id="28" name="Straight Connector 27"/>
          <p:cNvCxnSpPr>
            <a:stCxn id="10" idx="4"/>
            <a:endCxn id="6" idx="0"/>
          </p:cNvCxnSpPr>
          <p:nvPr/>
        </p:nvCxnSpPr>
        <p:spPr>
          <a:xfrm rot="5400000">
            <a:off x="3298190" y="2381250"/>
            <a:ext cx="764540" cy="1996440"/>
          </a:xfrm>
          <a:prstGeom prst="line">
            <a:avLst/>
          </a:prstGeom>
          <a:ln>
            <a:solidFill>
              <a:schemeClr val="tx1"/>
            </a:solidFill>
            <a:headEnd type="arrow" w="lg" len="lg"/>
          </a:ln>
        </p:spPr>
        <p:style>
          <a:lnRef idx="2">
            <a:schemeClr val="accent1"/>
          </a:lnRef>
          <a:fillRef idx="0">
            <a:schemeClr val="accent1"/>
          </a:fillRef>
          <a:effectRef idx="1">
            <a:schemeClr val="accent1"/>
          </a:effectRef>
          <a:fontRef idx="minor">
            <a:schemeClr val="tx1"/>
          </a:fontRef>
        </p:style>
      </p:cxnSp>
      <p:cxnSp>
        <p:nvCxnSpPr>
          <p:cNvPr id="29" name="Straight Connector 28"/>
          <p:cNvCxnSpPr>
            <a:stCxn id="10" idx="4"/>
            <a:endCxn id="11" idx="0"/>
          </p:cNvCxnSpPr>
          <p:nvPr/>
        </p:nvCxnSpPr>
        <p:spPr>
          <a:xfrm rot="5400000">
            <a:off x="3983990" y="3067050"/>
            <a:ext cx="764540" cy="624840"/>
          </a:xfrm>
          <a:prstGeom prst="line">
            <a:avLst/>
          </a:prstGeom>
          <a:ln>
            <a:solidFill>
              <a:schemeClr val="tx1"/>
            </a:solidFill>
            <a:headEnd type="arrow" w="lg" len="lg"/>
          </a:ln>
        </p:spPr>
        <p:style>
          <a:lnRef idx="2">
            <a:schemeClr val="accent1"/>
          </a:lnRef>
          <a:fillRef idx="0">
            <a:schemeClr val="accent1"/>
          </a:fillRef>
          <a:effectRef idx="1">
            <a:schemeClr val="accent1"/>
          </a:effectRef>
          <a:fontRef idx="minor">
            <a:schemeClr val="tx1"/>
          </a:fontRef>
        </p:style>
      </p:cxnSp>
      <p:cxnSp>
        <p:nvCxnSpPr>
          <p:cNvPr id="30" name="Straight Connector 29"/>
          <p:cNvCxnSpPr>
            <a:stCxn id="10" idx="4"/>
            <a:endCxn id="12" idx="0"/>
          </p:cNvCxnSpPr>
          <p:nvPr/>
        </p:nvCxnSpPr>
        <p:spPr>
          <a:xfrm rot="16200000" flipH="1">
            <a:off x="5172710" y="2503170"/>
            <a:ext cx="764540" cy="1752600"/>
          </a:xfrm>
          <a:prstGeom prst="line">
            <a:avLst/>
          </a:prstGeom>
          <a:ln>
            <a:solidFill>
              <a:schemeClr val="tx1"/>
            </a:solidFill>
            <a:headEnd type="arrow" w="lg" len="lg"/>
          </a:ln>
        </p:spPr>
        <p:style>
          <a:lnRef idx="2">
            <a:schemeClr val="accent1"/>
          </a:lnRef>
          <a:fillRef idx="0">
            <a:schemeClr val="accent1"/>
          </a:fillRef>
          <a:effectRef idx="1">
            <a:schemeClr val="accent1"/>
          </a:effectRef>
          <a:fontRef idx="minor">
            <a:schemeClr val="tx1"/>
          </a:fontRef>
        </p:style>
      </p:cxnSp>
      <p:sp>
        <p:nvSpPr>
          <p:cNvPr id="34" name="TextBox 74"/>
          <p:cNvSpPr txBox="1">
            <a:spLocks noChangeArrowheads="1"/>
          </p:cNvSpPr>
          <p:nvPr/>
        </p:nvSpPr>
        <p:spPr bwMode="auto">
          <a:xfrm>
            <a:off x="424180" y="2362200"/>
            <a:ext cx="1295400" cy="369888"/>
          </a:xfrm>
          <a:prstGeom prst="rect">
            <a:avLst/>
          </a:prstGeom>
          <a:noFill/>
          <a:ln w="9525">
            <a:noFill/>
            <a:miter lim="800000"/>
            <a:headEnd/>
            <a:tailEnd/>
          </a:ln>
        </p:spPr>
        <p:txBody>
          <a:bodyPr>
            <a:prstTxWarp prst="textNoShape">
              <a:avLst/>
            </a:prstTxWarp>
            <a:spAutoFit/>
          </a:bodyPr>
          <a:lstStyle/>
          <a:p>
            <a:r>
              <a:rPr lang="en-US" dirty="0"/>
              <a:t>Output</a:t>
            </a:r>
          </a:p>
        </p:txBody>
      </p:sp>
      <p:sp>
        <p:nvSpPr>
          <p:cNvPr id="35" name="TextBox 75"/>
          <p:cNvSpPr txBox="1">
            <a:spLocks noChangeArrowheads="1"/>
          </p:cNvSpPr>
          <p:nvPr/>
        </p:nvSpPr>
        <p:spPr bwMode="auto">
          <a:xfrm>
            <a:off x="0" y="5943600"/>
            <a:ext cx="1295400" cy="369888"/>
          </a:xfrm>
          <a:prstGeom prst="rect">
            <a:avLst/>
          </a:prstGeom>
          <a:noFill/>
          <a:ln w="9525">
            <a:noFill/>
            <a:miter lim="800000"/>
            <a:headEnd/>
            <a:tailEnd/>
          </a:ln>
        </p:spPr>
        <p:txBody>
          <a:bodyPr>
            <a:prstTxWarp prst="textNoShape">
              <a:avLst/>
            </a:prstTxWarp>
            <a:spAutoFit/>
          </a:bodyPr>
          <a:lstStyle/>
          <a:p>
            <a:pPr algn="ctr"/>
            <a:r>
              <a:rPr lang="en-US" dirty="0"/>
              <a:t>Input</a:t>
            </a:r>
          </a:p>
        </p:txBody>
      </p:sp>
      <p:sp>
        <p:nvSpPr>
          <p:cNvPr id="36" name="TextBox 76"/>
          <p:cNvSpPr txBox="1">
            <a:spLocks noChangeArrowheads="1"/>
          </p:cNvSpPr>
          <p:nvPr/>
        </p:nvSpPr>
        <p:spPr bwMode="auto">
          <a:xfrm>
            <a:off x="-15240" y="3990340"/>
            <a:ext cx="2057400" cy="369888"/>
          </a:xfrm>
          <a:prstGeom prst="rect">
            <a:avLst/>
          </a:prstGeom>
          <a:noFill/>
          <a:ln w="9525">
            <a:noFill/>
            <a:miter lim="800000"/>
            <a:headEnd/>
            <a:tailEnd/>
          </a:ln>
        </p:spPr>
        <p:txBody>
          <a:bodyPr>
            <a:prstTxWarp prst="textNoShape">
              <a:avLst/>
            </a:prstTxWarp>
            <a:spAutoFit/>
          </a:bodyPr>
          <a:lstStyle/>
          <a:p>
            <a:pPr algn="ctr"/>
            <a:r>
              <a:rPr lang="en-US" dirty="0"/>
              <a:t>Hidden Layer</a:t>
            </a:r>
          </a:p>
        </p:txBody>
      </p:sp>
      <p:sp>
        <p:nvSpPr>
          <p:cNvPr id="32" name="TextBox 76"/>
          <p:cNvSpPr txBox="1">
            <a:spLocks noChangeArrowheads="1"/>
          </p:cNvSpPr>
          <p:nvPr/>
        </p:nvSpPr>
        <p:spPr bwMode="auto">
          <a:xfrm>
            <a:off x="7239000" y="4295140"/>
            <a:ext cx="2057400" cy="369888"/>
          </a:xfrm>
          <a:prstGeom prst="rect">
            <a:avLst/>
          </a:prstGeom>
          <a:noFill/>
          <a:ln w="9525">
            <a:noFill/>
            <a:miter lim="800000"/>
            <a:headEnd/>
            <a:tailEnd/>
          </a:ln>
        </p:spPr>
        <p:txBody>
          <a:bodyPr>
            <a:prstTxWarp prst="textNoShape">
              <a:avLst/>
            </a:prstTxWarp>
            <a:spAutoFit/>
          </a:bodyPr>
          <a:lstStyle/>
          <a:p>
            <a:pPr algn="ctr"/>
            <a:r>
              <a:rPr lang="en-US" dirty="0" smtClean="0"/>
              <a:t>D = M</a:t>
            </a:r>
            <a:endParaRPr lang="en-US" dirty="0"/>
          </a:p>
        </p:txBody>
      </p:sp>
      <p:sp>
        <p:nvSpPr>
          <p:cNvPr id="3" name="Slide Number Placeholder 2"/>
          <p:cNvSpPr>
            <a:spLocks noGrp="1"/>
          </p:cNvSpPr>
          <p:nvPr>
            <p:ph type="sldNum" sz="quarter" idx="12"/>
          </p:nvPr>
        </p:nvSpPr>
        <p:spPr/>
        <p:txBody>
          <a:bodyPr/>
          <a:lstStyle/>
          <a:p>
            <a:fld id="{CCF56997-4F5F-5A42-B306-795126905ACA}" type="slidenum">
              <a:rPr lang="en-US" smtClean="0"/>
              <a:pPr/>
              <a:t>11</a:t>
            </a:fld>
            <a:endParaRPr lang="en-US"/>
          </a:p>
        </p:txBody>
      </p:sp>
      <p:sp>
        <p:nvSpPr>
          <p:cNvPr id="43" name="TextBox 75"/>
          <p:cNvSpPr txBox="1">
            <a:spLocks noChangeArrowheads="1"/>
          </p:cNvSpPr>
          <p:nvPr/>
        </p:nvSpPr>
        <p:spPr bwMode="auto">
          <a:xfrm>
            <a:off x="2135908" y="5033818"/>
            <a:ext cx="454891" cy="369888"/>
          </a:xfrm>
          <a:prstGeom prst="rect">
            <a:avLst/>
          </a:prstGeom>
          <a:noFill/>
          <a:ln w="9525">
            <a:noFill/>
            <a:miter lim="800000"/>
            <a:headEnd/>
            <a:tailEnd/>
          </a:ln>
        </p:spPr>
        <p:txBody>
          <a:bodyPr wrap="square">
            <a:prstTxWarp prst="textNoShape">
              <a:avLst/>
            </a:prstTxWarp>
            <a:spAutoFit/>
          </a:bodyPr>
          <a:lstStyle/>
          <a:p>
            <a:pPr algn="ctr"/>
            <a:r>
              <a:rPr lang="en-US" b="1" dirty="0" smtClean="0"/>
              <a:t>1</a:t>
            </a:r>
            <a:endParaRPr lang="en-US" b="1" dirty="0"/>
          </a:p>
        </p:txBody>
      </p:sp>
      <p:sp>
        <p:nvSpPr>
          <p:cNvPr id="44" name="TextBox 75"/>
          <p:cNvSpPr txBox="1">
            <a:spLocks noChangeArrowheads="1"/>
          </p:cNvSpPr>
          <p:nvPr/>
        </p:nvSpPr>
        <p:spPr bwMode="auto">
          <a:xfrm>
            <a:off x="3568930" y="5033818"/>
            <a:ext cx="454891" cy="369888"/>
          </a:xfrm>
          <a:prstGeom prst="rect">
            <a:avLst/>
          </a:prstGeom>
          <a:noFill/>
          <a:ln w="9525">
            <a:noFill/>
            <a:miter lim="800000"/>
            <a:headEnd/>
            <a:tailEnd/>
          </a:ln>
        </p:spPr>
        <p:txBody>
          <a:bodyPr wrap="square">
            <a:prstTxWarp prst="textNoShape">
              <a:avLst/>
            </a:prstTxWarp>
            <a:spAutoFit/>
          </a:bodyPr>
          <a:lstStyle/>
          <a:p>
            <a:pPr algn="ctr"/>
            <a:r>
              <a:rPr lang="en-US" b="1" dirty="0" smtClean="0"/>
              <a:t>1</a:t>
            </a:r>
            <a:endParaRPr lang="en-US" b="1" dirty="0"/>
          </a:p>
        </p:txBody>
      </p:sp>
      <p:sp>
        <p:nvSpPr>
          <p:cNvPr id="45" name="TextBox 75"/>
          <p:cNvSpPr txBox="1">
            <a:spLocks noChangeArrowheads="1"/>
          </p:cNvSpPr>
          <p:nvPr/>
        </p:nvSpPr>
        <p:spPr bwMode="auto">
          <a:xfrm>
            <a:off x="5976389" y="5033818"/>
            <a:ext cx="454891" cy="369888"/>
          </a:xfrm>
          <a:prstGeom prst="rect">
            <a:avLst/>
          </a:prstGeom>
          <a:noFill/>
          <a:ln w="9525">
            <a:noFill/>
            <a:miter lim="800000"/>
            <a:headEnd/>
            <a:tailEnd/>
          </a:ln>
        </p:spPr>
        <p:txBody>
          <a:bodyPr wrap="square">
            <a:prstTxWarp prst="textNoShape">
              <a:avLst/>
            </a:prstTxWarp>
            <a:spAutoFit/>
          </a:bodyPr>
          <a:lstStyle/>
          <a:p>
            <a:pPr algn="ctr"/>
            <a:r>
              <a:rPr lang="en-US" b="1" dirty="0" smtClean="0"/>
              <a:t>1</a:t>
            </a:r>
            <a:endParaRPr lang="en-US" b="1" dirty="0"/>
          </a:p>
        </p:txBody>
      </p:sp>
    </p:spTree>
    <p:extLst>
      <p:ext uri="{BB962C8B-B14F-4D97-AF65-F5344CB8AC3E}">
        <p14:creationId xmlns:p14="http://schemas.microsoft.com/office/powerpoint/2010/main" val="29836105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ssolve">
                                      <p:cBhvr>
                                        <p:cTn id="7" dur="500"/>
                                        <p:tgtEl>
                                          <p:spTgt spid="4"/>
                                        </p:tgtEl>
                                      </p:cBhvr>
                                    </p:animEffect>
                                  </p:childTnLst>
                                </p:cTn>
                              </p:par>
                              <p:par>
                                <p:cTn id="8" presetID="9" presetClass="entr" presetSubtype="0"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dissolve">
                                      <p:cBhvr>
                                        <p:cTn id="10" dur="500"/>
                                        <p:tgtEl>
                                          <p:spTgt spid="7"/>
                                        </p:tgtEl>
                                      </p:cBhvr>
                                    </p:animEffect>
                                  </p:childTnLst>
                                </p:cTn>
                              </p:par>
                              <p:par>
                                <p:cTn id="11" presetID="9" presetClass="entr" presetSubtype="0" fill="hold" grpId="0" nodeType="with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dissolve">
                                      <p:cBhvr>
                                        <p:cTn id="13" dur="500"/>
                                        <p:tgtEl>
                                          <p:spTgt spid="9"/>
                                        </p:tgtEl>
                                      </p:cBhvr>
                                    </p:animEffect>
                                  </p:childTnLst>
                                </p:cTn>
                              </p:par>
                              <p:par>
                                <p:cTn id="14" presetID="9" presetClass="entr" presetSubtype="0" fill="hold" grpId="0" nodeType="with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dissolve">
                                      <p:cBhvr>
                                        <p:cTn id="16" dur="500"/>
                                        <p:tgtEl>
                                          <p:spTgt spid="15"/>
                                        </p:tgtEl>
                                      </p:cBhvr>
                                    </p:animEffect>
                                  </p:childTnLst>
                                </p:cTn>
                              </p:par>
                              <p:par>
                                <p:cTn id="17" presetID="9" presetClass="entr" presetSubtype="0" fill="hold" nodeType="with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dissolve">
                                      <p:cBhvr>
                                        <p:cTn id="19" dur="500"/>
                                        <p:tgtEl>
                                          <p:spTgt spid="16"/>
                                        </p:tgtEl>
                                      </p:cBhvr>
                                    </p:animEffect>
                                  </p:childTnLst>
                                </p:cTn>
                              </p:par>
                              <p:par>
                                <p:cTn id="20" presetID="9" presetClass="entr" presetSubtype="0" fill="hold" nodeType="withEffect">
                                  <p:stCondLst>
                                    <p:cond delay="0"/>
                                  </p:stCondLst>
                                  <p:childTnLst>
                                    <p:set>
                                      <p:cBhvr>
                                        <p:cTn id="21" dur="1" fill="hold">
                                          <p:stCondLst>
                                            <p:cond delay="0"/>
                                          </p:stCondLst>
                                        </p:cTn>
                                        <p:tgtEl>
                                          <p:spTgt spid="20"/>
                                        </p:tgtEl>
                                        <p:attrNameLst>
                                          <p:attrName>style.visibility</p:attrName>
                                        </p:attrNameLst>
                                      </p:cBhvr>
                                      <p:to>
                                        <p:strVal val="visible"/>
                                      </p:to>
                                    </p:set>
                                    <p:animEffect transition="in" filter="dissolve">
                                      <p:cBhvr>
                                        <p:cTn id="22" dur="500"/>
                                        <p:tgtEl>
                                          <p:spTgt spid="20"/>
                                        </p:tgtEl>
                                      </p:cBhvr>
                                    </p:animEffect>
                                  </p:childTnLst>
                                </p:cTn>
                              </p:par>
                              <p:par>
                                <p:cTn id="23" presetID="9" presetClass="entr" presetSubtype="0" fill="hold" nodeType="withEffect">
                                  <p:stCondLst>
                                    <p:cond delay="0"/>
                                  </p:stCondLst>
                                  <p:childTnLst>
                                    <p:set>
                                      <p:cBhvr>
                                        <p:cTn id="24" dur="1" fill="hold">
                                          <p:stCondLst>
                                            <p:cond delay="0"/>
                                          </p:stCondLst>
                                        </p:cTn>
                                        <p:tgtEl>
                                          <p:spTgt spid="27"/>
                                        </p:tgtEl>
                                        <p:attrNameLst>
                                          <p:attrName>style.visibility</p:attrName>
                                        </p:attrNameLst>
                                      </p:cBhvr>
                                      <p:to>
                                        <p:strVal val="visible"/>
                                      </p:to>
                                    </p:set>
                                    <p:animEffect transition="in" filter="dissolve">
                                      <p:cBhvr>
                                        <p:cTn id="25" dur="500"/>
                                        <p:tgtEl>
                                          <p:spTgt spid="27"/>
                                        </p:tgtEl>
                                      </p:cBhvr>
                                    </p:animEffect>
                                  </p:childTnLst>
                                </p:cTn>
                              </p:par>
                              <p:par>
                                <p:cTn id="26" presetID="9" presetClass="entr" presetSubtype="0" fill="hold" grpId="0" nodeType="withEffect">
                                  <p:stCondLst>
                                    <p:cond delay="0"/>
                                  </p:stCondLst>
                                  <p:childTnLst>
                                    <p:set>
                                      <p:cBhvr>
                                        <p:cTn id="27" dur="1" fill="hold">
                                          <p:stCondLst>
                                            <p:cond delay="0"/>
                                          </p:stCondLst>
                                        </p:cTn>
                                        <p:tgtEl>
                                          <p:spTgt spid="32"/>
                                        </p:tgtEl>
                                        <p:attrNameLst>
                                          <p:attrName>style.visibility</p:attrName>
                                        </p:attrNameLst>
                                      </p:cBhvr>
                                      <p:to>
                                        <p:strVal val="visible"/>
                                      </p:to>
                                    </p:set>
                                    <p:animEffect transition="in" filter="dissolve">
                                      <p:cBhvr>
                                        <p:cTn id="28" dur="500"/>
                                        <p:tgtEl>
                                          <p:spTgt spid="32"/>
                                        </p:tgtEl>
                                      </p:cBhvr>
                                    </p:animEffect>
                                  </p:childTnLst>
                                </p:cTn>
                              </p:par>
                              <p:par>
                                <p:cTn id="29" presetID="9" presetClass="entr" presetSubtype="0" fill="hold" grpId="0" nodeType="withEffect">
                                  <p:stCondLst>
                                    <p:cond delay="0"/>
                                  </p:stCondLst>
                                  <p:childTnLst>
                                    <p:set>
                                      <p:cBhvr>
                                        <p:cTn id="30" dur="1" fill="hold">
                                          <p:stCondLst>
                                            <p:cond delay="0"/>
                                          </p:stCondLst>
                                        </p:cTn>
                                        <p:tgtEl>
                                          <p:spTgt spid="35"/>
                                        </p:tgtEl>
                                        <p:attrNameLst>
                                          <p:attrName>style.visibility</p:attrName>
                                        </p:attrNameLst>
                                      </p:cBhvr>
                                      <p:to>
                                        <p:strVal val="visible"/>
                                      </p:to>
                                    </p:set>
                                    <p:animEffect transition="in" filter="dissolve">
                                      <p:cBhvr>
                                        <p:cTn id="31" dur="500"/>
                                        <p:tgtEl>
                                          <p:spTgt spid="35"/>
                                        </p:tgtEl>
                                      </p:cBhvr>
                                    </p:animEffect>
                                  </p:childTnLst>
                                </p:cTn>
                              </p:par>
                            </p:childTnLst>
                          </p:cTn>
                        </p:par>
                      </p:childTnLst>
                    </p:cTn>
                  </p:par>
                  <p:par>
                    <p:cTn id="32" fill="hold">
                      <p:stCondLst>
                        <p:cond delay="indefinite"/>
                      </p:stCondLst>
                      <p:childTnLst>
                        <p:par>
                          <p:cTn id="33" fill="hold">
                            <p:stCondLst>
                              <p:cond delay="0"/>
                            </p:stCondLst>
                            <p:childTnLst>
                              <p:par>
                                <p:cTn id="34" presetID="9" presetClass="entr" presetSubtype="0" fill="hold" grpId="0" nodeType="clickEffect">
                                  <p:stCondLst>
                                    <p:cond delay="0"/>
                                  </p:stCondLst>
                                  <p:childTnLst>
                                    <p:set>
                                      <p:cBhvr>
                                        <p:cTn id="35" dur="1" fill="hold">
                                          <p:stCondLst>
                                            <p:cond delay="0"/>
                                          </p:stCondLst>
                                        </p:cTn>
                                        <p:tgtEl>
                                          <p:spTgt spid="45"/>
                                        </p:tgtEl>
                                        <p:attrNameLst>
                                          <p:attrName>style.visibility</p:attrName>
                                        </p:attrNameLst>
                                      </p:cBhvr>
                                      <p:to>
                                        <p:strVal val="visible"/>
                                      </p:to>
                                    </p:set>
                                    <p:animEffect transition="in" filter="dissolve">
                                      <p:cBhvr>
                                        <p:cTn id="36" dur="500"/>
                                        <p:tgtEl>
                                          <p:spTgt spid="45"/>
                                        </p:tgtEl>
                                      </p:cBhvr>
                                    </p:animEffect>
                                  </p:childTnLst>
                                </p:cTn>
                              </p:par>
                              <p:par>
                                <p:cTn id="37" presetID="9" presetClass="entr" presetSubtype="0" fill="hold" grpId="0" nodeType="withEffect">
                                  <p:stCondLst>
                                    <p:cond delay="0"/>
                                  </p:stCondLst>
                                  <p:childTnLst>
                                    <p:set>
                                      <p:cBhvr>
                                        <p:cTn id="38" dur="1" fill="hold">
                                          <p:stCondLst>
                                            <p:cond delay="0"/>
                                          </p:stCondLst>
                                        </p:cTn>
                                        <p:tgtEl>
                                          <p:spTgt spid="44"/>
                                        </p:tgtEl>
                                        <p:attrNameLst>
                                          <p:attrName>style.visibility</p:attrName>
                                        </p:attrNameLst>
                                      </p:cBhvr>
                                      <p:to>
                                        <p:strVal val="visible"/>
                                      </p:to>
                                    </p:set>
                                    <p:animEffect transition="in" filter="dissolve">
                                      <p:cBhvr>
                                        <p:cTn id="39" dur="500"/>
                                        <p:tgtEl>
                                          <p:spTgt spid="44"/>
                                        </p:tgtEl>
                                      </p:cBhvr>
                                    </p:animEffect>
                                  </p:childTnLst>
                                </p:cTn>
                              </p:par>
                              <p:par>
                                <p:cTn id="40" presetID="9" presetClass="entr" presetSubtype="0" fill="hold" grpId="0" nodeType="withEffect">
                                  <p:stCondLst>
                                    <p:cond delay="0"/>
                                  </p:stCondLst>
                                  <p:childTnLst>
                                    <p:set>
                                      <p:cBhvr>
                                        <p:cTn id="41" dur="1" fill="hold">
                                          <p:stCondLst>
                                            <p:cond delay="0"/>
                                          </p:stCondLst>
                                        </p:cTn>
                                        <p:tgtEl>
                                          <p:spTgt spid="43"/>
                                        </p:tgtEl>
                                        <p:attrNameLst>
                                          <p:attrName>style.visibility</p:attrName>
                                        </p:attrNameLst>
                                      </p:cBhvr>
                                      <p:to>
                                        <p:strVal val="visible"/>
                                      </p:to>
                                    </p:set>
                                    <p:animEffect transition="in" filter="dissolve">
                                      <p:cBhvr>
                                        <p:cTn id="42" dur="5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animBg="1"/>
      <p:bldP spid="9" grpId="0" animBg="1"/>
      <p:bldP spid="15" grpId="0"/>
      <p:bldP spid="35" grpId="0"/>
      <p:bldP spid="32" grpId="0"/>
      <p:bldP spid="43" grpId="0"/>
      <p:bldP spid="44" grpId="0"/>
      <p:bldP spid="45"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Building a Neural Net</a:t>
            </a:r>
          </a:p>
        </p:txBody>
      </p:sp>
      <p:sp>
        <p:nvSpPr>
          <p:cNvPr id="4" name="Connector 3"/>
          <p:cNvSpPr/>
          <p:nvPr/>
        </p:nvSpPr>
        <p:spPr>
          <a:xfrm>
            <a:off x="2270760" y="5715000"/>
            <a:ext cx="822960" cy="822960"/>
          </a:xfrm>
          <a:prstGeom prst="flowChartConnector">
            <a:avLst/>
          </a:prstGeom>
          <a:solidFill>
            <a:srgbClr val="72CEE0"/>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dirty="0">
                <a:ln>
                  <a:solidFill>
                    <a:schemeClr val="tx1"/>
                  </a:solidFill>
                </a:ln>
                <a:solidFill>
                  <a:schemeClr val="tx1"/>
                </a:solidFill>
                <a:latin typeface="Arial"/>
                <a:cs typeface="Arial"/>
              </a:rPr>
              <a:t>x</a:t>
            </a:r>
            <a:r>
              <a:rPr lang="en-US" baseline="-25000" dirty="0" smtClean="0">
                <a:ln>
                  <a:solidFill>
                    <a:schemeClr val="tx1"/>
                  </a:solidFill>
                </a:ln>
                <a:solidFill>
                  <a:schemeClr val="tx1"/>
                </a:solidFill>
                <a:latin typeface="Arial"/>
                <a:cs typeface="Arial"/>
              </a:rPr>
              <a:t>1</a:t>
            </a:r>
            <a:endParaRPr lang="en-US" baseline="-25000" dirty="0">
              <a:ln>
                <a:solidFill>
                  <a:schemeClr val="tx1"/>
                </a:solidFill>
              </a:ln>
              <a:solidFill>
                <a:schemeClr val="tx1"/>
              </a:solidFill>
              <a:latin typeface="Arial"/>
              <a:cs typeface="Arial"/>
            </a:endParaRPr>
          </a:p>
        </p:txBody>
      </p:sp>
      <p:sp>
        <p:nvSpPr>
          <p:cNvPr id="6" name="Connector 5"/>
          <p:cNvSpPr/>
          <p:nvPr/>
        </p:nvSpPr>
        <p:spPr>
          <a:xfrm>
            <a:off x="2270760" y="3761740"/>
            <a:ext cx="822960" cy="822960"/>
          </a:xfrm>
          <a:prstGeom prst="flowChartConnector">
            <a:avLst/>
          </a:prstGeom>
          <a:solidFill>
            <a:srgbClr val="EE6802"/>
          </a:solidFill>
          <a:ln>
            <a:solidFill>
              <a:schemeClr val="accent1">
                <a:shade val="95000"/>
                <a:satMod val="105000"/>
              </a:schemeClr>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dirty="0">
                <a:ln>
                  <a:solidFill>
                    <a:schemeClr val="tx1"/>
                  </a:solidFill>
                </a:ln>
                <a:solidFill>
                  <a:schemeClr val="tx1"/>
                </a:solidFill>
                <a:latin typeface="Arial"/>
                <a:cs typeface="Arial"/>
              </a:rPr>
              <a:t>a</a:t>
            </a:r>
            <a:r>
              <a:rPr lang="en-US" baseline="-25000" dirty="0" smtClean="0">
                <a:ln>
                  <a:solidFill>
                    <a:schemeClr val="tx1"/>
                  </a:solidFill>
                </a:ln>
                <a:solidFill>
                  <a:schemeClr val="tx1"/>
                </a:solidFill>
                <a:latin typeface="Arial"/>
                <a:cs typeface="Arial"/>
              </a:rPr>
              <a:t>1</a:t>
            </a:r>
            <a:endParaRPr lang="en-US" baseline="-25000" dirty="0">
              <a:ln>
                <a:solidFill>
                  <a:schemeClr val="tx1"/>
                </a:solidFill>
              </a:ln>
              <a:solidFill>
                <a:schemeClr val="tx1"/>
              </a:solidFill>
              <a:latin typeface="Arial"/>
              <a:cs typeface="Arial"/>
            </a:endParaRPr>
          </a:p>
        </p:txBody>
      </p:sp>
      <p:sp>
        <p:nvSpPr>
          <p:cNvPr id="7" name="Connector 6"/>
          <p:cNvSpPr/>
          <p:nvPr/>
        </p:nvSpPr>
        <p:spPr>
          <a:xfrm>
            <a:off x="3642360" y="5715000"/>
            <a:ext cx="822960" cy="822960"/>
          </a:xfrm>
          <a:prstGeom prst="flowChartConnector">
            <a:avLst/>
          </a:prstGeom>
          <a:solidFill>
            <a:srgbClr val="72CEE0"/>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dirty="0">
                <a:ln>
                  <a:solidFill>
                    <a:schemeClr val="tx1"/>
                  </a:solidFill>
                </a:ln>
                <a:solidFill>
                  <a:schemeClr val="tx1"/>
                </a:solidFill>
                <a:latin typeface="Arial"/>
                <a:cs typeface="Arial"/>
              </a:rPr>
              <a:t>x</a:t>
            </a:r>
            <a:r>
              <a:rPr lang="en-US" baseline="-25000" dirty="0" smtClean="0">
                <a:ln>
                  <a:solidFill>
                    <a:schemeClr val="tx1"/>
                  </a:solidFill>
                </a:ln>
                <a:solidFill>
                  <a:schemeClr val="tx1"/>
                </a:solidFill>
                <a:latin typeface="Arial"/>
                <a:cs typeface="Arial"/>
              </a:rPr>
              <a:t>2</a:t>
            </a:r>
            <a:endParaRPr lang="en-US" baseline="-25000" dirty="0">
              <a:ln>
                <a:solidFill>
                  <a:schemeClr val="tx1"/>
                </a:solidFill>
              </a:ln>
              <a:solidFill>
                <a:schemeClr val="tx1"/>
              </a:solidFill>
              <a:latin typeface="Arial"/>
              <a:cs typeface="Arial"/>
            </a:endParaRPr>
          </a:p>
        </p:txBody>
      </p:sp>
      <p:sp>
        <p:nvSpPr>
          <p:cNvPr id="9" name="Connector 8"/>
          <p:cNvSpPr/>
          <p:nvPr/>
        </p:nvSpPr>
        <p:spPr>
          <a:xfrm>
            <a:off x="6019800" y="5712691"/>
            <a:ext cx="822960" cy="822960"/>
          </a:xfrm>
          <a:prstGeom prst="flowChartConnector">
            <a:avLst/>
          </a:prstGeom>
          <a:solidFill>
            <a:srgbClr val="72CEE0"/>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dirty="0" err="1">
                <a:ln>
                  <a:solidFill>
                    <a:schemeClr val="tx1"/>
                  </a:solidFill>
                </a:ln>
                <a:solidFill>
                  <a:schemeClr val="tx1"/>
                </a:solidFill>
                <a:latin typeface="Arial"/>
                <a:cs typeface="Arial"/>
              </a:rPr>
              <a:t>x</a:t>
            </a:r>
            <a:r>
              <a:rPr lang="en-US" baseline="-25000" dirty="0" err="1" smtClean="0">
                <a:ln>
                  <a:solidFill>
                    <a:schemeClr val="tx1"/>
                  </a:solidFill>
                </a:ln>
                <a:solidFill>
                  <a:schemeClr val="tx1"/>
                </a:solidFill>
                <a:latin typeface="Arial"/>
                <a:cs typeface="Arial"/>
              </a:rPr>
              <a:t>M</a:t>
            </a:r>
            <a:endParaRPr lang="en-US" baseline="-25000" dirty="0">
              <a:ln>
                <a:solidFill>
                  <a:schemeClr val="tx1"/>
                </a:solidFill>
              </a:ln>
              <a:solidFill>
                <a:schemeClr val="tx1"/>
              </a:solidFill>
              <a:latin typeface="Arial"/>
              <a:cs typeface="Arial"/>
            </a:endParaRPr>
          </a:p>
        </p:txBody>
      </p:sp>
      <p:sp>
        <p:nvSpPr>
          <p:cNvPr id="10" name="Connector 9"/>
          <p:cNvSpPr/>
          <p:nvPr/>
        </p:nvSpPr>
        <p:spPr>
          <a:xfrm>
            <a:off x="4267200" y="2174240"/>
            <a:ext cx="822960" cy="822960"/>
          </a:xfrm>
          <a:prstGeom prst="flowChartConnector">
            <a:avLst/>
          </a:prstGeom>
          <a:solidFill>
            <a:srgbClr val="E0D925"/>
          </a:solidFill>
          <a:ln>
            <a:solidFill>
              <a:schemeClr val="accent1">
                <a:shade val="95000"/>
                <a:satMod val="105000"/>
              </a:schemeClr>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dirty="0" smtClean="0">
                <a:ln>
                  <a:solidFill>
                    <a:schemeClr val="tx1"/>
                  </a:solidFill>
                </a:ln>
                <a:solidFill>
                  <a:schemeClr val="tx1"/>
                </a:solidFill>
                <a:latin typeface="Arial"/>
                <a:cs typeface="Arial"/>
              </a:rPr>
              <a:t>y</a:t>
            </a:r>
            <a:endParaRPr lang="en-US" baseline="-25000" dirty="0">
              <a:ln>
                <a:solidFill>
                  <a:schemeClr val="tx1"/>
                </a:solidFill>
              </a:ln>
              <a:solidFill>
                <a:schemeClr val="tx1"/>
              </a:solidFill>
              <a:latin typeface="Arial"/>
              <a:cs typeface="Arial"/>
            </a:endParaRPr>
          </a:p>
        </p:txBody>
      </p:sp>
      <p:sp>
        <p:nvSpPr>
          <p:cNvPr id="11" name="Connector 10"/>
          <p:cNvSpPr/>
          <p:nvPr/>
        </p:nvSpPr>
        <p:spPr>
          <a:xfrm>
            <a:off x="3642360" y="3761740"/>
            <a:ext cx="822960" cy="822960"/>
          </a:xfrm>
          <a:prstGeom prst="flowChartConnector">
            <a:avLst/>
          </a:prstGeom>
          <a:solidFill>
            <a:srgbClr val="EE6802"/>
          </a:solidFill>
          <a:ln>
            <a:solidFill>
              <a:schemeClr val="accent1">
                <a:shade val="95000"/>
                <a:satMod val="105000"/>
              </a:schemeClr>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dirty="0">
                <a:ln>
                  <a:solidFill>
                    <a:schemeClr val="tx1"/>
                  </a:solidFill>
                </a:ln>
                <a:solidFill>
                  <a:schemeClr val="tx1"/>
                </a:solidFill>
                <a:latin typeface="Arial"/>
                <a:cs typeface="Arial"/>
              </a:rPr>
              <a:t>a</a:t>
            </a:r>
            <a:r>
              <a:rPr lang="en-US" baseline="-25000" dirty="0" smtClean="0">
                <a:ln>
                  <a:solidFill>
                    <a:schemeClr val="tx1"/>
                  </a:solidFill>
                </a:ln>
                <a:solidFill>
                  <a:schemeClr val="tx1"/>
                </a:solidFill>
                <a:latin typeface="Arial"/>
                <a:cs typeface="Arial"/>
              </a:rPr>
              <a:t>2</a:t>
            </a:r>
            <a:endParaRPr lang="en-US" baseline="-25000" dirty="0">
              <a:ln>
                <a:solidFill>
                  <a:schemeClr val="tx1"/>
                </a:solidFill>
              </a:ln>
              <a:solidFill>
                <a:schemeClr val="tx1"/>
              </a:solidFill>
              <a:latin typeface="Arial"/>
              <a:cs typeface="Arial"/>
            </a:endParaRPr>
          </a:p>
        </p:txBody>
      </p:sp>
      <p:sp>
        <p:nvSpPr>
          <p:cNvPr id="12" name="Connector 11"/>
          <p:cNvSpPr/>
          <p:nvPr/>
        </p:nvSpPr>
        <p:spPr>
          <a:xfrm>
            <a:off x="6019800" y="3761740"/>
            <a:ext cx="822960" cy="822960"/>
          </a:xfrm>
          <a:prstGeom prst="flowChartConnector">
            <a:avLst/>
          </a:prstGeom>
          <a:solidFill>
            <a:srgbClr val="EE6802"/>
          </a:solidFill>
          <a:ln>
            <a:solidFill>
              <a:schemeClr val="accent1">
                <a:shade val="95000"/>
                <a:satMod val="105000"/>
              </a:schemeClr>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dirty="0" err="1">
                <a:ln>
                  <a:solidFill>
                    <a:schemeClr val="tx1"/>
                  </a:solidFill>
                </a:ln>
                <a:solidFill>
                  <a:schemeClr val="tx1"/>
                </a:solidFill>
                <a:latin typeface="Arial"/>
                <a:cs typeface="Arial"/>
              </a:rPr>
              <a:t>a</a:t>
            </a:r>
            <a:r>
              <a:rPr lang="en-US" baseline="-25000" dirty="0" err="1" smtClean="0">
                <a:ln>
                  <a:solidFill>
                    <a:schemeClr val="tx1"/>
                  </a:solidFill>
                </a:ln>
                <a:solidFill>
                  <a:schemeClr val="tx1"/>
                </a:solidFill>
                <a:latin typeface="Arial"/>
                <a:cs typeface="Arial"/>
              </a:rPr>
              <a:t>D</a:t>
            </a:r>
            <a:endParaRPr lang="en-US" baseline="-25000" dirty="0">
              <a:ln>
                <a:solidFill>
                  <a:schemeClr val="tx1"/>
                </a:solidFill>
              </a:ln>
              <a:solidFill>
                <a:schemeClr val="tx1"/>
              </a:solidFill>
              <a:latin typeface="Arial"/>
              <a:cs typeface="Arial"/>
            </a:endParaRPr>
          </a:p>
        </p:txBody>
      </p:sp>
      <p:sp>
        <p:nvSpPr>
          <p:cNvPr id="14" name="TextBox 13"/>
          <p:cNvSpPr txBox="1">
            <a:spLocks noChangeArrowheads="1"/>
          </p:cNvSpPr>
          <p:nvPr/>
        </p:nvSpPr>
        <p:spPr bwMode="auto">
          <a:xfrm>
            <a:off x="5013960" y="3837940"/>
            <a:ext cx="533400" cy="492125"/>
          </a:xfrm>
          <a:prstGeom prst="rect">
            <a:avLst/>
          </a:prstGeom>
          <a:noFill/>
          <a:ln w="9525">
            <a:noFill/>
            <a:miter lim="800000"/>
            <a:headEnd/>
            <a:tailEnd/>
          </a:ln>
        </p:spPr>
        <p:txBody>
          <a:bodyPr anchor="ctr">
            <a:prstTxWarp prst="textNoShape">
              <a:avLst/>
            </a:prstTxWarp>
            <a:spAutoFit/>
          </a:bodyPr>
          <a:lstStyle/>
          <a:p>
            <a:pPr algn="ctr"/>
            <a:r>
              <a:rPr lang="en-US" sz="2600" b="1"/>
              <a:t>…</a:t>
            </a:r>
          </a:p>
        </p:txBody>
      </p:sp>
      <p:sp>
        <p:nvSpPr>
          <p:cNvPr id="15" name="TextBox 14"/>
          <p:cNvSpPr txBox="1">
            <a:spLocks noChangeArrowheads="1"/>
          </p:cNvSpPr>
          <p:nvPr/>
        </p:nvSpPr>
        <p:spPr bwMode="auto">
          <a:xfrm>
            <a:off x="5090160" y="5821363"/>
            <a:ext cx="533400" cy="492125"/>
          </a:xfrm>
          <a:prstGeom prst="rect">
            <a:avLst/>
          </a:prstGeom>
          <a:noFill/>
          <a:ln w="9525">
            <a:noFill/>
            <a:miter lim="800000"/>
            <a:headEnd/>
            <a:tailEnd/>
          </a:ln>
        </p:spPr>
        <p:txBody>
          <a:bodyPr anchor="ctr">
            <a:prstTxWarp prst="textNoShape">
              <a:avLst/>
            </a:prstTxWarp>
            <a:spAutoFit/>
          </a:bodyPr>
          <a:lstStyle/>
          <a:p>
            <a:pPr algn="ctr"/>
            <a:r>
              <a:rPr lang="en-US" sz="2600" b="1"/>
              <a:t>…</a:t>
            </a:r>
          </a:p>
        </p:txBody>
      </p:sp>
      <p:cxnSp>
        <p:nvCxnSpPr>
          <p:cNvPr id="16" name="Straight Connector 15"/>
          <p:cNvCxnSpPr>
            <a:stCxn id="6" idx="4"/>
            <a:endCxn id="4" idx="0"/>
          </p:cNvCxnSpPr>
          <p:nvPr/>
        </p:nvCxnSpPr>
        <p:spPr>
          <a:xfrm>
            <a:off x="2682240" y="4584700"/>
            <a:ext cx="0" cy="1130300"/>
          </a:xfrm>
          <a:prstGeom prst="line">
            <a:avLst/>
          </a:prstGeom>
          <a:ln>
            <a:solidFill>
              <a:schemeClr val="tx1"/>
            </a:solidFill>
            <a:headEnd type="arrow" w="lg" len="lg"/>
          </a:ln>
        </p:spPr>
        <p:style>
          <a:lnRef idx="2">
            <a:schemeClr val="accent1"/>
          </a:lnRef>
          <a:fillRef idx="0">
            <a:schemeClr val="accent1"/>
          </a:fillRef>
          <a:effectRef idx="1">
            <a:schemeClr val="accent1"/>
          </a:effectRef>
          <a:fontRef idx="minor">
            <a:schemeClr val="tx1"/>
          </a:fontRef>
        </p:style>
      </p:cxnSp>
      <p:cxnSp>
        <p:nvCxnSpPr>
          <p:cNvPr id="17" name="Straight Connector 16"/>
          <p:cNvCxnSpPr>
            <a:stCxn id="6" idx="4"/>
            <a:endCxn id="7" idx="0"/>
          </p:cNvCxnSpPr>
          <p:nvPr/>
        </p:nvCxnSpPr>
        <p:spPr>
          <a:xfrm>
            <a:off x="2682240" y="4584700"/>
            <a:ext cx="1371600" cy="1130300"/>
          </a:xfrm>
          <a:prstGeom prst="line">
            <a:avLst/>
          </a:prstGeom>
          <a:ln>
            <a:solidFill>
              <a:schemeClr val="tx1"/>
            </a:solidFill>
            <a:headEnd type="arrow" w="lg" len="lg"/>
          </a:ln>
        </p:spPr>
        <p:style>
          <a:lnRef idx="2">
            <a:schemeClr val="accent1"/>
          </a:lnRef>
          <a:fillRef idx="0">
            <a:schemeClr val="accent1"/>
          </a:fillRef>
          <a:effectRef idx="1">
            <a:schemeClr val="accent1"/>
          </a:effectRef>
          <a:fontRef idx="minor">
            <a:schemeClr val="tx1"/>
          </a:fontRef>
        </p:style>
      </p:cxnSp>
      <p:cxnSp>
        <p:nvCxnSpPr>
          <p:cNvPr id="19" name="Straight Connector 18"/>
          <p:cNvCxnSpPr>
            <a:stCxn id="6" idx="4"/>
            <a:endCxn id="9" idx="0"/>
          </p:cNvCxnSpPr>
          <p:nvPr/>
        </p:nvCxnSpPr>
        <p:spPr>
          <a:xfrm>
            <a:off x="2682240" y="4584700"/>
            <a:ext cx="3749040" cy="1127991"/>
          </a:xfrm>
          <a:prstGeom prst="line">
            <a:avLst/>
          </a:prstGeom>
          <a:ln>
            <a:solidFill>
              <a:schemeClr val="tx1"/>
            </a:solidFill>
            <a:headEnd type="arrow" w="lg" len="lg"/>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a:stCxn id="11" idx="4"/>
            <a:endCxn id="7" idx="0"/>
          </p:cNvCxnSpPr>
          <p:nvPr/>
        </p:nvCxnSpPr>
        <p:spPr>
          <a:xfrm>
            <a:off x="4053840" y="4584700"/>
            <a:ext cx="0" cy="1130300"/>
          </a:xfrm>
          <a:prstGeom prst="line">
            <a:avLst/>
          </a:prstGeom>
          <a:ln>
            <a:solidFill>
              <a:schemeClr val="tx1"/>
            </a:solidFill>
            <a:headEnd type="arrow" w="lg" len="lg"/>
          </a:ln>
        </p:spPr>
        <p:style>
          <a:lnRef idx="2">
            <a:schemeClr val="accent1"/>
          </a:lnRef>
          <a:fillRef idx="0">
            <a:schemeClr val="accent1"/>
          </a:fillRef>
          <a:effectRef idx="1">
            <a:schemeClr val="accent1"/>
          </a:effectRef>
          <a:fontRef idx="minor">
            <a:schemeClr val="tx1"/>
          </a:fontRef>
        </p:style>
      </p:cxnSp>
      <p:cxnSp>
        <p:nvCxnSpPr>
          <p:cNvPr id="22" name="Straight Connector 21"/>
          <p:cNvCxnSpPr>
            <a:stCxn id="11" idx="4"/>
            <a:endCxn id="9" idx="0"/>
          </p:cNvCxnSpPr>
          <p:nvPr/>
        </p:nvCxnSpPr>
        <p:spPr>
          <a:xfrm>
            <a:off x="4053840" y="4584700"/>
            <a:ext cx="2377440" cy="1127991"/>
          </a:xfrm>
          <a:prstGeom prst="line">
            <a:avLst/>
          </a:prstGeom>
          <a:ln>
            <a:solidFill>
              <a:schemeClr val="tx1"/>
            </a:solidFill>
            <a:headEnd type="arrow" w="lg" len="lg"/>
          </a:ln>
        </p:spPr>
        <p:style>
          <a:lnRef idx="2">
            <a:schemeClr val="accent1"/>
          </a:lnRef>
          <a:fillRef idx="0">
            <a:schemeClr val="accent1"/>
          </a:fillRef>
          <a:effectRef idx="1">
            <a:schemeClr val="accent1"/>
          </a:effectRef>
          <a:fontRef idx="minor">
            <a:schemeClr val="tx1"/>
          </a:fontRef>
        </p:style>
      </p:cxnSp>
      <p:cxnSp>
        <p:nvCxnSpPr>
          <p:cNvPr id="23" name="Straight Connector 22"/>
          <p:cNvCxnSpPr>
            <a:stCxn id="12" idx="4"/>
            <a:endCxn id="4" idx="0"/>
          </p:cNvCxnSpPr>
          <p:nvPr/>
        </p:nvCxnSpPr>
        <p:spPr>
          <a:xfrm flipH="1">
            <a:off x="2682240" y="4584700"/>
            <a:ext cx="3749040" cy="1130300"/>
          </a:xfrm>
          <a:prstGeom prst="line">
            <a:avLst/>
          </a:prstGeom>
          <a:ln>
            <a:solidFill>
              <a:schemeClr val="tx1"/>
            </a:solidFill>
            <a:headEnd type="arrow" w="lg" len="lg"/>
          </a:ln>
        </p:spPr>
        <p:style>
          <a:lnRef idx="2">
            <a:schemeClr val="accent1"/>
          </a:lnRef>
          <a:fillRef idx="0">
            <a:schemeClr val="accent1"/>
          </a:fillRef>
          <a:effectRef idx="1">
            <a:schemeClr val="accent1"/>
          </a:effectRef>
          <a:fontRef idx="minor">
            <a:schemeClr val="tx1"/>
          </a:fontRef>
        </p:style>
      </p:cxnSp>
      <p:cxnSp>
        <p:nvCxnSpPr>
          <p:cNvPr id="24" name="Straight Connector 23"/>
          <p:cNvCxnSpPr>
            <a:stCxn id="11" idx="4"/>
            <a:endCxn id="4" idx="0"/>
          </p:cNvCxnSpPr>
          <p:nvPr/>
        </p:nvCxnSpPr>
        <p:spPr>
          <a:xfrm flipH="1">
            <a:off x="2682240" y="4584700"/>
            <a:ext cx="1371600" cy="1130300"/>
          </a:xfrm>
          <a:prstGeom prst="line">
            <a:avLst/>
          </a:prstGeom>
          <a:ln>
            <a:solidFill>
              <a:schemeClr val="tx1"/>
            </a:solidFill>
            <a:headEnd type="arrow" w="lg" len="lg"/>
          </a:ln>
        </p:spPr>
        <p:style>
          <a:lnRef idx="2">
            <a:schemeClr val="accent1"/>
          </a:lnRef>
          <a:fillRef idx="0">
            <a:schemeClr val="accent1"/>
          </a:fillRef>
          <a:effectRef idx="1">
            <a:schemeClr val="accent1"/>
          </a:effectRef>
          <a:fontRef idx="minor">
            <a:schemeClr val="tx1"/>
          </a:fontRef>
        </p:style>
      </p:cxnSp>
      <p:cxnSp>
        <p:nvCxnSpPr>
          <p:cNvPr id="25" name="Straight Connector 24"/>
          <p:cNvCxnSpPr>
            <a:stCxn id="12" idx="4"/>
            <a:endCxn id="7" idx="0"/>
          </p:cNvCxnSpPr>
          <p:nvPr/>
        </p:nvCxnSpPr>
        <p:spPr>
          <a:xfrm flipH="1">
            <a:off x="4053840" y="4584700"/>
            <a:ext cx="2377440" cy="1130300"/>
          </a:xfrm>
          <a:prstGeom prst="line">
            <a:avLst/>
          </a:prstGeom>
          <a:ln>
            <a:solidFill>
              <a:schemeClr val="tx1"/>
            </a:solidFill>
            <a:headEnd type="arrow" w="lg" len="lg"/>
          </a:ln>
        </p:spPr>
        <p:style>
          <a:lnRef idx="2">
            <a:schemeClr val="accent1"/>
          </a:lnRef>
          <a:fillRef idx="0">
            <a:schemeClr val="accent1"/>
          </a:fillRef>
          <a:effectRef idx="1">
            <a:schemeClr val="accent1"/>
          </a:effectRef>
          <a:fontRef idx="minor">
            <a:schemeClr val="tx1"/>
          </a:fontRef>
        </p:style>
      </p:cxnSp>
      <p:cxnSp>
        <p:nvCxnSpPr>
          <p:cNvPr id="27" name="Straight Connector 26"/>
          <p:cNvCxnSpPr>
            <a:stCxn id="12" idx="4"/>
            <a:endCxn id="9" idx="0"/>
          </p:cNvCxnSpPr>
          <p:nvPr/>
        </p:nvCxnSpPr>
        <p:spPr>
          <a:xfrm>
            <a:off x="6431280" y="4584700"/>
            <a:ext cx="0" cy="1127991"/>
          </a:xfrm>
          <a:prstGeom prst="line">
            <a:avLst/>
          </a:prstGeom>
          <a:ln>
            <a:solidFill>
              <a:schemeClr val="tx1"/>
            </a:solidFill>
            <a:headEnd type="arrow" w="lg" len="lg"/>
          </a:ln>
        </p:spPr>
        <p:style>
          <a:lnRef idx="2">
            <a:schemeClr val="accent1"/>
          </a:lnRef>
          <a:fillRef idx="0">
            <a:schemeClr val="accent1"/>
          </a:fillRef>
          <a:effectRef idx="1">
            <a:schemeClr val="accent1"/>
          </a:effectRef>
          <a:fontRef idx="minor">
            <a:schemeClr val="tx1"/>
          </a:fontRef>
        </p:style>
      </p:cxnSp>
      <p:cxnSp>
        <p:nvCxnSpPr>
          <p:cNvPr id="28" name="Straight Connector 27"/>
          <p:cNvCxnSpPr>
            <a:stCxn id="10" idx="4"/>
            <a:endCxn id="6" idx="0"/>
          </p:cNvCxnSpPr>
          <p:nvPr/>
        </p:nvCxnSpPr>
        <p:spPr>
          <a:xfrm rot="5400000">
            <a:off x="3298190" y="2381250"/>
            <a:ext cx="764540" cy="1996440"/>
          </a:xfrm>
          <a:prstGeom prst="line">
            <a:avLst/>
          </a:prstGeom>
          <a:ln>
            <a:solidFill>
              <a:schemeClr val="tx1"/>
            </a:solidFill>
            <a:headEnd type="arrow" w="lg" len="lg"/>
          </a:ln>
        </p:spPr>
        <p:style>
          <a:lnRef idx="2">
            <a:schemeClr val="accent1"/>
          </a:lnRef>
          <a:fillRef idx="0">
            <a:schemeClr val="accent1"/>
          </a:fillRef>
          <a:effectRef idx="1">
            <a:schemeClr val="accent1"/>
          </a:effectRef>
          <a:fontRef idx="minor">
            <a:schemeClr val="tx1"/>
          </a:fontRef>
        </p:style>
      </p:cxnSp>
      <p:cxnSp>
        <p:nvCxnSpPr>
          <p:cNvPr id="29" name="Straight Connector 28"/>
          <p:cNvCxnSpPr>
            <a:stCxn id="10" idx="4"/>
            <a:endCxn id="11" idx="0"/>
          </p:cNvCxnSpPr>
          <p:nvPr/>
        </p:nvCxnSpPr>
        <p:spPr>
          <a:xfrm rot="5400000">
            <a:off x="3983990" y="3067050"/>
            <a:ext cx="764540" cy="624840"/>
          </a:xfrm>
          <a:prstGeom prst="line">
            <a:avLst/>
          </a:prstGeom>
          <a:ln>
            <a:solidFill>
              <a:schemeClr val="tx1"/>
            </a:solidFill>
            <a:headEnd type="arrow" w="lg" len="lg"/>
          </a:ln>
        </p:spPr>
        <p:style>
          <a:lnRef idx="2">
            <a:schemeClr val="accent1"/>
          </a:lnRef>
          <a:fillRef idx="0">
            <a:schemeClr val="accent1"/>
          </a:fillRef>
          <a:effectRef idx="1">
            <a:schemeClr val="accent1"/>
          </a:effectRef>
          <a:fontRef idx="minor">
            <a:schemeClr val="tx1"/>
          </a:fontRef>
        </p:style>
      </p:cxnSp>
      <p:cxnSp>
        <p:nvCxnSpPr>
          <p:cNvPr id="30" name="Straight Connector 29"/>
          <p:cNvCxnSpPr>
            <a:stCxn id="10" idx="4"/>
            <a:endCxn id="12" idx="0"/>
          </p:cNvCxnSpPr>
          <p:nvPr/>
        </p:nvCxnSpPr>
        <p:spPr>
          <a:xfrm rot="16200000" flipH="1">
            <a:off x="5172710" y="2503170"/>
            <a:ext cx="764540" cy="1752600"/>
          </a:xfrm>
          <a:prstGeom prst="line">
            <a:avLst/>
          </a:prstGeom>
          <a:ln>
            <a:solidFill>
              <a:schemeClr val="tx1"/>
            </a:solidFill>
            <a:headEnd type="arrow" w="lg" len="lg"/>
          </a:ln>
        </p:spPr>
        <p:style>
          <a:lnRef idx="2">
            <a:schemeClr val="accent1"/>
          </a:lnRef>
          <a:fillRef idx="0">
            <a:schemeClr val="accent1"/>
          </a:fillRef>
          <a:effectRef idx="1">
            <a:schemeClr val="accent1"/>
          </a:effectRef>
          <a:fontRef idx="minor">
            <a:schemeClr val="tx1"/>
          </a:fontRef>
        </p:style>
      </p:cxnSp>
      <p:sp>
        <p:nvSpPr>
          <p:cNvPr id="34" name="TextBox 74"/>
          <p:cNvSpPr txBox="1">
            <a:spLocks noChangeArrowheads="1"/>
          </p:cNvSpPr>
          <p:nvPr/>
        </p:nvSpPr>
        <p:spPr bwMode="auto">
          <a:xfrm>
            <a:off x="424180" y="2362200"/>
            <a:ext cx="1295400" cy="369888"/>
          </a:xfrm>
          <a:prstGeom prst="rect">
            <a:avLst/>
          </a:prstGeom>
          <a:noFill/>
          <a:ln w="9525">
            <a:noFill/>
            <a:miter lim="800000"/>
            <a:headEnd/>
            <a:tailEnd/>
          </a:ln>
        </p:spPr>
        <p:txBody>
          <a:bodyPr>
            <a:prstTxWarp prst="textNoShape">
              <a:avLst/>
            </a:prstTxWarp>
            <a:spAutoFit/>
          </a:bodyPr>
          <a:lstStyle/>
          <a:p>
            <a:r>
              <a:rPr lang="en-US" dirty="0"/>
              <a:t>Output</a:t>
            </a:r>
          </a:p>
        </p:txBody>
      </p:sp>
      <p:sp>
        <p:nvSpPr>
          <p:cNvPr id="35" name="TextBox 75"/>
          <p:cNvSpPr txBox="1">
            <a:spLocks noChangeArrowheads="1"/>
          </p:cNvSpPr>
          <p:nvPr/>
        </p:nvSpPr>
        <p:spPr bwMode="auto">
          <a:xfrm>
            <a:off x="0" y="5943600"/>
            <a:ext cx="1295400" cy="369888"/>
          </a:xfrm>
          <a:prstGeom prst="rect">
            <a:avLst/>
          </a:prstGeom>
          <a:noFill/>
          <a:ln w="9525">
            <a:noFill/>
            <a:miter lim="800000"/>
            <a:headEnd/>
            <a:tailEnd/>
          </a:ln>
        </p:spPr>
        <p:txBody>
          <a:bodyPr>
            <a:prstTxWarp prst="textNoShape">
              <a:avLst/>
            </a:prstTxWarp>
            <a:spAutoFit/>
          </a:bodyPr>
          <a:lstStyle/>
          <a:p>
            <a:pPr algn="ctr"/>
            <a:r>
              <a:rPr lang="en-US"/>
              <a:t>Input</a:t>
            </a:r>
          </a:p>
        </p:txBody>
      </p:sp>
      <p:sp>
        <p:nvSpPr>
          <p:cNvPr id="36" name="TextBox 76"/>
          <p:cNvSpPr txBox="1">
            <a:spLocks noChangeArrowheads="1"/>
          </p:cNvSpPr>
          <p:nvPr/>
        </p:nvSpPr>
        <p:spPr bwMode="auto">
          <a:xfrm>
            <a:off x="-15240" y="3990340"/>
            <a:ext cx="2057400" cy="369888"/>
          </a:xfrm>
          <a:prstGeom prst="rect">
            <a:avLst/>
          </a:prstGeom>
          <a:noFill/>
          <a:ln w="9525">
            <a:noFill/>
            <a:miter lim="800000"/>
            <a:headEnd/>
            <a:tailEnd/>
          </a:ln>
        </p:spPr>
        <p:txBody>
          <a:bodyPr>
            <a:prstTxWarp prst="textNoShape">
              <a:avLst/>
            </a:prstTxWarp>
            <a:spAutoFit/>
          </a:bodyPr>
          <a:lstStyle/>
          <a:p>
            <a:pPr algn="ctr"/>
            <a:r>
              <a:rPr lang="en-US" dirty="0"/>
              <a:t>Hidden Layer</a:t>
            </a:r>
          </a:p>
        </p:txBody>
      </p:sp>
      <p:sp>
        <p:nvSpPr>
          <p:cNvPr id="32" name="TextBox 76"/>
          <p:cNvSpPr txBox="1">
            <a:spLocks noChangeArrowheads="1"/>
          </p:cNvSpPr>
          <p:nvPr/>
        </p:nvSpPr>
        <p:spPr bwMode="auto">
          <a:xfrm>
            <a:off x="7239000" y="4295140"/>
            <a:ext cx="2057400" cy="369888"/>
          </a:xfrm>
          <a:prstGeom prst="rect">
            <a:avLst/>
          </a:prstGeom>
          <a:noFill/>
          <a:ln w="9525">
            <a:noFill/>
            <a:miter lim="800000"/>
            <a:headEnd/>
            <a:tailEnd/>
          </a:ln>
        </p:spPr>
        <p:txBody>
          <a:bodyPr>
            <a:prstTxWarp prst="textNoShape">
              <a:avLst/>
            </a:prstTxWarp>
            <a:spAutoFit/>
          </a:bodyPr>
          <a:lstStyle/>
          <a:p>
            <a:pPr algn="ctr"/>
            <a:r>
              <a:rPr lang="en-US" dirty="0" smtClean="0"/>
              <a:t>D = M</a:t>
            </a:r>
            <a:endParaRPr lang="en-US" dirty="0"/>
          </a:p>
        </p:txBody>
      </p:sp>
      <p:sp>
        <p:nvSpPr>
          <p:cNvPr id="3" name="Slide Number Placeholder 2"/>
          <p:cNvSpPr>
            <a:spLocks noGrp="1"/>
          </p:cNvSpPr>
          <p:nvPr>
            <p:ph type="sldNum" sz="quarter" idx="12"/>
          </p:nvPr>
        </p:nvSpPr>
        <p:spPr/>
        <p:txBody>
          <a:bodyPr/>
          <a:lstStyle/>
          <a:p>
            <a:fld id="{CCF56997-4F5F-5A42-B306-795126905ACA}" type="slidenum">
              <a:rPr lang="en-US" smtClean="0"/>
              <a:pPr/>
              <a:t>12</a:t>
            </a:fld>
            <a:endParaRPr lang="en-US"/>
          </a:p>
        </p:txBody>
      </p:sp>
    </p:spTree>
    <p:extLst>
      <p:ext uri="{BB962C8B-B14F-4D97-AF65-F5344CB8AC3E}">
        <p14:creationId xmlns:p14="http://schemas.microsoft.com/office/powerpoint/2010/main" val="1866090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dissolve">
                                      <p:cBhvr>
                                        <p:cTn id="7" dur="500"/>
                                        <p:tgtEl>
                                          <p:spTgt spid="24"/>
                                        </p:tgtEl>
                                      </p:cBhvr>
                                    </p:animEffect>
                                  </p:childTnLst>
                                </p:cTn>
                              </p:par>
                              <p:par>
                                <p:cTn id="8" presetID="9" presetClass="entr" presetSubtype="0" fill="hold" nodeType="withEffect">
                                  <p:stCondLst>
                                    <p:cond delay="0"/>
                                  </p:stCondLst>
                                  <p:childTnLst>
                                    <p:set>
                                      <p:cBhvr>
                                        <p:cTn id="9" dur="1" fill="hold">
                                          <p:stCondLst>
                                            <p:cond delay="0"/>
                                          </p:stCondLst>
                                        </p:cTn>
                                        <p:tgtEl>
                                          <p:spTgt spid="23"/>
                                        </p:tgtEl>
                                        <p:attrNameLst>
                                          <p:attrName>style.visibility</p:attrName>
                                        </p:attrNameLst>
                                      </p:cBhvr>
                                      <p:to>
                                        <p:strVal val="visible"/>
                                      </p:to>
                                    </p:set>
                                    <p:animEffect transition="in" filter="dissolve">
                                      <p:cBhvr>
                                        <p:cTn id="10" dur="500"/>
                                        <p:tgtEl>
                                          <p:spTgt spid="23"/>
                                        </p:tgtEl>
                                      </p:cBhvr>
                                    </p:animEffect>
                                  </p:childTnLst>
                                </p:cTn>
                              </p:par>
                              <p:par>
                                <p:cTn id="11" presetID="9" presetClass="entr" presetSubtype="0" fill="hold" nodeType="withEffect">
                                  <p:stCondLst>
                                    <p:cond delay="0"/>
                                  </p:stCondLst>
                                  <p:childTnLst>
                                    <p:set>
                                      <p:cBhvr>
                                        <p:cTn id="12" dur="1" fill="hold">
                                          <p:stCondLst>
                                            <p:cond delay="0"/>
                                          </p:stCondLst>
                                        </p:cTn>
                                        <p:tgtEl>
                                          <p:spTgt spid="17"/>
                                        </p:tgtEl>
                                        <p:attrNameLst>
                                          <p:attrName>style.visibility</p:attrName>
                                        </p:attrNameLst>
                                      </p:cBhvr>
                                      <p:to>
                                        <p:strVal val="visible"/>
                                      </p:to>
                                    </p:set>
                                    <p:animEffect transition="in" filter="dissolve">
                                      <p:cBhvr>
                                        <p:cTn id="13" dur="500"/>
                                        <p:tgtEl>
                                          <p:spTgt spid="17"/>
                                        </p:tgtEl>
                                      </p:cBhvr>
                                    </p:animEffect>
                                  </p:childTnLst>
                                </p:cTn>
                              </p:par>
                              <p:par>
                                <p:cTn id="14" presetID="9" presetClass="entr" presetSubtype="0" fill="hold" nodeType="withEffect">
                                  <p:stCondLst>
                                    <p:cond delay="0"/>
                                  </p:stCondLst>
                                  <p:childTnLst>
                                    <p:set>
                                      <p:cBhvr>
                                        <p:cTn id="15" dur="1" fill="hold">
                                          <p:stCondLst>
                                            <p:cond delay="0"/>
                                          </p:stCondLst>
                                        </p:cTn>
                                        <p:tgtEl>
                                          <p:spTgt spid="19"/>
                                        </p:tgtEl>
                                        <p:attrNameLst>
                                          <p:attrName>style.visibility</p:attrName>
                                        </p:attrNameLst>
                                      </p:cBhvr>
                                      <p:to>
                                        <p:strVal val="visible"/>
                                      </p:to>
                                    </p:set>
                                    <p:animEffect transition="in" filter="dissolve">
                                      <p:cBhvr>
                                        <p:cTn id="16" dur="500"/>
                                        <p:tgtEl>
                                          <p:spTgt spid="19"/>
                                        </p:tgtEl>
                                      </p:cBhvr>
                                    </p:animEffect>
                                  </p:childTnLst>
                                </p:cTn>
                              </p:par>
                              <p:par>
                                <p:cTn id="17" presetID="9" presetClass="entr" presetSubtype="0" fill="hold" nodeType="withEffect">
                                  <p:stCondLst>
                                    <p:cond delay="0"/>
                                  </p:stCondLst>
                                  <p:childTnLst>
                                    <p:set>
                                      <p:cBhvr>
                                        <p:cTn id="18" dur="1" fill="hold">
                                          <p:stCondLst>
                                            <p:cond delay="0"/>
                                          </p:stCondLst>
                                        </p:cTn>
                                        <p:tgtEl>
                                          <p:spTgt spid="22"/>
                                        </p:tgtEl>
                                        <p:attrNameLst>
                                          <p:attrName>style.visibility</p:attrName>
                                        </p:attrNameLst>
                                      </p:cBhvr>
                                      <p:to>
                                        <p:strVal val="visible"/>
                                      </p:to>
                                    </p:set>
                                    <p:animEffect transition="in" filter="dissolve">
                                      <p:cBhvr>
                                        <p:cTn id="19" dur="500"/>
                                        <p:tgtEl>
                                          <p:spTgt spid="22"/>
                                        </p:tgtEl>
                                      </p:cBhvr>
                                    </p:animEffect>
                                  </p:childTnLst>
                                </p:cTn>
                              </p:par>
                              <p:par>
                                <p:cTn id="20" presetID="9" presetClass="entr" presetSubtype="0" fill="hold" nodeType="withEffect">
                                  <p:stCondLst>
                                    <p:cond delay="0"/>
                                  </p:stCondLst>
                                  <p:childTnLst>
                                    <p:set>
                                      <p:cBhvr>
                                        <p:cTn id="21" dur="1" fill="hold">
                                          <p:stCondLst>
                                            <p:cond delay="0"/>
                                          </p:stCondLst>
                                        </p:cTn>
                                        <p:tgtEl>
                                          <p:spTgt spid="25"/>
                                        </p:tgtEl>
                                        <p:attrNameLst>
                                          <p:attrName>style.visibility</p:attrName>
                                        </p:attrNameLst>
                                      </p:cBhvr>
                                      <p:to>
                                        <p:strVal val="visible"/>
                                      </p:to>
                                    </p:set>
                                    <p:animEffect transition="in" filter="dissolve">
                                      <p:cBhvr>
                                        <p:cTn id="22"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Building a Neural Net</a:t>
            </a:r>
          </a:p>
        </p:txBody>
      </p:sp>
      <p:sp>
        <p:nvSpPr>
          <p:cNvPr id="4" name="Connector 3"/>
          <p:cNvSpPr/>
          <p:nvPr/>
        </p:nvSpPr>
        <p:spPr>
          <a:xfrm>
            <a:off x="2270760" y="5715000"/>
            <a:ext cx="822960" cy="822960"/>
          </a:xfrm>
          <a:prstGeom prst="flowChartConnector">
            <a:avLst/>
          </a:prstGeom>
          <a:solidFill>
            <a:srgbClr val="72CEE0"/>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dirty="0">
                <a:ln>
                  <a:solidFill>
                    <a:schemeClr val="tx1"/>
                  </a:solidFill>
                </a:ln>
                <a:solidFill>
                  <a:schemeClr val="tx1"/>
                </a:solidFill>
                <a:latin typeface="Arial"/>
                <a:cs typeface="Arial"/>
              </a:rPr>
              <a:t>x</a:t>
            </a:r>
            <a:r>
              <a:rPr lang="en-US" baseline="-25000" dirty="0" smtClean="0">
                <a:ln>
                  <a:solidFill>
                    <a:schemeClr val="tx1"/>
                  </a:solidFill>
                </a:ln>
                <a:solidFill>
                  <a:schemeClr val="tx1"/>
                </a:solidFill>
                <a:latin typeface="Arial"/>
                <a:cs typeface="Arial"/>
              </a:rPr>
              <a:t>1</a:t>
            </a:r>
            <a:endParaRPr lang="en-US" baseline="-25000" dirty="0">
              <a:ln>
                <a:solidFill>
                  <a:schemeClr val="tx1"/>
                </a:solidFill>
              </a:ln>
              <a:solidFill>
                <a:schemeClr val="tx1"/>
              </a:solidFill>
              <a:latin typeface="Arial"/>
              <a:cs typeface="Arial"/>
            </a:endParaRPr>
          </a:p>
        </p:txBody>
      </p:sp>
      <p:sp>
        <p:nvSpPr>
          <p:cNvPr id="6" name="Connector 5"/>
          <p:cNvSpPr/>
          <p:nvPr/>
        </p:nvSpPr>
        <p:spPr>
          <a:xfrm>
            <a:off x="2270760" y="3761740"/>
            <a:ext cx="822960" cy="822960"/>
          </a:xfrm>
          <a:prstGeom prst="flowChartConnector">
            <a:avLst/>
          </a:prstGeom>
          <a:solidFill>
            <a:srgbClr val="EE6802"/>
          </a:solidFill>
          <a:ln>
            <a:solidFill>
              <a:schemeClr val="accent1">
                <a:shade val="95000"/>
                <a:satMod val="105000"/>
              </a:schemeClr>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dirty="0">
                <a:ln>
                  <a:solidFill>
                    <a:schemeClr val="tx1"/>
                  </a:solidFill>
                </a:ln>
                <a:solidFill>
                  <a:schemeClr val="tx1"/>
                </a:solidFill>
                <a:latin typeface="Arial"/>
                <a:cs typeface="Arial"/>
              </a:rPr>
              <a:t>a</a:t>
            </a:r>
            <a:r>
              <a:rPr lang="en-US" baseline="-25000" dirty="0" smtClean="0">
                <a:ln>
                  <a:solidFill>
                    <a:schemeClr val="tx1"/>
                  </a:solidFill>
                </a:ln>
                <a:solidFill>
                  <a:schemeClr val="tx1"/>
                </a:solidFill>
                <a:latin typeface="Arial"/>
                <a:cs typeface="Arial"/>
              </a:rPr>
              <a:t>1</a:t>
            </a:r>
            <a:endParaRPr lang="en-US" baseline="-25000" dirty="0">
              <a:ln>
                <a:solidFill>
                  <a:schemeClr val="tx1"/>
                </a:solidFill>
              </a:ln>
              <a:solidFill>
                <a:schemeClr val="tx1"/>
              </a:solidFill>
              <a:latin typeface="Arial"/>
              <a:cs typeface="Arial"/>
            </a:endParaRPr>
          </a:p>
        </p:txBody>
      </p:sp>
      <p:sp>
        <p:nvSpPr>
          <p:cNvPr id="7" name="Connector 6"/>
          <p:cNvSpPr/>
          <p:nvPr/>
        </p:nvSpPr>
        <p:spPr>
          <a:xfrm>
            <a:off x="3642360" y="5715000"/>
            <a:ext cx="822960" cy="822960"/>
          </a:xfrm>
          <a:prstGeom prst="flowChartConnector">
            <a:avLst/>
          </a:prstGeom>
          <a:solidFill>
            <a:srgbClr val="72CEE0"/>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dirty="0">
                <a:ln>
                  <a:solidFill>
                    <a:schemeClr val="tx1"/>
                  </a:solidFill>
                </a:ln>
                <a:solidFill>
                  <a:schemeClr val="tx1"/>
                </a:solidFill>
                <a:latin typeface="Arial"/>
                <a:cs typeface="Arial"/>
              </a:rPr>
              <a:t>x</a:t>
            </a:r>
            <a:r>
              <a:rPr lang="en-US" baseline="-25000" dirty="0" smtClean="0">
                <a:ln>
                  <a:solidFill>
                    <a:schemeClr val="tx1"/>
                  </a:solidFill>
                </a:ln>
                <a:solidFill>
                  <a:schemeClr val="tx1"/>
                </a:solidFill>
                <a:latin typeface="Arial"/>
                <a:cs typeface="Arial"/>
              </a:rPr>
              <a:t>2</a:t>
            </a:r>
            <a:endParaRPr lang="en-US" baseline="-25000" dirty="0">
              <a:ln>
                <a:solidFill>
                  <a:schemeClr val="tx1"/>
                </a:solidFill>
              </a:ln>
              <a:solidFill>
                <a:schemeClr val="tx1"/>
              </a:solidFill>
              <a:latin typeface="Arial"/>
              <a:cs typeface="Arial"/>
            </a:endParaRPr>
          </a:p>
        </p:txBody>
      </p:sp>
      <p:sp>
        <p:nvSpPr>
          <p:cNvPr id="9" name="Connector 8"/>
          <p:cNvSpPr/>
          <p:nvPr/>
        </p:nvSpPr>
        <p:spPr>
          <a:xfrm>
            <a:off x="6019800" y="5712691"/>
            <a:ext cx="822960" cy="822960"/>
          </a:xfrm>
          <a:prstGeom prst="flowChartConnector">
            <a:avLst/>
          </a:prstGeom>
          <a:solidFill>
            <a:srgbClr val="72CEE0"/>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dirty="0" err="1">
                <a:ln>
                  <a:solidFill>
                    <a:schemeClr val="tx1"/>
                  </a:solidFill>
                </a:ln>
                <a:solidFill>
                  <a:schemeClr val="tx1"/>
                </a:solidFill>
                <a:latin typeface="Arial"/>
                <a:cs typeface="Arial"/>
              </a:rPr>
              <a:t>x</a:t>
            </a:r>
            <a:r>
              <a:rPr lang="en-US" baseline="-25000" dirty="0" err="1" smtClean="0">
                <a:ln>
                  <a:solidFill>
                    <a:schemeClr val="tx1"/>
                  </a:solidFill>
                </a:ln>
                <a:solidFill>
                  <a:schemeClr val="tx1"/>
                </a:solidFill>
                <a:latin typeface="Arial"/>
                <a:cs typeface="Arial"/>
              </a:rPr>
              <a:t>M</a:t>
            </a:r>
            <a:endParaRPr lang="en-US" baseline="-25000" dirty="0">
              <a:ln>
                <a:solidFill>
                  <a:schemeClr val="tx1"/>
                </a:solidFill>
              </a:ln>
              <a:solidFill>
                <a:schemeClr val="tx1"/>
              </a:solidFill>
              <a:latin typeface="Arial"/>
              <a:cs typeface="Arial"/>
            </a:endParaRPr>
          </a:p>
        </p:txBody>
      </p:sp>
      <p:sp>
        <p:nvSpPr>
          <p:cNvPr id="10" name="Connector 9"/>
          <p:cNvSpPr/>
          <p:nvPr/>
        </p:nvSpPr>
        <p:spPr>
          <a:xfrm>
            <a:off x="4267200" y="2174240"/>
            <a:ext cx="822960" cy="822960"/>
          </a:xfrm>
          <a:prstGeom prst="flowChartConnector">
            <a:avLst/>
          </a:prstGeom>
          <a:solidFill>
            <a:srgbClr val="E0D925"/>
          </a:solidFill>
          <a:ln>
            <a:solidFill>
              <a:schemeClr val="accent1">
                <a:shade val="95000"/>
                <a:satMod val="105000"/>
              </a:schemeClr>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dirty="0">
                <a:ln>
                  <a:solidFill>
                    <a:schemeClr val="tx1"/>
                  </a:solidFill>
                </a:ln>
                <a:solidFill>
                  <a:schemeClr val="tx1"/>
                </a:solidFill>
                <a:latin typeface="Arial"/>
                <a:cs typeface="Arial"/>
              </a:rPr>
              <a:t>y</a:t>
            </a:r>
            <a:endParaRPr lang="en-US" baseline="-25000" dirty="0">
              <a:ln>
                <a:solidFill>
                  <a:schemeClr val="tx1"/>
                </a:solidFill>
              </a:ln>
              <a:solidFill>
                <a:schemeClr val="tx1"/>
              </a:solidFill>
              <a:latin typeface="Arial"/>
              <a:cs typeface="Arial"/>
            </a:endParaRPr>
          </a:p>
        </p:txBody>
      </p:sp>
      <p:sp>
        <p:nvSpPr>
          <p:cNvPr id="11" name="Connector 10"/>
          <p:cNvSpPr/>
          <p:nvPr/>
        </p:nvSpPr>
        <p:spPr>
          <a:xfrm>
            <a:off x="3642360" y="3761740"/>
            <a:ext cx="822960" cy="822960"/>
          </a:xfrm>
          <a:prstGeom prst="flowChartConnector">
            <a:avLst/>
          </a:prstGeom>
          <a:solidFill>
            <a:srgbClr val="EE6802"/>
          </a:solidFill>
          <a:ln>
            <a:solidFill>
              <a:schemeClr val="accent1">
                <a:shade val="95000"/>
                <a:satMod val="105000"/>
              </a:schemeClr>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dirty="0">
                <a:ln>
                  <a:solidFill>
                    <a:schemeClr val="tx1"/>
                  </a:solidFill>
                </a:ln>
                <a:solidFill>
                  <a:schemeClr val="tx1"/>
                </a:solidFill>
                <a:latin typeface="Arial"/>
                <a:cs typeface="Arial"/>
              </a:rPr>
              <a:t>a</a:t>
            </a:r>
            <a:r>
              <a:rPr lang="en-US" baseline="-25000" dirty="0" smtClean="0">
                <a:ln>
                  <a:solidFill>
                    <a:schemeClr val="tx1"/>
                  </a:solidFill>
                </a:ln>
                <a:solidFill>
                  <a:schemeClr val="tx1"/>
                </a:solidFill>
                <a:latin typeface="Arial"/>
                <a:cs typeface="Arial"/>
              </a:rPr>
              <a:t>2</a:t>
            </a:r>
            <a:endParaRPr lang="en-US" baseline="-25000" dirty="0">
              <a:ln>
                <a:solidFill>
                  <a:schemeClr val="tx1"/>
                </a:solidFill>
              </a:ln>
              <a:solidFill>
                <a:schemeClr val="tx1"/>
              </a:solidFill>
              <a:latin typeface="Arial"/>
              <a:cs typeface="Arial"/>
            </a:endParaRPr>
          </a:p>
        </p:txBody>
      </p:sp>
      <p:sp>
        <p:nvSpPr>
          <p:cNvPr id="12" name="Connector 11"/>
          <p:cNvSpPr/>
          <p:nvPr/>
        </p:nvSpPr>
        <p:spPr>
          <a:xfrm>
            <a:off x="6019800" y="3761740"/>
            <a:ext cx="822960" cy="822960"/>
          </a:xfrm>
          <a:prstGeom prst="flowChartConnector">
            <a:avLst/>
          </a:prstGeom>
          <a:solidFill>
            <a:srgbClr val="EE6802"/>
          </a:solidFill>
          <a:ln>
            <a:solidFill>
              <a:schemeClr val="accent1">
                <a:shade val="95000"/>
                <a:satMod val="105000"/>
              </a:schemeClr>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dirty="0" err="1" smtClean="0">
                <a:ln>
                  <a:solidFill>
                    <a:schemeClr val="tx1"/>
                  </a:solidFill>
                </a:ln>
                <a:solidFill>
                  <a:schemeClr val="tx1"/>
                </a:solidFill>
                <a:latin typeface="Arial"/>
                <a:cs typeface="Arial"/>
              </a:rPr>
              <a:t>a</a:t>
            </a:r>
            <a:r>
              <a:rPr lang="en-US" baseline="-25000" dirty="0" err="1" smtClean="0">
                <a:ln>
                  <a:solidFill>
                    <a:schemeClr val="tx1"/>
                  </a:solidFill>
                </a:ln>
                <a:solidFill>
                  <a:schemeClr val="tx1"/>
                </a:solidFill>
                <a:latin typeface="Arial"/>
                <a:cs typeface="Arial"/>
              </a:rPr>
              <a:t>D</a:t>
            </a:r>
            <a:endParaRPr lang="en-US" baseline="-25000" dirty="0">
              <a:ln>
                <a:solidFill>
                  <a:schemeClr val="tx1"/>
                </a:solidFill>
              </a:ln>
              <a:solidFill>
                <a:schemeClr val="tx1"/>
              </a:solidFill>
              <a:latin typeface="Arial"/>
              <a:cs typeface="Arial"/>
            </a:endParaRPr>
          </a:p>
        </p:txBody>
      </p:sp>
      <p:sp>
        <p:nvSpPr>
          <p:cNvPr id="14" name="TextBox 13"/>
          <p:cNvSpPr txBox="1">
            <a:spLocks noChangeArrowheads="1"/>
          </p:cNvSpPr>
          <p:nvPr/>
        </p:nvSpPr>
        <p:spPr bwMode="auto">
          <a:xfrm>
            <a:off x="5013960" y="3837940"/>
            <a:ext cx="533400" cy="492125"/>
          </a:xfrm>
          <a:prstGeom prst="rect">
            <a:avLst/>
          </a:prstGeom>
          <a:noFill/>
          <a:ln w="9525">
            <a:noFill/>
            <a:miter lim="800000"/>
            <a:headEnd/>
            <a:tailEnd/>
          </a:ln>
        </p:spPr>
        <p:txBody>
          <a:bodyPr anchor="ctr">
            <a:prstTxWarp prst="textNoShape">
              <a:avLst/>
            </a:prstTxWarp>
            <a:spAutoFit/>
          </a:bodyPr>
          <a:lstStyle/>
          <a:p>
            <a:pPr algn="ctr"/>
            <a:r>
              <a:rPr lang="en-US" sz="2600" b="1"/>
              <a:t>…</a:t>
            </a:r>
          </a:p>
        </p:txBody>
      </p:sp>
      <p:sp>
        <p:nvSpPr>
          <p:cNvPr id="15" name="TextBox 14"/>
          <p:cNvSpPr txBox="1">
            <a:spLocks noChangeArrowheads="1"/>
          </p:cNvSpPr>
          <p:nvPr/>
        </p:nvSpPr>
        <p:spPr bwMode="auto">
          <a:xfrm>
            <a:off x="5090160" y="5821363"/>
            <a:ext cx="533400" cy="492125"/>
          </a:xfrm>
          <a:prstGeom prst="rect">
            <a:avLst/>
          </a:prstGeom>
          <a:noFill/>
          <a:ln w="9525">
            <a:noFill/>
            <a:miter lim="800000"/>
            <a:headEnd/>
            <a:tailEnd/>
          </a:ln>
        </p:spPr>
        <p:txBody>
          <a:bodyPr anchor="ctr">
            <a:prstTxWarp prst="textNoShape">
              <a:avLst/>
            </a:prstTxWarp>
            <a:spAutoFit/>
          </a:bodyPr>
          <a:lstStyle/>
          <a:p>
            <a:pPr algn="ctr"/>
            <a:r>
              <a:rPr lang="en-US" sz="2600" b="1"/>
              <a:t>…</a:t>
            </a:r>
          </a:p>
        </p:txBody>
      </p:sp>
      <p:cxnSp>
        <p:nvCxnSpPr>
          <p:cNvPr id="16" name="Straight Connector 15"/>
          <p:cNvCxnSpPr>
            <a:stCxn id="6" idx="4"/>
            <a:endCxn id="4" idx="0"/>
          </p:cNvCxnSpPr>
          <p:nvPr/>
        </p:nvCxnSpPr>
        <p:spPr>
          <a:xfrm>
            <a:off x="2682240" y="4584700"/>
            <a:ext cx="0" cy="1130300"/>
          </a:xfrm>
          <a:prstGeom prst="line">
            <a:avLst/>
          </a:prstGeom>
          <a:ln>
            <a:solidFill>
              <a:schemeClr val="tx1"/>
            </a:solidFill>
            <a:headEnd type="arrow" w="lg" len="lg"/>
          </a:ln>
        </p:spPr>
        <p:style>
          <a:lnRef idx="2">
            <a:schemeClr val="accent1"/>
          </a:lnRef>
          <a:fillRef idx="0">
            <a:schemeClr val="accent1"/>
          </a:fillRef>
          <a:effectRef idx="1">
            <a:schemeClr val="accent1"/>
          </a:effectRef>
          <a:fontRef idx="minor">
            <a:schemeClr val="tx1"/>
          </a:fontRef>
        </p:style>
      </p:cxnSp>
      <p:cxnSp>
        <p:nvCxnSpPr>
          <p:cNvPr id="17" name="Straight Connector 16"/>
          <p:cNvCxnSpPr>
            <a:stCxn id="6" idx="4"/>
            <a:endCxn id="7" idx="0"/>
          </p:cNvCxnSpPr>
          <p:nvPr/>
        </p:nvCxnSpPr>
        <p:spPr>
          <a:xfrm>
            <a:off x="2682240" y="4584700"/>
            <a:ext cx="1371600" cy="1130300"/>
          </a:xfrm>
          <a:prstGeom prst="line">
            <a:avLst/>
          </a:prstGeom>
          <a:ln>
            <a:solidFill>
              <a:schemeClr val="tx1"/>
            </a:solidFill>
            <a:headEnd type="arrow" w="lg" len="lg"/>
          </a:ln>
        </p:spPr>
        <p:style>
          <a:lnRef idx="2">
            <a:schemeClr val="accent1"/>
          </a:lnRef>
          <a:fillRef idx="0">
            <a:schemeClr val="accent1"/>
          </a:fillRef>
          <a:effectRef idx="1">
            <a:schemeClr val="accent1"/>
          </a:effectRef>
          <a:fontRef idx="minor">
            <a:schemeClr val="tx1"/>
          </a:fontRef>
        </p:style>
      </p:cxnSp>
      <p:cxnSp>
        <p:nvCxnSpPr>
          <p:cNvPr id="19" name="Straight Connector 18"/>
          <p:cNvCxnSpPr>
            <a:stCxn id="6" idx="4"/>
            <a:endCxn id="9" idx="0"/>
          </p:cNvCxnSpPr>
          <p:nvPr/>
        </p:nvCxnSpPr>
        <p:spPr>
          <a:xfrm>
            <a:off x="2682240" y="4584700"/>
            <a:ext cx="3749040" cy="1127991"/>
          </a:xfrm>
          <a:prstGeom prst="line">
            <a:avLst/>
          </a:prstGeom>
          <a:ln>
            <a:solidFill>
              <a:srgbClr val="008000"/>
            </a:solidFill>
            <a:headEnd type="arrow" w="lg" len="lg"/>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a:stCxn id="11" idx="4"/>
            <a:endCxn id="7" idx="0"/>
          </p:cNvCxnSpPr>
          <p:nvPr/>
        </p:nvCxnSpPr>
        <p:spPr>
          <a:xfrm>
            <a:off x="4053840" y="4584700"/>
            <a:ext cx="0" cy="1130300"/>
          </a:xfrm>
          <a:prstGeom prst="line">
            <a:avLst/>
          </a:prstGeom>
          <a:ln>
            <a:solidFill>
              <a:schemeClr val="tx1"/>
            </a:solidFill>
            <a:headEnd type="arrow" w="lg" len="lg"/>
          </a:ln>
        </p:spPr>
        <p:style>
          <a:lnRef idx="2">
            <a:schemeClr val="accent1"/>
          </a:lnRef>
          <a:fillRef idx="0">
            <a:schemeClr val="accent1"/>
          </a:fillRef>
          <a:effectRef idx="1">
            <a:schemeClr val="accent1"/>
          </a:effectRef>
          <a:fontRef idx="minor">
            <a:schemeClr val="tx1"/>
          </a:fontRef>
        </p:style>
      </p:cxnSp>
      <p:cxnSp>
        <p:nvCxnSpPr>
          <p:cNvPr id="22" name="Straight Connector 21"/>
          <p:cNvCxnSpPr>
            <a:stCxn id="11" idx="4"/>
            <a:endCxn id="9" idx="0"/>
          </p:cNvCxnSpPr>
          <p:nvPr/>
        </p:nvCxnSpPr>
        <p:spPr>
          <a:xfrm>
            <a:off x="4053840" y="4584700"/>
            <a:ext cx="2377440" cy="1127991"/>
          </a:xfrm>
          <a:prstGeom prst="line">
            <a:avLst/>
          </a:prstGeom>
          <a:ln>
            <a:solidFill>
              <a:schemeClr val="tx1"/>
            </a:solidFill>
            <a:headEnd type="arrow" w="lg" len="lg"/>
          </a:ln>
        </p:spPr>
        <p:style>
          <a:lnRef idx="2">
            <a:schemeClr val="accent1"/>
          </a:lnRef>
          <a:fillRef idx="0">
            <a:schemeClr val="accent1"/>
          </a:fillRef>
          <a:effectRef idx="1">
            <a:schemeClr val="accent1"/>
          </a:effectRef>
          <a:fontRef idx="minor">
            <a:schemeClr val="tx1"/>
          </a:fontRef>
        </p:style>
      </p:cxnSp>
      <p:cxnSp>
        <p:nvCxnSpPr>
          <p:cNvPr id="23" name="Straight Connector 22"/>
          <p:cNvCxnSpPr>
            <a:stCxn id="12" idx="4"/>
            <a:endCxn id="4" idx="0"/>
          </p:cNvCxnSpPr>
          <p:nvPr/>
        </p:nvCxnSpPr>
        <p:spPr>
          <a:xfrm flipH="1">
            <a:off x="2682240" y="4584700"/>
            <a:ext cx="3749040" cy="1130300"/>
          </a:xfrm>
          <a:prstGeom prst="line">
            <a:avLst/>
          </a:prstGeom>
          <a:ln>
            <a:solidFill>
              <a:schemeClr val="tx1"/>
            </a:solidFill>
            <a:headEnd type="arrow" w="lg" len="lg"/>
          </a:ln>
        </p:spPr>
        <p:style>
          <a:lnRef idx="2">
            <a:schemeClr val="accent1"/>
          </a:lnRef>
          <a:fillRef idx="0">
            <a:schemeClr val="accent1"/>
          </a:fillRef>
          <a:effectRef idx="1">
            <a:schemeClr val="accent1"/>
          </a:effectRef>
          <a:fontRef idx="minor">
            <a:schemeClr val="tx1"/>
          </a:fontRef>
        </p:style>
      </p:cxnSp>
      <p:cxnSp>
        <p:nvCxnSpPr>
          <p:cNvPr id="24" name="Straight Connector 23"/>
          <p:cNvCxnSpPr>
            <a:stCxn id="11" idx="4"/>
            <a:endCxn id="4" idx="0"/>
          </p:cNvCxnSpPr>
          <p:nvPr/>
        </p:nvCxnSpPr>
        <p:spPr>
          <a:xfrm flipH="1">
            <a:off x="2682240" y="4584700"/>
            <a:ext cx="1371600" cy="1130300"/>
          </a:xfrm>
          <a:prstGeom prst="line">
            <a:avLst/>
          </a:prstGeom>
          <a:ln>
            <a:solidFill>
              <a:srgbClr val="008000"/>
            </a:solidFill>
            <a:headEnd type="arrow" w="lg" len="lg"/>
          </a:ln>
        </p:spPr>
        <p:style>
          <a:lnRef idx="2">
            <a:schemeClr val="accent1"/>
          </a:lnRef>
          <a:fillRef idx="0">
            <a:schemeClr val="accent1"/>
          </a:fillRef>
          <a:effectRef idx="1">
            <a:schemeClr val="accent1"/>
          </a:effectRef>
          <a:fontRef idx="minor">
            <a:schemeClr val="tx1"/>
          </a:fontRef>
        </p:style>
      </p:cxnSp>
      <p:cxnSp>
        <p:nvCxnSpPr>
          <p:cNvPr id="25" name="Straight Connector 24"/>
          <p:cNvCxnSpPr>
            <a:stCxn id="12" idx="4"/>
            <a:endCxn id="7" idx="0"/>
          </p:cNvCxnSpPr>
          <p:nvPr/>
        </p:nvCxnSpPr>
        <p:spPr>
          <a:xfrm flipH="1">
            <a:off x="4053840" y="4584700"/>
            <a:ext cx="2377440" cy="1130300"/>
          </a:xfrm>
          <a:prstGeom prst="line">
            <a:avLst/>
          </a:prstGeom>
          <a:ln>
            <a:solidFill>
              <a:srgbClr val="008000"/>
            </a:solidFill>
            <a:headEnd type="arrow" w="lg" len="lg"/>
          </a:ln>
        </p:spPr>
        <p:style>
          <a:lnRef idx="2">
            <a:schemeClr val="accent1"/>
          </a:lnRef>
          <a:fillRef idx="0">
            <a:schemeClr val="accent1"/>
          </a:fillRef>
          <a:effectRef idx="1">
            <a:schemeClr val="accent1"/>
          </a:effectRef>
          <a:fontRef idx="minor">
            <a:schemeClr val="tx1"/>
          </a:fontRef>
        </p:style>
      </p:cxnSp>
      <p:cxnSp>
        <p:nvCxnSpPr>
          <p:cNvPr id="27" name="Straight Connector 26"/>
          <p:cNvCxnSpPr>
            <a:stCxn id="12" idx="4"/>
            <a:endCxn id="9" idx="0"/>
          </p:cNvCxnSpPr>
          <p:nvPr/>
        </p:nvCxnSpPr>
        <p:spPr>
          <a:xfrm>
            <a:off x="6431280" y="4584700"/>
            <a:ext cx="0" cy="1127991"/>
          </a:xfrm>
          <a:prstGeom prst="line">
            <a:avLst/>
          </a:prstGeom>
          <a:ln>
            <a:solidFill>
              <a:schemeClr val="tx1"/>
            </a:solidFill>
            <a:headEnd type="arrow" w="lg" len="lg"/>
          </a:ln>
        </p:spPr>
        <p:style>
          <a:lnRef idx="2">
            <a:schemeClr val="accent1"/>
          </a:lnRef>
          <a:fillRef idx="0">
            <a:schemeClr val="accent1"/>
          </a:fillRef>
          <a:effectRef idx="1">
            <a:schemeClr val="accent1"/>
          </a:effectRef>
          <a:fontRef idx="minor">
            <a:schemeClr val="tx1"/>
          </a:fontRef>
        </p:style>
      </p:cxnSp>
      <p:cxnSp>
        <p:nvCxnSpPr>
          <p:cNvPr id="28" name="Straight Connector 27"/>
          <p:cNvCxnSpPr>
            <a:stCxn id="10" idx="4"/>
            <a:endCxn id="6" idx="0"/>
          </p:cNvCxnSpPr>
          <p:nvPr/>
        </p:nvCxnSpPr>
        <p:spPr>
          <a:xfrm rot="5400000">
            <a:off x="3298190" y="2381250"/>
            <a:ext cx="764540" cy="1996440"/>
          </a:xfrm>
          <a:prstGeom prst="line">
            <a:avLst/>
          </a:prstGeom>
          <a:ln>
            <a:solidFill>
              <a:schemeClr val="tx1"/>
            </a:solidFill>
            <a:headEnd type="arrow" w="lg" len="lg"/>
          </a:ln>
        </p:spPr>
        <p:style>
          <a:lnRef idx="2">
            <a:schemeClr val="accent1"/>
          </a:lnRef>
          <a:fillRef idx="0">
            <a:schemeClr val="accent1"/>
          </a:fillRef>
          <a:effectRef idx="1">
            <a:schemeClr val="accent1"/>
          </a:effectRef>
          <a:fontRef idx="minor">
            <a:schemeClr val="tx1"/>
          </a:fontRef>
        </p:style>
      </p:cxnSp>
      <p:cxnSp>
        <p:nvCxnSpPr>
          <p:cNvPr id="29" name="Straight Connector 28"/>
          <p:cNvCxnSpPr>
            <a:stCxn id="10" idx="4"/>
            <a:endCxn id="11" idx="0"/>
          </p:cNvCxnSpPr>
          <p:nvPr/>
        </p:nvCxnSpPr>
        <p:spPr>
          <a:xfrm rot="5400000">
            <a:off x="3983990" y="3067050"/>
            <a:ext cx="764540" cy="624840"/>
          </a:xfrm>
          <a:prstGeom prst="line">
            <a:avLst/>
          </a:prstGeom>
          <a:ln>
            <a:solidFill>
              <a:schemeClr val="tx1"/>
            </a:solidFill>
            <a:headEnd type="arrow" w="lg" len="lg"/>
          </a:ln>
        </p:spPr>
        <p:style>
          <a:lnRef idx="2">
            <a:schemeClr val="accent1"/>
          </a:lnRef>
          <a:fillRef idx="0">
            <a:schemeClr val="accent1"/>
          </a:fillRef>
          <a:effectRef idx="1">
            <a:schemeClr val="accent1"/>
          </a:effectRef>
          <a:fontRef idx="minor">
            <a:schemeClr val="tx1"/>
          </a:fontRef>
        </p:style>
      </p:cxnSp>
      <p:cxnSp>
        <p:nvCxnSpPr>
          <p:cNvPr id="30" name="Straight Connector 29"/>
          <p:cNvCxnSpPr>
            <a:stCxn id="10" idx="4"/>
            <a:endCxn id="12" idx="0"/>
          </p:cNvCxnSpPr>
          <p:nvPr/>
        </p:nvCxnSpPr>
        <p:spPr>
          <a:xfrm rot="16200000" flipH="1">
            <a:off x="5172710" y="2503170"/>
            <a:ext cx="764540" cy="1752600"/>
          </a:xfrm>
          <a:prstGeom prst="line">
            <a:avLst/>
          </a:prstGeom>
          <a:ln>
            <a:solidFill>
              <a:schemeClr val="tx1"/>
            </a:solidFill>
            <a:headEnd type="arrow" w="lg" len="lg"/>
          </a:ln>
        </p:spPr>
        <p:style>
          <a:lnRef idx="2">
            <a:schemeClr val="accent1"/>
          </a:lnRef>
          <a:fillRef idx="0">
            <a:schemeClr val="accent1"/>
          </a:fillRef>
          <a:effectRef idx="1">
            <a:schemeClr val="accent1"/>
          </a:effectRef>
          <a:fontRef idx="minor">
            <a:schemeClr val="tx1"/>
          </a:fontRef>
        </p:style>
      </p:cxnSp>
      <p:sp>
        <p:nvSpPr>
          <p:cNvPr id="34" name="TextBox 74"/>
          <p:cNvSpPr txBox="1">
            <a:spLocks noChangeArrowheads="1"/>
          </p:cNvSpPr>
          <p:nvPr/>
        </p:nvSpPr>
        <p:spPr bwMode="auto">
          <a:xfrm>
            <a:off x="424180" y="2362200"/>
            <a:ext cx="1295400" cy="369888"/>
          </a:xfrm>
          <a:prstGeom prst="rect">
            <a:avLst/>
          </a:prstGeom>
          <a:noFill/>
          <a:ln w="9525">
            <a:noFill/>
            <a:miter lim="800000"/>
            <a:headEnd/>
            <a:tailEnd/>
          </a:ln>
        </p:spPr>
        <p:txBody>
          <a:bodyPr>
            <a:prstTxWarp prst="textNoShape">
              <a:avLst/>
            </a:prstTxWarp>
            <a:spAutoFit/>
          </a:bodyPr>
          <a:lstStyle/>
          <a:p>
            <a:r>
              <a:rPr lang="en-US" dirty="0"/>
              <a:t>Output</a:t>
            </a:r>
          </a:p>
        </p:txBody>
      </p:sp>
      <p:sp>
        <p:nvSpPr>
          <p:cNvPr id="35" name="TextBox 75"/>
          <p:cNvSpPr txBox="1">
            <a:spLocks noChangeArrowheads="1"/>
          </p:cNvSpPr>
          <p:nvPr/>
        </p:nvSpPr>
        <p:spPr bwMode="auto">
          <a:xfrm>
            <a:off x="0" y="5943600"/>
            <a:ext cx="1295400" cy="369888"/>
          </a:xfrm>
          <a:prstGeom prst="rect">
            <a:avLst/>
          </a:prstGeom>
          <a:noFill/>
          <a:ln w="9525">
            <a:noFill/>
            <a:miter lim="800000"/>
            <a:headEnd/>
            <a:tailEnd/>
          </a:ln>
        </p:spPr>
        <p:txBody>
          <a:bodyPr>
            <a:prstTxWarp prst="textNoShape">
              <a:avLst/>
            </a:prstTxWarp>
            <a:spAutoFit/>
          </a:bodyPr>
          <a:lstStyle/>
          <a:p>
            <a:pPr algn="ctr"/>
            <a:r>
              <a:rPr lang="en-US"/>
              <a:t>Input</a:t>
            </a:r>
          </a:p>
        </p:txBody>
      </p:sp>
      <p:sp>
        <p:nvSpPr>
          <p:cNvPr id="36" name="TextBox 76"/>
          <p:cNvSpPr txBox="1">
            <a:spLocks noChangeArrowheads="1"/>
          </p:cNvSpPr>
          <p:nvPr/>
        </p:nvSpPr>
        <p:spPr bwMode="auto">
          <a:xfrm>
            <a:off x="-15240" y="3990340"/>
            <a:ext cx="2057400" cy="369888"/>
          </a:xfrm>
          <a:prstGeom prst="rect">
            <a:avLst/>
          </a:prstGeom>
          <a:noFill/>
          <a:ln w="9525">
            <a:noFill/>
            <a:miter lim="800000"/>
            <a:headEnd/>
            <a:tailEnd/>
          </a:ln>
        </p:spPr>
        <p:txBody>
          <a:bodyPr>
            <a:prstTxWarp prst="textNoShape">
              <a:avLst/>
            </a:prstTxWarp>
            <a:spAutoFit/>
          </a:bodyPr>
          <a:lstStyle/>
          <a:p>
            <a:pPr algn="ctr"/>
            <a:r>
              <a:rPr lang="en-US" dirty="0"/>
              <a:t>Hidden Layer</a:t>
            </a:r>
          </a:p>
        </p:txBody>
      </p:sp>
      <p:sp>
        <p:nvSpPr>
          <p:cNvPr id="32" name="TextBox 76"/>
          <p:cNvSpPr txBox="1">
            <a:spLocks noChangeArrowheads="1"/>
          </p:cNvSpPr>
          <p:nvPr/>
        </p:nvSpPr>
        <p:spPr bwMode="auto">
          <a:xfrm>
            <a:off x="7239000" y="4295140"/>
            <a:ext cx="2057400" cy="369888"/>
          </a:xfrm>
          <a:prstGeom prst="rect">
            <a:avLst/>
          </a:prstGeom>
          <a:noFill/>
          <a:ln w="9525">
            <a:noFill/>
            <a:miter lim="800000"/>
            <a:headEnd/>
            <a:tailEnd/>
          </a:ln>
        </p:spPr>
        <p:txBody>
          <a:bodyPr>
            <a:prstTxWarp prst="textNoShape">
              <a:avLst/>
            </a:prstTxWarp>
            <a:spAutoFit/>
          </a:bodyPr>
          <a:lstStyle/>
          <a:p>
            <a:pPr algn="ctr"/>
            <a:r>
              <a:rPr lang="en-US" dirty="0" smtClean="0"/>
              <a:t>D = M</a:t>
            </a:r>
            <a:endParaRPr lang="en-US" dirty="0"/>
          </a:p>
        </p:txBody>
      </p:sp>
      <p:sp>
        <p:nvSpPr>
          <p:cNvPr id="3" name="Slide Number Placeholder 2"/>
          <p:cNvSpPr>
            <a:spLocks noGrp="1"/>
          </p:cNvSpPr>
          <p:nvPr>
            <p:ph type="sldNum" sz="quarter" idx="12"/>
          </p:nvPr>
        </p:nvSpPr>
        <p:spPr/>
        <p:txBody>
          <a:bodyPr/>
          <a:lstStyle/>
          <a:p>
            <a:fld id="{CCF56997-4F5F-5A42-B306-795126905ACA}" type="slidenum">
              <a:rPr lang="en-US" smtClean="0"/>
              <a:pPr/>
              <a:t>13</a:t>
            </a:fld>
            <a:endParaRPr lang="en-US"/>
          </a:p>
        </p:txBody>
      </p:sp>
    </p:spTree>
    <p:extLst>
      <p:ext uri="{BB962C8B-B14F-4D97-AF65-F5344CB8AC3E}">
        <p14:creationId xmlns:p14="http://schemas.microsoft.com/office/powerpoint/2010/main" val="241352384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Building a Neural Net</a:t>
            </a:r>
          </a:p>
        </p:txBody>
      </p:sp>
      <p:sp>
        <p:nvSpPr>
          <p:cNvPr id="4" name="Connector 3"/>
          <p:cNvSpPr/>
          <p:nvPr/>
        </p:nvSpPr>
        <p:spPr>
          <a:xfrm>
            <a:off x="1371600" y="5715000"/>
            <a:ext cx="822960" cy="822960"/>
          </a:xfrm>
          <a:prstGeom prst="flowChartConnector">
            <a:avLst/>
          </a:prstGeom>
          <a:solidFill>
            <a:srgbClr val="72CEE0"/>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dirty="0">
                <a:ln>
                  <a:solidFill>
                    <a:schemeClr val="tx1"/>
                  </a:solidFill>
                </a:ln>
                <a:solidFill>
                  <a:schemeClr val="tx1"/>
                </a:solidFill>
                <a:latin typeface="Arial"/>
                <a:cs typeface="Arial"/>
              </a:rPr>
              <a:t>x</a:t>
            </a:r>
            <a:r>
              <a:rPr lang="en-US" baseline="-25000" dirty="0" smtClean="0">
                <a:ln>
                  <a:solidFill>
                    <a:schemeClr val="tx1"/>
                  </a:solidFill>
                </a:ln>
                <a:solidFill>
                  <a:schemeClr val="tx1"/>
                </a:solidFill>
                <a:latin typeface="Arial"/>
                <a:cs typeface="Arial"/>
              </a:rPr>
              <a:t>1</a:t>
            </a:r>
            <a:endParaRPr lang="en-US" baseline="-25000" dirty="0">
              <a:ln>
                <a:solidFill>
                  <a:schemeClr val="tx1"/>
                </a:solidFill>
              </a:ln>
              <a:solidFill>
                <a:schemeClr val="tx1"/>
              </a:solidFill>
              <a:latin typeface="Arial"/>
              <a:cs typeface="Arial"/>
            </a:endParaRPr>
          </a:p>
        </p:txBody>
      </p:sp>
      <p:sp>
        <p:nvSpPr>
          <p:cNvPr id="6" name="Connector 5"/>
          <p:cNvSpPr/>
          <p:nvPr/>
        </p:nvSpPr>
        <p:spPr>
          <a:xfrm>
            <a:off x="2270760" y="3761740"/>
            <a:ext cx="822960" cy="822960"/>
          </a:xfrm>
          <a:prstGeom prst="flowChartConnector">
            <a:avLst/>
          </a:prstGeom>
          <a:solidFill>
            <a:srgbClr val="EE6802"/>
          </a:solidFill>
          <a:ln>
            <a:solidFill>
              <a:schemeClr val="accent1">
                <a:shade val="95000"/>
                <a:satMod val="105000"/>
              </a:schemeClr>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dirty="0">
                <a:ln>
                  <a:solidFill>
                    <a:schemeClr val="tx1"/>
                  </a:solidFill>
                </a:ln>
                <a:solidFill>
                  <a:schemeClr val="tx1"/>
                </a:solidFill>
                <a:latin typeface="Arial"/>
                <a:cs typeface="Arial"/>
              </a:rPr>
              <a:t>a</a:t>
            </a:r>
            <a:r>
              <a:rPr lang="en-US" baseline="-25000" dirty="0" smtClean="0">
                <a:ln>
                  <a:solidFill>
                    <a:schemeClr val="tx1"/>
                  </a:solidFill>
                </a:ln>
                <a:solidFill>
                  <a:schemeClr val="tx1"/>
                </a:solidFill>
                <a:latin typeface="Arial"/>
                <a:cs typeface="Arial"/>
              </a:rPr>
              <a:t>1</a:t>
            </a:r>
            <a:endParaRPr lang="en-US" baseline="-25000" dirty="0">
              <a:ln>
                <a:solidFill>
                  <a:schemeClr val="tx1"/>
                </a:solidFill>
              </a:ln>
              <a:solidFill>
                <a:schemeClr val="tx1"/>
              </a:solidFill>
              <a:latin typeface="Arial"/>
              <a:cs typeface="Arial"/>
            </a:endParaRPr>
          </a:p>
        </p:txBody>
      </p:sp>
      <p:sp>
        <p:nvSpPr>
          <p:cNvPr id="7" name="Connector 6"/>
          <p:cNvSpPr/>
          <p:nvPr/>
        </p:nvSpPr>
        <p:spPr>
          <a:xfrm>
            <a:off x="2895600" y="5715000"/>
            <a:ext cx="822960" cy="822960"/>
          </a:xfrm>
          <a:prstGeom prst="flowChartConnector">
            <a:avLst/>
          </a:prstGeom>
          <a:solidFill>
            <a:srgbClr val="72CEE0"/>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dirty="0">
                <a:ln>
                  <a:solidFill>
                    <a:schemeClr val="tx1"/>
                  </a:solidFill>
                </a:ln>
                <a:solidFill>
                  <a:schemeClr val="tx1"/>
                </a:solidFill>
                <a:latin typeface="Arial"/>
                <a:cs typeface="Arial"/>
              </a:rPr>
              <a:t>x</a:t>
            </a:r>
            <a:r>
              <a:rPr lang="en-US" baseline="-25000" dirty="0" smtClean="0">
                <a:ln>
                  <a:solidFill>
                    <a:schemeClr val="tx1"/>
                  </a:solidFill>
                </a:ln>
                <a:solidFill>
                  <a:schemeClr val="tx1"/>
                </a:solidFill>
                <a:latin typeface="Arial"/>
                <a:cs typeface="Arial"/>
              </a:rPr>
              <a:t>2</a:t>
            </a:r>
            <a:endParaRPr lang="en-US" baseline="-25000" dirty="0">
              <a:ln>
                <a:solidFill>
                  <a:schemeClr val="tx1"/>
                </a:solidFill>
              </a:ln>
              <a:solidFill>
                <a:schemeClr val="tx1"/>
              </a:solidFill>
              <a:latin typeface="Arial"/>
              <a:cs typeface="Arial"/>
            </a:endParaRPr>
          </a:p>
        </p:txBody>
      </p:sp>
      <p:sp>
        <p:nvSpPr>
          <p:cNvPr id="8" name="Connector 7"/>
          <p:cNvSpPr/>
          <p:nvPr/>
        </p:nvSpPr>
        <p:spPr>
          <a:xfrm>
            <a:off x="4572000" y="5715000"/>
            <a:ext cx="822960" cy="822960"/>
          </a:xfrm>
          <a:prstGeom prst="flowChartConnector">
            <a:avLst/>
          </a:prstGeom>
          <a:solidFill>
            <a:srgbClr val="72CEE0"/>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dirty="0">
                <a:ln>
                  <a:solidFill>
                    <a:schemeClr val="tx1"/>
                  </a:solidFill>
                </a:ln>
                <a:solidFill>
                  <a:schemeClr val="tx1"/>
                </a:solidFill>
                <a:latin typeface="Arial"/>
                <a:cs typeface="Arial"/>
              </a:rPr>
              <a:t>x</a:t>
            </a:r>
            <a:r>
              <a:rPr lang="en-US" baseline="-25000" dirty="0" smtClean="0">
                <a:ln>
                  <a:solidFill>
                    <a:schemeClr val="tx1"/>
                  </a:solidFill>
                </a:ln>
                <a:solidFill>
                  <a:schemeClr val="tx1"/>
                </a:solidFill>
                <a:latin typeface="Arial"/>
                <a:cs typeface="Arial"/>
              </a:rPr>
              <a:t>3</a:t>
            </a:r>
            <a:endParaRPr lang="en-US" baseline="-25000" dirty="0">
              <a:ln>
                <a:solidFill>
                  <a:schemeClr val="tx1"/>
                </a:solidFill>
              </a:ln>
              <a:solidFill>
                <a:schemeClr val="tx1"/>
              </a:solidFill>
              <a:latin typeface="Arial"/>
              <a:cs typeface="Arial"/>
            </a:endParaRPr>
          </a:p>
        </p:txBody>
      </p:sp>
      <p:sp>
        <p:nvSpPr>
          <p:cNvPr id="9" name="Connector 8"/>
          <p:cNvSpPr/>
          <p:nvPr/>
        </p:nvSpPr>
        <p:spPr>
          <a:xfrm>
            <a:off x="7086600" y="5715000"/>
            <a:ext cx="822960" cy="822960"/>
          </a:xfrm>
          <a:prstGeom prst="flowChartConnector">
            <a:avLst/>
          </a:prstGeom>
          <a:solidFill>
            <a:srgbClr val="72CEE0"/>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dirty="0" err="1">
                <a:ln>
                  <a:solidFill>
                    <a:schemeClr val="tx1"/>
                  </a:solidFill>
                </a:ln>
                <a:solidFill>
                  <a:schemeClr val="tx1"/>
                </a:solidFill>
                <a:latin typeface="Arial"/>
                <a:cs typeface="Arial"/>
              </a:rPr>
              <a:t>x</a:t>
            </a:r>
            <a:r>
              <a:rPr lang="en-US" baseline="-25000" dirty="0" err="1" smtClean="0">
                <a:ln>
                  <a:solidFill>
                    <a:schemeClr val="tx1"/>
                  </a:solidFill>
                </a:ln>
                <a:solidFill>
                  <a:schemeClr val="tx1"/>
                </a:solidFill>
                <a:latin typeface="Arial"/>
                <a:cs typeface="Arial"/>
              </a:rPr>
              <a:t>M</a:t>
            </a:r>
            <a:endParaRPr lang="en-US" baseline="-25000" dirty="0">
              <a:ln>
                <a:solidFill>
                  <a:schemeClr val="tx1"/>
                </a:solidFill>
              </a:ln>
              <a:solidFill>
                <a:schemeClr val="tx1"/>
              </a:solidFill>
              <a:latin typeface="Arial"/>
              <a:cs typeface="Arial"/>
            </a:endParaRPr>
          </a:p>
        </p:txBody>
      </p:sp>
      <p:sp>
        <p:nvSpPr>
          <p:cNvPr id="10" name="Connector 9"/>
          <p:cNvSpPr/>
          <p:nvPr/>
        </p:nvSpPr>
        <p:spPr>
          <a:xfrm>
            <a:off x="4267200" y="2174240"/>
            <a:ext cx="822960" cy="822960"/>
          </a:xfrm>
          <a:prstGeom prst="flowChartConnector">
            <a:avLst/>
          </a:prstGeom>
          <a:solidFill>
            <a:srgbClr val="E0D925"/>
          </a:solidFill>
          <a:ln>
            <a:solidFill>
              <a:schemeClr val="accent1">
                <a:shade val="95000"/>
                <a:satMod val="105000"/>
              </a:schemeClr>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dirty="0">
                <a:ln>
                  <a:solidFill>
                    <a:schemeClr val="tx1"/>
                  </a:solidFill>
                </a:ln>
                <a:solidFill>
                  <a:schemeClr val="tx1"/>
                </a:solidFill>
                <a:latin typeface="Arial"/>
                <a:cs typeface="Arial"/>
              </a:rPr>
              <a:t>y</a:t>
            </a:r>
            <a:endParaRPr lang="en-US" baseline="-25000" dirty="0">
              <a:ln>
                <a:solidFill>
                  <a:schemeClr val="tx1"/>
                </a:solidFill>
              </a:ln>
              <a:solidFill>
                <a:schemeClr val="tx1"/>
              </a:solidFill>
              <a:latin typeface="Arial"/>
              <a:cs typeface="Arial"/>
            </a:endParaRPr>
          </a:p>
        </p:txBody>
      </p:sp>
      <p:sp>
        <p:nvSpPr>
          <p:cNvPr id="11" name="Connector 10"/>
          <p:cNvSpPr/>
          <p:nvPr/>
        </p:nvSpPr>
        <p:spPr>
          <a:xfrm>
            <a:off x="3642360" y="3761740"/>
            <a:ext cx="822960" cy="822960"/>
          </a:xfrm>
          <a:prstGeom prst="flowChartConnector">
            <a:avLst/>
          </a:prstGeom>
          <a:solidFill>
            <a:srgbClr val="EE6802"/>
          </a:solidFill>
          <a:ln>
            <a:solidFill>
              <a:schemeClr val="accent1">
                <a:shade val="95000"/>
                <a:satMod val="105000"/>
              </a:schemeClr>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dirty="0">
                <a:ln>
                  <a:solidFill>
                    <a:schemeClr val="tx1"/>
                  </a:solidFill>
                </a:ln>
                <a:solidFill>
                  <a:schemeClr val="tx1"/>
                </a:solidFill>
                <a:latin typeface="Arial"/>
                <a:cs typeface="Arial"/>
              </a:rPr>
              <a:t>a</a:t>
            </a:r>
            <a:r>
              <a:rPr lang="en-US" baseline="-25000" dirty="0" smtClean="0">
                <a:ln>
                  <a:solidFill>
                    <a:schemeClr val="tx1"/>
                  </a:solidFill>
                </a:ln>
                <a:solidFill>
                  <a:schemeClr val="tx1"/>
                </a:solidFill>
                <a:latin typeface="Arial"/>
                <a:cs typeface="Arial"/>
              </a:rPr>
              <a:t>2</a:t>
            </a:r>
            <a:endParaRPr lang="en-US" baseline="-25000" dirty="0">
              <a:ln>
                <a:solidFill>
                  <a:schemeClr val="tx1"/>
                </a:solidFill>
              </a:ln>
              <a:solidFill>
                <a:schemeClr val="tx1"/>
              </a:solidFill>
              <a:latin typeface="Arial"/>
              <a:cs typeface="Arial"/>
            </a:endParaRPr>
          </a:p>
        </p:txBody>
      </p:sp>
      <p:sp>
        <p:nvSpPr>
          <p:cNvPr id="12" name="Connector 11"/>
          <p:cNvSpPr/>
          <p:nvPr/>
        </p:nvSpPr>
        <p:spPr>
          <a:xfrm>
            <a:off x="6019800" y="3761740"/>
            <a:ext cx="822960" cy="822960"/>
          </a:xfrm>
          <a:prstGeom prst="flowChartConnector">
            <a:avLst/>
          </a:prstGeom>
          <a:solidFill>
            <a:srgbClr val="EE6802"/>
          </a:solidFill>
          <a:ln>
            <a:solidFill>
              <a:schemeClr val="accent1">
                <a:shade val="95000"/>
                <a:satMod val="105000"/>
              </a:schemeClr>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dirty="0" err="1">
                <a:ln>
                  <a:solidFill>
                    <a:schemeClr val="tx1"/>
                  </a:solidFill>
                </a:ln>
                <a:solidFill>
                  <a:schemeClr val="tx1"/>
                </a:solidFill>
                <a:latin typeface="Arial"/>
                <a:cs typeface="Arial"/>
              </a:rPr>
              <a:t>a</a:t>
            </a:r>
            <a:r>
              <a:rPr lang="en-US" baseline="-25000" dirty="0" err="1" smtClean="0">
                <a:ln>
                  <a:solidFill>
                    <a:schemeClr val="tx1"/>
                  </a:solidFill>
                </a:ln>
                <a:solidFill>
                  <a:schemeClr val="tx1"/>
                </a:solidFill>
                <a:latin typeface="Arial"/>
                <a:cs typeface="Arial"/>
              </a:rPr>
              <a:t>D</a:t>
            </a:r>
            <a:endParaRPr lang="en-US" baseline="-25000" dirty="0">
              <a:ln>
                <a:solidFill>
                  <a:schemeClr val="tx1"/>
                </a:solidFill>
              </a:ln>
              <a:solidFill>
                <a:schemeClr val="tx1"/>
              </a:solidFill>
              <a:latin typeface="Arial"/>
              <a:cs typeface="Arial"/>
            </a:endParaRPr>
          </a:p>
        </p:txBody>
      </p:sp>
      <p:sp>
        <p:nvSpPr>
          <p:cNvPr id="14" name="TextBox 13"/>
          <p:cNvSpPr txBox="1">
            <a:spLocks noChangeArrowheads="1"/>
          </p:cNvSpPr>
          <p:nvPr/>
        </p:nvSpPr>
        <p:spPr bwMode="auto">
          <a:xfrm>
            <a:off x="5013960" y="3837940"/>
            <a:ext cx="533400" cy="492125"/>
          </a:xfrm>
          <a:prstGeom prst="rect">
            <a:avLst/>
          </a:prstGeom>
          <a:noFill/>
          <a:ln w="9525">
            <a:noFill/>
            <a:miter lim="800000"/>
            <a:headEnd/>
            <a:tailEnd/>
          </a:ln>
        </p:spPr>
        <p:txBody>
          <a:bodyPr anchor="ctr">
            <a:prstTxWarp prst="textNoShape">
              <a:avLst/>
            </a:prstTxWarp>
            <a:spAutoFit/>
          </a:bodyPr>
          <a:lstStyle/>
          <a:p>
            <a:pPr algn="ctr"/>
            <a:r>
              <a:rPr lang="en-US" sz="2600" b="1"/>
              <a:t>…</a:t>
            </a:r>
          </a:p>
        </p:txBody>
      </p:sp>
      <p:sp>
        <p:nvSpPr>
          <p:cNvPr id="15" name="TextBox 14"/>
          <p:cNvSpPr txBox="1">
            <a:spLocks noChangeArrowheads="1"/>
          </p:cNvSpPr>
          <p:nvPr/>
        </p:nvSpPr>
        <p:spPr bwMode="auto">
          <a:xfrm>
            <a:off x="6019800" y="5791200"/>
            <a:ext cx="533400" cy="492125"/>
          </a:xfrm>
          <a:prstGeom prst="rect">
            <a:avLst/>
          </a:prstGeom>
          <a:noFill/>
          <a:ln w="9525">
            <a:noFill/>
            <a:miter lim="800000"/>
            <a:headEnd/>
            <a:tailEnd/>
          </a:ln>
        </p:spPr>
        <p:txBody>
          <a:bodyPr anchor="ctr">
            <a:prstTxWarp prst="textNoShape">
              <a:avLst/>
            </a:prstTxWarp>
            <a:spAutoFit/>
          </a:bodyPr>
          <a:lstStyle/>
          <a:p>
            <a:pPr algn="ctr"/>
            <a:r>
              <a:rPr lang="en-US" sz="2600" b="1"/>
              <a:t>…</a:t>
            </a:r>
          </a:p>
        </p:txBody>
      </p:sp>
      <p:cxnSp>
        <p:nvCxnSpPr>
          <p:cNvPr id="16" name="Straight Connector 15"/>
          <p:cNvCxnSpPr>
            <a:stCxn id="6" idx="4"/>
            <a:endCxn id="4" idx="0"/>
          </p:cNvCxnSpPr>
          <p:nvPr/>
        </p:nvCxnSpPr>
        <p:spPr>
          <a:xfrm rot="5400000">
            <a:off x="1667510" y="4700270"/>
            <a:ext cx="1130300" cy="899160"/>
          </a:xfrm>
          <a:prstGeom prst="line">
            <a:avLst/>
          </a:prstGeom>
          <a:ln>
            <a:solidFill>
              <a:schemeClr val="tx1"/>
            </a:solidFill>
            <a:headEnd type="arrow" w="lg" len="lg"/>
          </a:ln>
        </p:spPr>
        <p:style>
          <a:lnRef idx="2">
            <a:schemeClr val="accent1"/>
          </a:lnRef>
          <a:fillRef idx="0">
            <a:schemeClr val="accent1"/>
          </a:fillRef>
          <a:effectRef idx="1">
            <a:schemeClr val="accent1"/>
          </a:effectRef>
          <a:fontRef idx="minor">
            <a:schemeClr val="tx1"/>
          </a:fontRef>
        </p:style>
      </p:cxnSp>
      <p:cxnSp>
        <p:nvCxnSpPr>
          <p:cNvPr id="17" name="Straight Connector 16"/>
          <p:cNvCxnSpPr>
            <a:stCxn id="6" idx="4"/>
            <a:endCxn id="7" idx="0"/>
          </p:cNvCxnSpPr>
          <p:nvPr/>
        </p:nvCxnSpPr>
        <p:spPr>
          <a:xfrm rot="16200000" flipH="1">
            <a:off x="2429510" y="4837430"/>
            <a:ext cx="1130300" cy="624840"/>
          </a:xfrm>
          <a:prstGeom prst="line">
            <a:avLst/>
          </a:prstGeom>
          <a:ln>
            <a:solidFill>
              <a:schemeClr val="tx1"/>
            </a:solidFill>
            <a:headEnd type="arrow" w="lg" len="lg"/>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a:stCxn id="6" idx="4"/>
            <a:endCxn id="8" idx="0"/>
          </p:cNvCxnSpPr>
          <p:nvPr/>
        </p:nvCxnSpPr>
        <p:spPr>
          <a:xfrm rot="16200000" flipH="1">
            <a:off x="3267710" y="3999230"/>
            <a:ext cx="1130300" cy="2301240"/>
          </a:xfrm>
          <a:prstGeom prst="line">
            <a:avLst/>
          </a:prstGeom>
          <a:ln>
            <a:solidFill>
              <a:schemeClr val="tx1"/>
            </a:solidFill>
            <a:headEnd type="arrow" w="lg" len="lg"/>
          </a:ln>
        </p:spPr>
        <p:style>
          <a:lnRef idx="2">
            <a:schemeClr val="accent1"/>
          </a:lnRef>
          <a:fillRef idx="0">
            <a:schemeClr val="accent1"/>
          </a:fillRef>
          <a:effectRef idx="1">
            <a:schemeClr val="accent1"/>
          </a:effectRef>
          <a:fontRef idx="minor">
            <a:schemeClr val="tx1"/>
          </a:fontRef>
        </p:style>
      </p:cxnSp>
      <p:cxnSp>
        <p:nvCxnSpPr>
          <p:cNvPr id="19" name="Straight Connector 18"/>
          <p:cNvCxnSpPr>
            <a:stCxn id="6" idx="4"/>
            <a:endCxn id="9" idx="0"/>
          </p:cNvCxnSpPr>
          <p:nvPr/>
        </p:nvCxnSpPr>
        <p:spPr>
          <a:xfrm rot="16200000" flipH="1">
            <a:off x="4525010" y="2741930"/>
            <a:ext cx="1130300" cy="4815840"/>
          </a:xfrm>
          <a:prstGeom prst="line">
            <a:avLst/>
          </a:prstGeom>
          <a:ln>
            <a:solidFill>
              <a:schemeClr val="tx1"/>
            </a:solidFill>
            <a:headEnd type="arrow" w="lg" len="lg"/>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a:stCxn id="11" idx="4"/>
            <a:endCxn id="7" idx="0"/>
          </p:cNvCxnSpPr>
          <p:nvPr/>
        </p:nvCxnSpPr>
        <p:spPr>
          <a:xfrm rot="5400000">
            <a:off x="3115310" y="4776470"/>
            <a:ext cx="1130300" cy="746760"/>
          </a:xfrm>
          <a:prstGeom prst="line">
            <a:avLst/>
          </a:prstGeom>
          <a:ln>
            <a:solidFill>
              <a:schemeClr val="tx1"/>
            </a:solidFill>
            <a:headEnd type="arrow" w="lg" len="lg"/>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a:stCxn id="11" idx="4"/>
            <a:endCxn id="8" idx="0"/>
          </p:cNvCxnSpPr>
          <p:nvPr/>
        </p:nvCxnSpPr>
        <p:spPr>
          <a:xfrm rot="16200000" flipH="1">
            <a:off x="3953510" y="4685030"/>
            <a:ext cx="1130300" cy="929640"/>
          </a:xfrm>
          <a:prstGeom prst="line">
            <a:avLst/>
          </a:prstGeom>
          <a:ln>
            <a:solidFill>
              <a:schemeClr val="tx1"/>
            </a:solidFill>
            <a:headEnd type="arrow" w="lg" len="lg"/>
          </a:ln>
        </p:spPr>
        <p:style>
          <a:lnRef idx="2">
            <a:schemeClr val="accent1"/>
          </a:lnRef>
          <a:fillRef idx="0">
            <a:schemeClr val="accent1"/>
          </a:fillRef>
          <a:effectRef idx="1">
            <a:schemeClr val="accent1"/>
          </a:effectRef>
          <a:fontRef idx="minor">
            <a:schemeClr val="tx1"/>
          </a:fontRef>
        </p:style>
      </p:cxnSp>
      <p:cxnSp>
        <p:nvCxnSpPr>
          <p:cNvPr id="22" name="Straight Connector 21"/>
          <p:cNvCxnSpPr>
            <a:stCxn id="11" idx="4"/>
            <a:endCxn id="9" idx="0"/>
          </p:cNvCxnSpPr>
          <p:nvPr/>
        </p:nvCxnSpPr>
        <p:spPr>
          <a:xfrm rot="16200000" flipH="1">
            <a:off x="5210810" y="3427730"/>
            <a:ext cx="1130300" cy="3444240"/>
          </a:xfrm>
          <a:prstGeom prst="line">
            <a:avLst/>
          </a:prstGeom>
          <a:ln>
            <a:solidFill>
              <a:schemeClr val="tx1"/>
            </a:solidFill>
            <a:headEnd type="arrow" w="lg" len="lg"/>
          </a:ln>
        </p:spPr>
        <p:style>
          <a:lnRef idx="2">
            <a:schemeClr val="accent1"/>
          </a:lnRef>
          <a:fillRef idx="0">
            <a:schemeClr val="accent1"/>
          </a:fillRef>
          <a:effectRef idx="1">
            <a:schemeClr val="accent1"/>
          </a:effectRef>
          <a:fontRef idx="minor">
            <a:schemeClr val="tx1"/>
          </a:fontRef>
        </p:style>
      </p:cxnSp>
      <p:cxnSp>
        <p:nvCxnSpPr>
          <p:cNvPr id="23" name="Straight Connector 22"/>
          <p:cNvCxnSpPr>
            <a:stCxn id="12" idx="4"/>
            <a:endCxn id="4" idx="0"/>
          </p:cNvCxnSpPr>
          <p:nvPr/>
        </p:nvCxnSpPr>
        <p:spPr>
          <a:xfrm rot="5400000">
            <a:off x="3542030" y="2825750"/>
            <a:ext cx="1130300" cy="4648200"/>
          </a:xfrm>
          <a:prstGeom prst="line">
            <a:avLst/>
          </a:prstGeom>
          <a:ln>
            <a:solidFill>
              <a:schemeClr val="tx1"/>
            </a:solidFill>
            <a:headEnd type="arrow" w="lg" len="lg"/>
          </a:ln>
        </p:spPr>
        <p:style>
          <a:lnRef idx="2">
            <a:schemeClr val="accent1"/>
          </a:lnRef>
          <a:fillRef idx="0">
            <a:schemeClr val="accent1"/>
          </a:fillRef>
          <a:effectRef idx="1">
            <a:schemeClr val="accent1"/>
          </a:effectRef>
          <a:fontRef idx="minor">
            <a:schemeClr val="tx1"/>
          </a:fontRef>
        </p:style>
      </p:cxnSp>
      <p:cxnSp>
        <p:nvCxnSpPr>
          <p:cNvPr id="24" name="Straight Connector 23"/>
          <p:cNvCxnSpPr>
            <a:stCxn id="11" idx="4"/>
            <a:endCxn id="4" idx="0"/>
          </p:cNvCxnSpPr>
          <p:nvPr/>
        </p:nvCxnSpPr>
        <p:spPr>
          <a:xfrm rot="5400000">
            <a:off x="2353310" y="4014470"/>
            <a:ext cx="1130300" cy="2270760"/>
          </a:xfrm>
          <a:prstGeom prst="line">
            <a:avLst/>
          </a:prstGeom>
          <a:ln>
            <a:solidFill>
              <a:schemeClr val="tx1"/>
            </a:solidFill>
            <a:headEnd type="arrow" w="lg" len="lg"/>
          </a:ln>
        </p:spPr>
        <p:style>
          <a:lnRef idx="2">
            <a:schemeClr val="accent1"/>
          </a:lnRef>
          <a:fillRef idx="0">
            <a:schemeClr val="accent1"/>
          </a:fillRef>
          <a:effectRef idx="1">
            <a:schemeClr val="accent1"/>
          </a:effectRef>
          <a:fontRef idx="minor">
            <a:schemeClr val="tx1"/>
          </a:fontRef>
        </p:style>
      </p:cxnSp>
      <p:cxnSp>
        <p:nvCxnSpPr>
          <p:cNvPr id="25" name="Straight Connector 24"/>
          <p:cNvCxnSpPr>
            <a:stCxn id="12" idx="4"/>
            <a:endCxn id="7" idx="0"/>
          </p:cNvCxnSpPr>
          <p:nvPr/>
        </p:nvCxnSpPr>
        <p:spPr>
          <a:xfrm rot="5400000">
            <a:off x="4304030" y="3587750"/>
            <a:ext cx="1130300" cy="3124200"/>
          </a:xfrm>
          <a:prstGeom prst="line">
            <a:avLst/>
          </a:prstGeom>
          <a:ln>
            <a:solidFill>
              <a:schemeClr val="tx1"/>
            </a:solidFill>
            <a:headEnd type="arrow" w="lg" len="lg"/>
          </a:ln>
        </p:spPr>
        <p:style>
          <a:lnRef idx="2">
            <a:schemeClr val="accent1"/>
          </a:lnRef>
          <a:fillRef idx="0">
            <a:schemeClr val="accent1"/>
          </a:fillRef>
          <a:effectRef idx="1">
            <a:schemeClr val="accent1"/>
          </a:effectRef>
          <a:fontRef idx="minor">
            <a:schemeClr val="tx1"/>
          </a:fontRef>
        </p:style>
      </p:cxnSp>
      <p:cxnSp>
        <p:nvCxnSpPr>
          <p:cNvPr id="26" name="Straight Connector 25"/>
          <p:cNvCxnSpPr>
            <a:stCxn id="12" idx="4"/>
            <a:endCxn id="8" idx="0"/>
          </p:cNvCxnSpPr>
          <p:nvPr/>
        </p:nvCxnSpPr>
        <p:spPr>
          <a:xfrm rot="5400000">
            <a:off x="5142230" y="4425950"/>
            <a:ext cx="1130300" cy="1447800"/>
          </a:xfrm>
          <a:prstGeom prst="line">
            <a:avLst/>
          </a:prstGeom>
          <a:ln>
            <a:solidFill>
              <a:schemeClr val="tx1"/>
            </a:solidFill>
            <a:headEnd type="arrow" w="lg" len="lg"/>
          </a:ln>
        </p:spPr>
        <p:style>
          <a:lnRef idx="2">
            <a:schemeClr val="accent1"/>
          </a:lnRef>
          <a:fillRef idx="0">
            <a:schemeClr val="accent1"/>
          </a:fillRef>
          <a:effectRef idx="1">
            <a:schemeClr val="accent1"/>
          </a:effectRef>
          <a:fontRef idx="minor">
            <a:schemeClr val="tx1"/>
          </a:fontRef>
        </p:style>
      </p:cxnSp>
      <p:cxnSp>
        <p:nvCxnSpPr>
          <p:cNvPr id="27" name="Straight Connector 26"/>
          <p:cNvCxnSpPr>
            <a:stCxn id="12" idx="4"/>
            <a:endCxn id="9" idx="0"/>
          </p:cNvCxnSpPr>
          <p:nvPr/>
        </p:nvCxnSpPr>
        <p:spPr>
          <a:xfrm rot="16200000" flipH="1">
            <a:off x="6399530" y="4616450"/>
            <a:ext cx="1130300" cy="1066800"/>
          </a:xfrm>
          <a:prstGeom prst="line">
            <a:avLst/>
          </a:prstGeom>
          <a:ln>
            <a:solidFill>
              <a:schemeClr val="tx1"/>
            </a:solidFill>
            <a:headEnd type="arrow" w="lg" len="lg"/>
          </a:ln>
        </p:spPr>
        <p:style>
          <a:lnRef idx="2">
            <a:schemeClr val="accent1"/>
          </a:lnRef>
          <a:fillRef idx="0">
            <a:schemeClr val="accent1"/>
          </a:fillRef>
          <a:effectRef idx="1">
            <a:schemeClr val="accent1"/>
          </a:effectRef>
          <a:fontRef idx="minor">
            <a:schemeClr val="tx1"/>
          </a:fontRef>
        </p:style>
      </p:cxnSp>
      <p:cxnSp>
        <p:nvCxnSpPr>
          <p:cNvPr id="28" name="Straight Connector 27"/>
          <p:cNvCxnSpPr>
            <a:stCxn id="10" idx="4"/>
            <a:endCxn id="6" idx="0"/>
          </p:cNvCxnSpPr>
          <p:nvPr/>
        </p:nvCxnSpPr>
        <p:spPr>
          <a:xfrm rot="5400000">
            <a:off x="3298190" y="2381250"/>
            <a:ext cx="764540" cy="1996440"/>
          </a:xfrm>
          <a:prstGeom prst="line">
            <a:avLst/>
          </a:prstGeom>
          <a:ln>
            <a:solidFill>
              <a:schemeClr val="tx1"/>
            </a:solidFill>
            <a:headEnd type="arrow" w="lg" len="lg"/>
          </a:ln>
        </p:spPr>
        <p:style>
          <a:lnRef idx="2">
            <a:schemeClr val="accent1"/>
          </a:lnRef>
          <a:fillRef idx="0">
            <a:schemeClr val="accent1"/>
          </a:fillRef>
          <a:effectRef idx="1">
            <a:schemeClr val="accent1"/>
          </a:effectRef>
          <a:fontRef idx="minor">
            <a:schemeClr val="tx1"/>
          </a:fontRef>
        </p:style>
      </p:cxnSp>
      <p:cxnSp>
        <p:nvCxnSpPr>
          <p:cNvPr id="29" name="Straight Connector 28"/>
          <p:cNvCxnSpPr>
            <a:stCxn id="10" idx="4"/>
            <a:endCxn id="11" idx="0"/>
          </p:cNvCxnSpPr>
          <p:nvPr/>
        </p:nvCxnSpPr>
        <p:spPr>
          <a:xfrm rot="5400000">
            <a:off x="3983990" y="3067050"/>
            <a:ext cx="764540" cy="624840"/>
          </a:xfrm>
          <a:prstGeom prst="line">
            <a:avLst/>
          </a:prstGeom>
          <a:ln>
            <a:solidFill>
              <a:schemeClr val="tx1"/>
            </a:solidFill>
            <a:headEnd type="arrow" w="lg" len="lg"/>
          </a:ln>
        </p:spPr>
        <p:style>
          <a:lnRef idx="2">
            <a:schemeClr val="accent1"/>
          </a:lnRef>
          <a:fillRef idx="0">
            <a:schemeClr val="accent1"/>
          </a:fillRef>
          <a:effectRef idx="1">
            <a:schemeClr val="accent1"/>
          </a:effectRef>
          <a:fontRef idx="minor">
            <a:schemeClr val="tx1"/>
          </a:fontRef>
        </p:style>
      </p:cxnSp>
      <p:cxnSp>
        <p:nvCxnSpPr>
          <p:cNvPr id="30" name="Straight Connector 29"/>
          <p:cNvCxnSpPr>
            <a:stCxn id="10" idx="4"/>
            <a:endCxn id="12" idx="0"/>
          </p:cNvCxnSpPr>
          <p:nvPr/>
        </p:nvCxnSpPr>
        <p:spPr>
          <a:xfrm rot="16200000" flipH="1">
            <a:off x="5172710" y="2503170"/>
            <a:ext cx="764540" cy="1752600"/>
          </a:xfrm>
          <a:prstGeom prst="line">
            <a:avLst/>
          </a:prstGeom>
          <a:ln>
            <a:solidFill>
              <a:schemeClr val="tx1"/>
            </a:solidFill>
            <a:headEnd type="arrow" w="lg" len="lg"/>
          </a:ln>
        </p:spPr>
        <p:style>
          <a:lnRef idx="2">
            <a:schemeClr val="accent1"/>
          </a:lnRef>
          <a:fillRef idx="0">
            <a:schemeClr val="accent1"/>
          </a:fillRef>
          <a:effectRef idx="1">
            <a:schemeClr val="accent1"/>
          </a:effectRef>
          <a:fontRef idx="minor">
            <a:schemeClr val="tx1"/>
          </a:fontRef>
        </p:style>
      </p:cxnSp>
      <p:sp>
        <p:nvSpPr>
          <p:cNvPr id="34" name="TextBox 74"/>
          <p:cNvSpPr txBox="1">
            <a:spLocks noChangeArrowheads="1"/>
          </p:cNvSpPr>
          <p:nvPr/>
        </p:nvSpPr>
        <p:spPr bwMode="auto">
          <a:xfrm>
            <a:off x="424180" y="2362200"/>
            <a:ext cx="1295400" cy="369888"/>
          </a:xfrm>
          <a:prstGeom prst="rect">
            <a:avLst/>
          </a:prstGeom>
          <a:noFill/>
          <a:ln w="9525">
            <a:noFill/>
            <a:miter lim="800000"/>
            <a:headEnd/>
            <a:tailEnd/>
          </a:ln>
        </p:spPr>
        <p:txBody>
          <a:bodyPr>
            <a:prstTxWarp prst="textNoShape">
              <a:avLst/>
            </a:prstTxWarp>
            <a:spAutoFit/>
          </a:bodyPr>
          <a:lstStyle/>
          <a:p>
            <a:r>
              <a:rPr lang="en-US" dirty="0"/>
              <a:t>Output</a:t>
            </a:r>
          </a:p>
        </p:txBody>
      </p:sp>
      <p:sp>
        <p:nvSpPr>
          <p:cNvPr id="35" name="TextBox 75"/>
          <p:cNvSpPr txBox="1">
            <a:spLocks noChangeArrowheads="1"/>
          </p:cNvSpPr>
          <p:nvPr/>
        </p:nvSpPr>
        <p:spPr bwMode="auto">
          <a:xfrm>
            <a:off x="0" y="5943600"/>
            <a:ext cx="1295400" cy="369888"/>
          </a:xfrm>
          <a:prstGeom prst="rect">
            <a:avLst/>
          </a:prstGeom>
          <a:noFill/>
          <a:ln w="9525">
            <a:noFill/>
            <a:miter lim="800000"/>
            <a:headEnd/>
            <a:tailEnd/>
          </a:ln>
        </p:spPr>
        <p:txBody>
          <a:bodyPr>
            <a:prstTxWarp prst="textNoShape">
              <a:avLst/>
            </a:prstTxWarp>
            <a:spAutoFit/>
          </a:bodyPr>
          <a:lstStyle/>
          <a:p>
            <a:pPr algn="ctr"/>
            <a:r>
              <a:rPr lang="en-US"/>
              <a:t>Input</a:t>
            </a:r>
          </a:p>
        </p:txBody>
      </p:sp>
      <p:sp>
        <p:nvSpPr>
          <p:cNvPr id="36" name="TextBox 76"/>
          <p:cNvSpPr txBox="1">
            <a:spLocks noChangeArrowheads="1"/>
          </p:cNvSpPr>
          <p:nvPr/>
        </p:nvSpPr>
        <p:spPr bwMode="auto">
          <a:xfrm>
            <a:off x="-15240" y="3990340"/>
            <a:ext cx="2057400" cy="369888"/>
          </a:xfrm>
          <a:prstGeom prst="rect">
            <a:avLst/>
          </a:prstGeom>
          <a:noFill/>
          <a:ln w="9525">
            <a:noFill/>
            <a:miter lim="800000"/>
            <a:headEnd/>
            <a:tailEnd/>
          </a:ln>
        </p:spPr>
        <p:txBody>
          <a:bodyPr>
            <a:prstTxWarp prst="textNoShape">
              <a:avLst/>
            </a:prstTxWarp>
            <a:spAutoFit/>
          </a:bodyPr>
          <a:lstStyle/>
          <a:p>
            <a:pPr algn="ctr"/>
            <a:r>
              <a:rPr lang="en-US" dirty="0"/>
              <a:t>Hidden Layer</a:t>
            </a:r>
          </a:p>
        </p:txBody>
      </p:sp>
      <p:sp>
        <p:nvSpPr>
          <p:cNvPr id="32" name="TextBox 76"/>
          <p:cNvSpPr txBox="1">
            <a:spLocks noChangeArrowheads="1"/>
          </p:cNvSpPr>
          <p:nvPr/>
        </p:nvSpPr>
        <p:spPr bwMode="auto">
          <a:xfrm>
            <a:off x="7239000" y="4295140"/>
            <a:ext cx="2057400" cy="369888"/>
          </a:xfrm>
          <a:prstGeom prst="rect">
            <a:avLst/>
          </a:prstGeom>
          <a:noFill/>
          <a:ln w="9525">
            <a:noFill/>
            <a:miter lim="800000"/>
            <a:headEnd/>
            <a:tailEnd/>
          </a:ln>
        </p:spPr>
        <p:txBody>
          <a:bodyPr>
            <a:prstTxWarp prst="textNoShape">
              <a:avLst/>
            </a:prstTxWarp>
            <a:spAutoFit/>
          </a:bodyPr>
          <a:lstStyle/>
          <a:p>
            <a:pPr algn="ctr"/>
            <a:r>
              <a:rPr lang="en-US" dirty="0" smtClean="0"/>
              <a:t>D &lt; M</a:t>
            </a:r>
            <a:endParaRPr lang="en-US" dirty="0"/>
          </a:p>
        </p:txBody>
      </p:sp>
      <p:sp>
        <p:nvSpPr>
          <p:cNvPr id="3" name="Slide Number Placeholder 2"/>
          <p:cNvSpPr>
            <a:spLocks noGrp="1"/>
          </p:cNvSpPr>
          <p:nvPr>
            <p:ph type="sldNum" sz="quarter" idx="12"/>
          </p:nvPr>
        </p:nvSpPr>
        <p:spPr/>
        <p:txBody>
          <a:bodyPr/>
          <a:lstStyle/>
          <a:p>
            <a:fld id="{CCF56997-4F5F-5A42-B306-795126905ACA}" type="slidenum">
              <a:rPr lang="en-US" smtClean="0"/>
              <a:pPr/>
              <a:t>14</a:t>
            </a:fld>
            <a:endParaRPr lang="en-US"/>
          </a:p>
        </p:txBody>
      </p:sp>
    </p:spTree>
    <p:extLst>
      <p:ext uri="{BB962C8B-B14F-4D97-AF65-F5344CB8AC3E}">
        <p14:creationId xmlns:p14="http://schemas.microsoft.com/office/powerpoint/2010/main" val="295461122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Decision Boundary</a:t>
            </a:r>
            <a:endParaRPr lang="en-US" dirty="0"/>
          </a:p>
        </p:txBody>
      </p:sp>
      <p:sp>
        <p:nvSpPr>
          <p:cNvPr id="3" name="Content Placeholder 2"/>
          <p:cNvSpPr>
            <a:spLocks noGrp="1"/>
          </p:cNvSpPr>
          <p:nvPr>
            <p:ph idx="1"/>
          </p:nvPr>
        </p:nvSpPr>
        <p:spPr/>
        <p:txBody>
          <a:bodyPr/>
          <a:lstStyle/>
          <a:p>
            <a:r>
              <a:rPr lang="en-US" dirty="0" smtClean="0"/>
              <a:t>0 hidden layers: linear classifier</a:t>
            </a:r>
          </a:p>
          <a:p>
            <a:pPr lvl="1"/>
            <a:r>
              <a:rPr lang="en-US" dirty="0" err="1" smtClean="0"/>
              <a:t>Hyperplanes</a:t>
            </a:r>
            <a:endParaRPr lang="en-US" dirty="0"/>
          </a:p>
        </p:txBody>
      </p:sp>
      <p:sp>
        <p:nvSpPr>
          <p:cNvPr id="5" name="Oval 16"/>
          <p:cNvSpPr>
            <a:spLocks noChangeArrowheads="1"/>
          </p:cNvSpPr>
          <p:nvPr/>
        </p:nvSpPr>
        <p:spPr bwMode="auto">
          <a:xfrm rot="16200000">
            <a:off x="950119" y="3209131"/>
            <a:ext cx="395288" cy="533400"/>
          </a:xfrm>
          <a:prstGeom prst="ellipse">
            <a:avLst/>
          </a:prstGeom>
          <a:solidFill>
            <a:schemeClr val="accent1"/>
          </a:solidFill>
          <a:ln w="9525">
            <a:solidFill>
              <a:schemeClr val="tx1"/>
            </a:solidFill>
            <a:round/>
            <a:headEnd/>
            <a:tailEnd/>
          </a:ln>
          <a:effectLst/>
        </p:spPr>
        <p:txBody>
          <a:bodyPr wrap="none" anchor="ctr">
            <a:prstTxWarp prst="textNoShape">
              <a:avLst/>
            </a:prstTxWarp>
          </a:bodyPr>
          <a:lstStyle/>
          <a:p>
            <a:endParaRPr lang="en-US"/>
          </a:p>
        </p:txBody>
      </p:sp>
      <p:sp>
        <p:nvSpPr>
          <p:cNvPr id="6" name="Line 17"/>
          <p:cNvSpPr>
            <a:spLocks noChangeShapeType="1"/>
          </p:cNvSpPr>
          <p:nvPr/>
        </p:nvSpPr>
        <p:spPr bwMode="auto">
          <a:xfrm rot="16200000">
            <a:off x="617538" y="3862387"/>
            <a:ext cx="679450" cy="304800"/>
          </a:xfrm>
          <a:prstGeom prst="line">
            <a:avLst/>
          </a:prstGeom>
          <a:noFill/>
          <a:ln w="9525">
            <a:solidFill>
              <a:schemeClr val="tx1"/>
            </a:solidFill>
            <a:round/>
            <a:headEnd/>
            <a:tailEnd type="triangle" w="med" len="med"/>
          </a:ln>
          <a:effectLst/>
        </p:spPr>
        <p:txBody>
          <a:bodyPr wrap="none" anchor="ctr">
            <a:prstTxWarp prst="textNoShape">
              <a:avLst/>
            </a:prstTxWarp>
          </a:bodyPr>
          <a:lstStyle/>
          <a:p>
            <a:endParaRPr lang="en-US"/>
          </a:p>
        </p:txBody>
      </p:sp>
      <p:sp>
        <p:nvSpPr>
          <p:cNvPr id="7" name="Line 18"/>
          <p:cNvSpPr>
            <a:spLocks noChangeShapeType="1"/>
          </p:cNvSpPr>
          <p:nvPr/>
        </p:nvSpPr>
        <p:spPr bwMode="auto">
          <a:xfrm rot="16200000" flipV="1">
            <a:off x="998538" y="3862387"/>
            <a:ext cx="679450" cy="304800"/>
          </a:xfrm>
          <a:prstGeom prst="line">
            <a:avLst/>
          </a:prstGeom>
          <a:noFill/>
          <a:ln w="9525">
            <a:solidFill>
              <a:schemeClr val="tx1"/>
            </a:solidFill>
            <a:round/>
            <a:headEnd/>
            <a:tailEnd type="triangle" w="med" len="med"/>
          </a:ln>
          <a:effectLst/>
        </p:spPr>
        <p:txBody>
          <a:bodyPr wrap="none" anchor="ctr">
            <a:prstTxWarp prst="textNoShape">
              <a:avLst/>
            </a:prstTxWarp>
          </a:bodyPr>
          <a:lstStyle/>
          <a:p>
            <a:endParaRPr lang="en-US"/>
          </a:p>
        </p:txBody>
      </p:sp>
      <p:sp>
        <p:nvSpPr>
          <p:cNvPr id="8" name="Oval 42"/>
          <p:cNvSpPr>
            <a:spLocks noChangeArrowheads="1"/>
          </p:cNvSpPr>
          <p:nvPr/>
        </p:nvSpPr>
        <p:spPr bwMode="auto">
          <a:xfrm rot="16200000">
            <a:off x="565944" y="4280694"/>
            <a:ext cx="395287" cy="533400"/>
          </a:xfrm>
          <a:prstGeom prst="ellipse">
            <a:avLst/>
          </a:prstGeom>
          <a:solidFill>
            <a:schemeClr val="accent1"/>
          </a:solidFill>
          <a:ln w="9525">
            <a:solidFill>
              <a:schemeClr val="tx1"/>
            </a:solidFill>
            <a:round/>
            <a:headEnd/>
            <a:tailEnd/>
          </a:ln>
          <a:effectLst/>
        </p:spPr>
        <p:txBody>
          <a:bodyPr wrap="none" anchor="ctr">
            <a:prstTxWarp prst="textNoShape">
              <a:avLst/>
            </a:prstTxWarp>
          </a:bodyPr>
          <a:lstStyle/>
          <a:p>
            <a:endParaRPr lang="en-US"/>
          </a:p>
        </p:txBody>
      </p:sp>
      <p:sp>
        <p:nvSpPr>
          <p:cNvPr id="9" name="Oval 43"/>
          <p:cNvSpPr>
            <a:spLocks noChangeArrowheads="1"/>
          </p:cNvSpPr>
          <p:nvPr/>
        </p:nvSpPr>
        <p:spPr bwMode="auto">
          <a:xfrm rot="16200000">
            <a:off x="1329532" y="4280694"/>
            <a:ext cx="395287" cy="533400"/>
          </a:xfrm>
          <a:prstGeom prst="ellipse">
            <a:avLst/>
          </a:prstGeom>
          <a:solidFill>
            <a:schemeClr val="accent1"/>
          </a:solidFill>
          <a:ln w="9525">
            <a:solidFill>
              <a:schemeClr val="tx1"/>
            </a:solidFill>
            <a:round/>
            <a:headEnd/>
            <a:tailEnd/>
          </a:ln>
          <a:effectLst/>
        </p:spPr>
        <p:txBody>
          <a:bodyPr wrap="none" anchor="ctr">
            <a:prstTxWarp prst="textNoShape">
              <a:avLst/>
            </a:prstTxWarp>
          </a:bodyPr>
          <a:lstStyle/>
          <a:p>
            <a:endParaRPr lang="en-US"/>
          </a:p>
        </p:txBody>
      </p:sp>
      <p:graphicFrame>
        <p:nvGraphicFramePr>
          <p:cNvPr id="10" name="Object 44"/>
          <p:cNvGraphicFramePr>
            <a:graphicFrameLocks noChangeAspect="1"/>
          </p:cNvGraphicFramePr>
          <p:nvPr/>
        </p:nvGraphicFramePr>
        <p:xfrm>
          <a:off x="958851" y="3281362"/>
          <a:ext cx="388937" cy="455613"/>
        </p:xfrm>
        <a:graphic>
          <a:graphicData uri="http://schemas.openxmlformats.org/presentationml/2006/ole">
            <mc:AlternateContent xmlns:mc="http://schemas.openxmlformats.org/markup-compatibility/2006">
              <mc:Choice xmlns:v="urn:schemas-microsoft-com:vml" Requires="v">
                <p:oleObj spid="_x0000_s1029" name="Equation" r:id="rId3" imgW="139680" imgH="164880" progId="Equation.3">
                  <p:embed/>
                </p:oleObj>
              </mc:Choice>
              <mc:Fallback>
                <p:oleObj name="Equation" r:id="rId3" imgW="139680" imgH="164880" progId="Equation.3">
                  <p:embed/>
                  <p:pic>
                    <p:nvPicPr>
                      <p:cNvPr id="10" name="Object 4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58851" y="3281362"/>
                        <a:ext cx="388937" cy="455613"/>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graphicFrame>
        <p:nvGraphicFramePr>
          <p:cNvPr id="11" name="Object 46"/>
          <p:cNvGraphicFramePr>
            <a:graphicFrameLocks noChangeAspect="1"/>
          </p:cNvGraphicFramePr>
          <p:nvPr/>
        </p:nvGraphicFramePr>
        <p:xfrm>
          <a:off x="576263" y="4214812"/>
          <a:ext cx="422275" cy="596900"/>
        </p:xfrm>
        <a:graphic>
          <a:graphicData uri="http://schemas.openxmlformats.org/presentationml/2006/ole">
            <mc:AlternateContent xmlns:mc="http://schemas.openxmlformats.org/markup-compatibility/2006">
              <mc:Choice xmlns:v="urn:schemas-microsoft-com:vml" Requires="v">
                <p:oleObj spid="_x0000_s1030" name="Equation" r:id="rId5" imgW="152280" imgH="215640" progId="Equation.3">
                  <p:embed/>
                </p:oleObj>
              </mc:Choice>
              <mc:Fallback>
                <p:oleObj name="Equation" r:id="rId5" imgW="152280" imgH="215640" progId="Equation.3">
                  <p:embed/>
                  <p:pic>
                    <p:nvPicPr>
                      <p:cNvPr id="11" name="Object 4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76263" y="4214812"/>
                        <a:ext cx="422275" cy="59690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graphicFrame>
        <p:nvGraphicFramePr>
          <p:cNvPr id="12" name="Object 47"/>
          <p:cNvGraphicFramePr>
            <a:graphicFrameLocks noChangeAspect="1"/>
          </p:cNvGraphicFramePr>
          <p:nvPr/>
        </p:nvGraphicFramePr>
        <p:xfrm>
          <a:off x="1312863" y="4208462"/>
          <a:ext cx="458788" cy="596900"/>
        </p:xfrm>
        <a:graphic>
          <a:graphicData uri="http://schemas.openxmlformats.org/presentationml/2006/ole">
            <mc:AlternateContent xmlns:mc="http://schemas.openxmlformats.org/markup-compatibility/2006">
              <mc:Choice xmlns:v="urn:schemas-microsoft-com:vml" Requires="v">
                <p:oleObj spid="_x0000_s1031" name="Equation" r:id="rId7" imgW="164880" imgH="215640" progId="Equation.3">
                  <p:embed/>
                </p:oleObj>
              </mc:Choice>
              <mc:Fallback>
                <p:oleObj name="Equation" r:id="rId7" imgW="164880" imgH="215640" progId="Equation.3">
                  <p:embed/>
                  <p:pic>
                    <p:nvPicPr>
                      <p:cNvPr id="12" name="Object 47"/>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312863" y="4208462"/>
                        <a:ext cx="458788" cy="59690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grpSp>
        <p:nvGrpSpPr>
          <p:cNvPr id="13" name="Group 53"/>
          <p:cNvGrpSpPr>
            <a:grpSpLocks/>
          </p:cNvGrpSpPr>
          <p:nvPr/>
        </p:nvGrpSpPr>
        <p:grpSpPr bwMode="auto">
          <a:xfrm>
            <a:off x="2133600" y="3352800"/>
            <a:ext cx="6477000" cy="1752600"/>
            <a:chOff x="432" y="1536"/>
            <a:chExt cx="4080" cy="1104"/>
          </a:xfrm>
        </p:grpSpPr>
        <p:grpSp>
          <p:nvGrpSpPr>
            <p:cNvPr id="14" name="Group 54"/>
            <p:cNvGrpSpPr>
              <a:grpSpLocks/>
            </p:cNvGrpSpPr>
            <p:nvPr/>
          </p:nvGrpSpPr>
          <p:grpSpPr bwMode="auto">
            <a:xfrm>
              <a:off x="432" y="1536"/>
              <a:ext cx="1056" cy="1104"/>
              <a:chOff x="432" y="1536"/>
              <a:chExt cx="1056" cy="1104"/>
            </a:xfrm>
          </p:grpSpPr>
          <p:sp>
            <p:nvSpPr>
              <p:cNvPr id="21" name="Oval 55"/>
              <p:cNvSpPr>
                <a:spLocks noChangeArrowheads="1"/>
              </p:cNvSpPr>
              <p:nvPr/>
            </p:nvSpPr>
            <p:spPr bwMode="auto">
              <a:xfrm>
                <a:off x="576" y="1680"/>
                <a:ext cx="240" cy="240"/>
              </a:xfrm>
              <a:prstGeom prst="ellipse">
                <a:avLst/>
              </a:prstGeom>
              <a:solidFill>
                <a:schemeClr val="bg1"/>
              </a:solidFill>
              <a:ln w="9525">
                <a:solidFill>
                  <a:schemeClr val="tx1"/>
                </a:solidFill>
                <a:round/>
                <a:headEnd/>
                <a:tailEnd/>
              </a:ln>
              <a:effectLst/>
            </p:spPr>
            <p:txBody>
              <a:bodyPr wrap="none" anchor="ctr">
                <a:prstTxWarp prst="textNoShape">
                  <a:avLst/>
                </a:prstTxWarp>
              </a:bodyPr>
              <a:lstStyle/>
              <a:p>
                <a:endParaRPr lang="en-US"/>
              </a:p>
            </p:txBody>
          </p:sp>
          <p:sp>
            <p:nvSpPr>
              <p:cNvPr id="22" name="Oval 56"/>
              <p:cNvSpPr>
                <a:spLocks noChangeArrowheads="1"/>
              </p:cNvSpPr>
              <p:nvPr/>
            </p:nvSpPr>
            <p:spPr bwMode="auto">
              <a:xfrm>
                <a:off x="1104" y="1680"/>
                <a:ext cx="240" cy="240"/>
              </a:xfrm>
              <a:prstGeom prst="ellipse">
                <a:avLst/>
              </a:prstGeom>
              <a:solidFill>
                <a:schemeClr val="bg2"/>
              </a:solidFill>
              <a:ln w="9525">
                <a:solidFill>
                  <a:schemeClr val="tx1"/>
                </a:solidFill>
                <a:round/>
                <a:headEnd/>
                <a:tailEnd/>
              </a:ln>
              <a:effectLst/>
            </p:spPr>
            <p:txBody>
              <a:bodyPr wrap="none" anchor="ctr">
                <a:prstTxWarp prst="textNoShape">
                  <a:avLst/>
                </a:prstTxWarp>
              </a:bodyPr>
              <a:lstStyle/>
              <a:p>
                <a:endParaRPr lang="en-US"/>
              </a:p>
            </p:txBody>
          </p:sp>
          <p:sp>
            <p:nvSpPr>
              <p:cNvPr id="23" name="Oval 57"/>
              <p:cNvSpPr>
                <a:spLocks noChangeArrowheads="1"/>
              </p:cNvSpPr>
              <p:nvPr/>
            </p:nvSpPr>
            <p:spPr bwMode="auto">
              <a:xfrm>
                <a:off x="1104" y="2256"/>
                <a:ext cx="240" cy="240"/>
              </a:xfrm>
              <a:prstGeom prst="ellipse">
                <a:avLst/>
              </a:prstGeom>
              <a:solidFill>
                <a:schemeClr val="bg1"/>
              </a:solidFill>
              <a:ln w="9525">
                <a:solidFill>
                  <a:schemeClr val="tx1"/>
                </a:solidFill>
                <a:round/>
                <a:headEnd/>
                <a:tailEnd/>
              </a:ln>
              <a:effectLst/>
            </p:spPr>
            <p:txBody>
              <a:bodyPr wrap="none" anchor="ctr">
                <a:prstTxWarp prst="textNoShape">
                  <a:avLst/>
                </a:prstTxWarp>
              </a:bodyPr>
              <a:lstStyle/>
              <a:p>
                <a:endParaRPr lang="en-US"/>
              </a:p>
            </p:txBody>
          </p:sp>
          <p:sp>
            <p:nvSpPr>
              <p:cNvPr id="24" name="Oval 58"/>
              <p:cNvSpPr>
                <a:spLocks noChangeArrowheads="1"/>
              </p:cNvSpPr>
              <p:nvPr/>
            </p:nvSpPr>
            <p:spPr bwMode="auto">
              <a:xfrm>
                <a:off x="576" y="2256"/>
                <a:ext cx="240" cy="240"/>
              </a:xfrm>
              <a:prstGeom prst="ellipse">
                <a:avLst/>
              </a:prstGeom>
              <a:solidFill>
                <a:schemeClr val="bg2"/>
              </a:solidFill>
              <a:ln w="9525">
                <a:solidFill>
                  <a:schemeClr val="tx1"/>
                </a:solidFill>
                <a:round/>
                <a:headEnd/>
                <a:tailEnd/>
              </a:ln>
              <a:effectLst/>
            </p:spPr>
            <p:txBody>
              <a:bodyPr wrap="none" anchor="ctr">
                <a:prstTxWarp prst="textNoShape">
                  <a:avLst/>
                </a:prstTxWarp>
              </a:bodyPr>
              <a:lstStyle/>
              <a:p>
                <a:endParaRPr lang="en-US"/>
              </a:p>
            </p:txBody>
          </p:sp>
          <p:sp>
            <p:nvSpPr>
              <p:cNvPr id="25" name="Rectangle 59"/>
              <p:cNvSpPr>
                <a:spLocks noChangeArrowheads="1"/>
              </p:cNvSpPr>
              <p:nvPr/>
            </p:nvSpPr>
            <p:spPr bwMode="auto">
              <a:xfrm>
                <a:off x="432" y="1536"/>
                <a:ext cx="1056" cy="1104"/>
              </a:xfrm>
              <a:prstGeom prst="rect">
                <a:avLst/>
              </a:prstGeom>
              <a:noFill/>
              <a:ln w="9525">
                <a:solidFill>
                  <a:schemeClr val="tx1"/>
                </a:solidFill>
                <a:miter lim="800000"/>
                <a:headEnd/>
                <a:tailEnd/>
              </a:ln>
              <a:effectLst/>
            </p:spPr>
            <p:txBody>
              <a:bodyPr wrap="none" anchor="ctr">
                <a:prstTxWarp prst="textNoShape">
                  <a:avLst/>
                </a:prstTxWarp>
              </a:bodyPr>
              <a:lstStyle/>
              <a:p>
                <a:endParaRPr lang="en-US"/>
              </a:p>
            </p:txBody>
          </p:sp>
        </p:grpSp>
        <p:grpSp>
          <p:nvGrpSpPr>
            <p:cNvPr id="15" name="Group 60"/>
            <p:cNvGrpSpPr>
              <a:grpSpLocks/>
            </p:cNvGrpSpPr>
            <p:nvPr/>
          </p:nvGrpSpPr>
          <p:grpSpPr bwMode="auto">
            <a:xfrm>
              <a:off x="1680" y="1536"/>
              <a:ext cx="1488" cy="1104"/>
              <a:chOff x="1728" y="1536"/>
              <a:chExt cx="1488" cy="1104"/>
            </a:xfrm>
          </p:grpSpPr>
          <p:grpSp>
            <p:nvGrpSpPr>
              <p:cNvPr id="17" name="Group 61"/>
              <p:cNvGrpSpPr>
                <a:grpSpLocks/>
              </p:cNvGrpSpPr>
              <p:nvPr/>
            </p:nvGrpSpPr>
            <p:grpSpPr bwMode="auto">
              <a:xfrm>
                <a:off x="1823" y="1778"/>
                <a:ext cx="1247" cy="625"/>
                <a:chOff x="1872" y="1824"/>
                <a:chExt cx="1728" cy="864"/>
              </a:xfrm>
            </p:grpSpPr>
            <p:sp>
              <p:nvSpPr>
                <p:cNvPr id="19" name="AutoShape 62"/>
                <p:cNvSpPr>
                  <a:spLocks noChangeArrowheads="1"/>
                </p:cNvSpPr>
                <p:nvPr/>
              </p:nvSpPr>
              <p:spPr bwMode="auto">
                <a:xfrm>
                  <a:off x="1872" y="1824"/>
                  <a:ext cx="672" cy="480"/>
                </a:xfrm>
                <a:prstGeom prst="moon">
                  <a:avLst>
                    <a:gd name="adj" fmla="val 50000"/>
                  </a:avLst>
                </a:prstGeom>
                <a:solidFill>
                  <a:schemeClr val="bg1"/>
                </a:solidFill>
                <a:ln w="9525">
                  <a:solidFill>
                    <a:schemeClr val="tx1"/>
                  </a:solidFill>
                  <a:miter lim="800000"/>
                  <a:headEnd/>
                  <a:tailEnd/>
                </a:ln>
                <a:effectLst/>
              </p:spPr>
              <p:txBody>
                <a:bodyPr wrap="none" anchor="ctr">
                  <a:prstTxWarp prst="textNoShape">
                    <a:avLst/>
                  </a:prstTxWarp>
                </a:bodyPr>
                <a:lstStyle/>
                <a:p>
                  <a:endParaRPr lang="en-US"/>
                </a:p>
              </p:txBody>
            </p:sp>
            <p:sp>
              <p:nvSpPr>
                <p:cNvPr id="20" name="AutoShape 63"/>
                <p:cNvSpPr>
                  <a:spLocks noChangeArrowheads="1"/>
                </p:cNvSpPr>
                <p:nvPr/>
              </p:nvSpPr>
              <p:spPr bwMode="auto">
                <a:xfrm flipH="1">
                  <a:off x="2448" y="2064"/>
                  <a:ext cx="1152" cy="624"/>
                </a:xfrm>
                <a:prstGeom prst="moon">
                  <a:avLst>
                    <a:gd name="adj" fmla="val 50000"/>
                  </a:avLst>
                </a:prstGeom>
                <a:solidFill>
                  <a:schemeClr val="bg2"/>
                </a:solidFill>
                <a:ln w="9525">
                  <a:solidFill>
                    <a:schemeClr val="tx1"/>
                  </a:solidFill>
                  <a:miter lim="800000"/>
                  <a:headEnd/>
                  <a:tailEnd/>
                </a:ln>
                <a:effectLst/>
              </p:spPr>
              <p:txBody>
                <a:bodyPr wrap="none" anchor="ctr">
                  <a:prstTxWarp prst="textNoShape">
                    <a:avLst/>
                  </a:prstTxWarp>
                </a:bodyPr>
                <a:lstStyle/>
                <a:p>
                  <a:endParaRPr lang="en-US"/>
                </a:p>
              </p:txBody>
            </p:sp>
          </p:grpSp>
          <p:sp>
            <p:nvSpPr>
              <p:cNvPr id="18" name="Rectangle 64"/>
              <p:cNvSpPr>
                <a:spLocks noChangeArrowheads="1"/>
              </p:cNvSpPr>
              <p:nvPr/>
            </p:nvSpPr>
            <p:spPr bwMode="auto">
              <a:xfrm>
                <a:off x="1728" y="1536"/>
                <a:ext cx="1488" cy="1104"/>
              </a:xfrm>
              <a:prstGeom prst="rect">
                <a:avLst/>
              </a:prstGeom>
              <a:noFill/>
              <a:ln w="9525">
                <a:solidFill>
                  <a:schemeClr val="tx1"/>
                </a:solidFill>
                <a:miter lim="800000"/>
                <a:headEnd/>
                <a:tailEnd/>
              </a:ln>
              <a:effectLst/>
            </p:spPr>
            <p:txBody>
              <a:bodyPr wrap="none" anchor="ctr">
                <a:prstTxWarp prst="textNoShape">
                  <a:avLst/>
                </a:prstTxWarp>
              </a:bodyPr>
              <a:lstStyle/>
              <a:p>
                <a:endParaRPr lang="en-US"/>
              </a:p>
            </p:txBody>
          </p:sp>
        </p:grpSp>
        <p:sp>
          <p:nvSpPr>
            <p:cNvPr id="16" name="Rectangle 65"/>
            <p:cNvSpPr>
              <a:spLocks noChangeArrowheads="1"/>
            </p:cNvSpPr>
            <p:nvPr/>
          </p:nvSpPr>
          <p:spPr bwMode="auto">
            <a:xfrm>
              <a:off x="3360" y="1536"/>
              <a:ext cx="1152" cy="1104"/>
            </a:xfrm>
            <a:prstGeom prst="rect">
              <a:avLst/>
            </a:prstGeom>
            <a:noFill/>
            <a:ln w="9525">
              <a:solidFill>
                <a:schemeClr val="tx1"/>
              </a:solidFill>
              <a:miter lim="800000"/>
              <a:headEnd/>
              <a:tailEnd/>
            </a:ln>
            <a:effectLst/>
          </p:spPr>
          <p:txBody>
            <a:bodyPr wrap="none" anchor="ctr">
              <a:prstTxWarp prst="textNoShape">
                <a:avLst/>
              </a:prstTxWarp>
            </a:bodyPr>
            <a:lstStyle/>
            <a:p>
              <a:endParaRPr lang="en-US"/>
            </a:p>
          </p:txBody>
        </p:sp>
      </p:grpSp>
      <p:sp>
        <p:nvSpPr>
          <p:cNvPr id="26" name="Line 66"/>
          <p:cNvSpPr>
            <a:spLocks noChangeShapeType="1"/>
          </p:cNvSpPr>
          <p:nvPr/>
        </p:nvSpPr>
        <p:spPr bwMode="auto">
          <a:xfrm flipV="1">
            <a:off x="2133600" y="3352800"/>
            <a:ext cx="1066800" cy="1295400"/>
          </a:xfrm>
          <a:prstGeom prst="line">
            <a:avLst/>
          </a:prstGeom>
          <a:noFill/>
          <a:ln w="57150" cap="rnd">
            <a:solidFill>
              <a:srgbClr val="FF0000"/>
            </a:solidFill>
            <a:prstDash val="sysDot"/>
            <a:round/>
            <a:headEnd/>
            <a:tailEnd/>
          </a:ln>
          <a:effectLst/>
        </p:spPr>
        <p:txBody>
          <a:bodyPr wrap="none" anchor="ctr">
            <a:prstTxWarp prst="textNoShape">
              <a:avLst/>
            </a:prstTxWarp>
          </a:bodyPr>
          <a:lstStyle/>
          <a:p>
            <a:endParaRPr lang="en-US"/>
          </a:p>
        </p:txBody>
      </p:sp>
      <p:sp>
        <p:nvSpPr>
          <p:cNvPr id="27" name="Line 67"/>
          <p:cNvSpPr>
            <a:spLocks noChangeShapeType="1"/>
          </p:cNvSpPr>
          <p:nvPr/>
        </p:nvSpPr>
        <p:spPr bwMode="auto">
          <a:xfrm flipV="1">
            <a:off x="4572000" y="3352800"/>
            <a:ext cx="914400" cy="1752600"/>
          </a:xfrm>
          <a:prstGeom prst="line">
            <a:avLst/>
          </a:prstGeom>
          <a:noFill/>
          <a:ln w="57150" cap="rnd">
            <a:solidFill>
              <a:srgbClr val="FF0000"/>
            </a:solidFill>
            <a:prstDash val="sysDot"/>
            <a:round/>
            <a:headEnd/>
            <a:tailEnd/>
          </a:ln>
          <a:effectLst/>
        </p:spPr>
        <p:txBody>
          <a:bodyPr wrap="none" anchor="ctr">
            <a:prstTxWarp prst="textNoShape">
              <a:avLst/>
            </a:prstTxWarp>
          </a:bodyPr>
          <a:lstStyle/>
          <a:p>
            <a:endParaRPr lang="en-US"/>
          </a:p>
        </p:txBody>
      </p:sp>
      <p:sp>
        <p:nvSpPr>
          <p:cNvPr id="28" name="Line 68"/>
          <p:cNvSpPr>
            <a:spLocks noChangeShapeType="1"/>
          </p:cNvSpPr>
          <p:nvPr/>
        </p:nvSpPr>
        <p:spPr bwMode="auto">
          <a:xfrm>
            <a:off x="7467600" y="3352800"/>
            <a:ext cx="457200" cy="1752600"/>
          </a:xfrm>
          <a:prstGeom prst="line">
            <a:avLst/>
          </a:prstGeom>
          <a:noFill/>
          <a:ln w="57150" cap="rnd">
            <a:solidFill>
              <a:srgbClr val="FF0000"/>
            </a:solidFill>
            <a:prstDash val="sysDot"/>
            <a:round/>
            <a:headEnd/>
            <a:tailEnd/>
          </a:ln>
          <a:effectLst/>
        </p:spPr>
        <p:txBody>
          <a:bodyPr wrap="none" anchor="ctr">
            <a:prstTxWarp prst="textNoShape">
              <a:avLst/>
            </a:prstTxWarp>
          </a:bodyPr>
          <a:lstStyle/>
          <a:p>
            <a:endParaRPr lang="en-US"/>
          </a:p>
        </p:txBody>
      </p:sp>
      <p:sp>
        <p:nvSpPr>
          <p:cNvPr id="29" name="Rectangle 28"/>
          <p:cNvSpPr/>
          <p:nvPr/>
        </p:nvSpPr>
        <p:spPr>
          <a:xfrm>
            <a:off x="263046" y="6252493"/>
            <a:ext cx="5221051" cy="369332"/>
          </a:xfrm>
          <a:prstGeom prst="rect">
            <a:avLst/>
          </a:prstGeom>
        </p:spPr>
        <p:txBody>
          <a:bodyPr wrap="none">
            <a:spAutoFit/>
          </a:bodyPr>
          <a:lstStyle/>
          <a:p>
            <a:r>
              <a:rPr lang="en-US" dirty="0" smtClean="0">
                <a:solidFill>
                  <a:srgbClr val="595959"/>
                </a:solidFill>
                <a:latin typeface="News Gothic MT"/>
                <a:cs typeface="News Gothic MT"/>
              </a:rPr>
              <a:t>Example from to Eric </a:t>
            </a:r>
            <a:r>
              <a:rPr lang="en-US" dirty="0" err="1" smtClean="0">
                <a:solidFill>
                  <a:srgbClr val="595959"/>
                </a:solidFill>
                <a:latin typeface="News Gothic MT"/>
                <a:cs typeface="News Gothic MT"/>
              </a:rPr>
              <a:t>Postma</a:t>
            </a:r>
            <a:r>
              <a:rPr lang="en-US" dirty="0" smtClean="0">
                <a:solidFill>
                  <a:srgbClr val="595959"/>
                </a:solidFill>
                <a:latin typeface="News Gothic MT"/>
                <a:cs typeface="News Gothic MT"/>
              </a:rPr>
              <a:t> via Jason Eisner</a:t>
            </a:r>
            <a:endParaRPr lang="en-US" dirty="0">
              <a:solidFill>
                <a:srgbClr val="595959"/>
              </a:solidFill>
              <a:latin typeface="News Gothic MT"/>
              <a:cs typeface="News Gothic MT"/>
            </a:endParaRPr>
          </a:p>
        </p:txBody>
      </p:sp>
      <p:sp>
        <p:nvSpPr>
          <p:cNvPr id="4" name="Slide Number Placeholder 3"/>
          <p:cNvSpPr>
            <a:spLocks noGrp="1"/>
          </p:cNvSpPr>
          <p:nvPr>
            <p:ph type="sldNum" sz="quarter" idx="12"/>
          </p:nvPr>
        </p:nvSpPr>
        <p:spPr/>
        <p:txBody>
          <a:bodyPr/>
          <a:lstStyle/>
          <a:p>
            <a:fld id="{CCF56997-4F5F-5A42-B306-795126905ACA}" type="slidenum">
              <a:rPr lang="en-US" smtClean="0"/>
              <a:pPr/>
              <a:t>15</a:t>
            </a:fld>
            <a:endParaRPr lang="en-US"/>
          </a:p>
        </p:txBody>
      </p:sp>
    </p:spTree>
    <p:extLst>
      <p:ext uri="{BB962C8B-B14F-4D97-AF65-F5344CB8AC3E}">
        <p14:creationId xmlns:p14="http://schemas.microsoft.com/office/powerpoint/2010/main" val="267292624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Decision Boundary</a:t>
            </a:r>
            <a:endParaRPr lang="en-US" dirty="0"/>
          </a:p>
        </p:txBody>
      </p:sp>
      <p:sp>
        <p:nvSpPr>
          <p:cNvPr id="3" name="Content Placeholder 2"/>
          <p:cNvSpPr>
            <a:spLocks noGrp="1"/>
          </p:cNvSpPr>
          <p:nvPr>
            <p:ph idx="1"/>
          </p:nvPr>
        </p:nvSpPr>
        <p:spPr/>
        <p:txBody>
          <a:bodyPr/>
          <a:lstStyle/>
          <a:p>
            <a:r>
              <a:rPr lang="en-US" dirty="0" smtClean="0"/>
              <a:t>1 hidden layer</a:t>
            </a:r>
          </a:p>
          <a:p>
            <a:pPr lvl="1"/>
            <a:r>
              <a:rPr lang="en-US" dirty="0" smtClean="0"/>
              <a:t>Boundary of convex region (open or closed) </a:t>
            </a:r>
          </a:p>
          <a:p>
            <a:endParaRPr lang="en-US" dirty="0"/>
          </a:p>
        </p:txBody>
      </p:sp>
      <p:sp>
        <p:nvSpPr>
          <p:cNvPr id="5" name="Oval 24"/>
          <p:cNvSpPr>
            <a:spLocks noChangeArrowheads="1"/>
          </p:cNvSpPr>
          <p:nvPr/>
        </p:nvSpPr>
        <p:spPr bwMode="auto">
          <a:xfrm rot="16200000">
            <a:off x="794920" y="2956719"/>
            <a:ext cx="395288" cy="533400"/>
          </a:xfrm>
          <a:prstGeom prst="ellipse">
            <a:avLst/>
          </a:prstGeom>
          <a:solidFill>
            <a:schemeClr val="accent1"/>
          </a:solidFill>
          <a:ln w="9525">
            <a:solidFill>
              <a:schemeClr val="tx1"/>
            </a:solidFill>
            <a:round/>
            <a:headEnd/>
            <a:tailEnd/>
          </a:ln>
          <a:effectLst/>
        </p:spPr>
        <p:txBody>
          <a:bodyPr wrap="none" anchor="ctr">
            <a:prstTxWarp prst="textNoShape">
              <a:avLst/>
            </a:prstTxWarp>
          </a:bodyPr>
          <a:lstStyle/>
          <a:p>
            <a:endParaRPr lang="en-US"/>
          </a:p>
        </p:txBody>
      </p:sp>
      <p:sp>
        <p:nvSpPr>
          <p:cNvPr id="6" name="Line 25"/>
          <p:cNvSpPr>
            <a:spLocks noChangeShapeType="1"/>
          </p:cNvSpPr>
          <p:nvPr/>
        </p:nvSpPr>
        <p:spPr bwMode="auto">
          <a:xfrm rot="16200000">
            <a:off x="462339" y="3609975"/>
            <a:ext cx="679450" cy="304800"/>
          </a:xfrm>
          <a:prstGeom prst="line">
            <a:avLst/>
          </a:prstGeom>
          <a:noFill/>
          <a:ln w="9525">
            <a:solidFill>
              <a:schemeClr val="tx1"/>
            </a:solidFill>
            <a:round/>
            <a:headEnd/>
            <a:tailEnd type="triangle" w="med" len="med"/>
          </a:ln>
          <a:effectLst/>
        </p:spPr>
        <p:txBody>
          <a:bodyPr wrap="none" anchor="ctr">
            <a:prstTxWarp prst="textNoShape">
              <a:avLst/>
            </a:prstTxWarp>
          </a:bodyPr>
          <a:lstStyle/>
          <a:p>
            <a:endParaRPr lang="en-US"/>
          </a:p>
        </p:txBody>
      </p:sp>
      <p:sp>
        <p:nvSpPr>
          <p:cNvPr id="7" name="Line 26"/>
          <p:cNvSpPr>
            <a:spLocks noChangeShapeType="1"/>
          </p:cNvSpPr>
          <p:nvPr/>
        </p:nvSpPr>
        <p:spPr bwMode="auto">
          <a:xfrm rot="16200000" flipV="1">
            <a:off x="843339" y="3609975"/>
            <a:ext cx="679450" cy="304800"/>
          </a:xfrm>
          <a:prstGeom prst="line">
            <a:avLst/>
          </a:prstGeom>
          <a:noFill/>
          <a:ln w="9525">
            <a:solidFill>
              <a:schemeClr val="tx1"/>
            </a:solidFill>
            <a:round/>
            <a:headEnd/>
            <a:tailEnd type="triangle" w="med" len="med"/>
          </a:ln>
          <a:effectLst/>
        </p:spPr>
        <p:txBody>
          <a:bodyPr wrap="none" anchor="ctr">
            <a:prstTxWarp prst="textNoShape">
              <a:avLst/>
            </a:prstTxWarp>
          </a:bodyPr>
          <a:lstStyle/>
          <a:p>
            <a:endParaRPr lang="en-US"/>
          </a:p>
        </p:txBody>
      </p:sp>
      <p:sp>
        <p:nvSpPr>
          <p:cNvPr id="8" name="Oval 27"/>
          <p:cNvSpPr>
            <a:spLocks noChangeArrowheads="1"/>
          </p:cNvSpPr>
          <p:nvPr/>
        </p:nvSpPr>
        <p:spPr bwMode="auto">
          <a:xfrm rot="16200000">
            <a:off x="413920" y="4031457"/>
            <a:ext cx="395287" cy="533400"/>
          </a:xfrm>
          <a:prstGeom prst="ellipse">
            <a:avLst/>
          </a:prstGeom>
          <a:solidFill>
            <a:schemeClr val="accent1"/>
          </a:solidFill>
          <a:ln w="9525">
            <a:solidFill>
              <a:schemeClr val="tx1"/>
            </a:solidFill>
            <a:round/>
            <a:headEnd/>
            <a:tailEnd/>
          </a:ln>
          <a:effectLst/>
        </p:spPr>
        <p:txBody>
          <a:bodyPr wrap="none" anchor="ctr">
            <a:prstTxWarp prst="textNoShape">
              <a:avLst/>
            </a:prstTxWarp>
          </a:bodyPr>
          <a:lstStyle/>
          <a:p>
            <a:endParaRPr lang="en-US"/>
          </a:p>
        </p:txBody>
      </p:sp>
      <p:sp>
        <p:nvSpPr>
          <p:cNvPr id="9" name="Oval 28"/>
          <p:cNvSpPr>
            <a:spLocks noChangeArrowheads="1"/>
          </p:cNvSpPr>
          <p:nvPr/>
        </p:nvSpPr>
        <p:spPr bwMode="auto">
          <a:xfrm rot="16200000">
            <a:off x="1175920" y="4031457"/>
            <a:ext cx="395287" cy="533400"/>
          </a:xfrm>
          <a:prstGeom prst="ellipse">
            <a:avLst/>
          </a:prstGeom>
          <a:solidFill>
            <a:schemeClr val="accent1"/>
          </a:solidFill>
          <a:ln w="9525">
            <a:solidFill>
              <a:schemeClr val="tx1"/>
            </a:solidFill>
            <a:round/>
            <a:headEnd/>
            <a:tailEnd/>
          </a:ln>
          <a:effectLst/>
        </p:spPr>
        <p:txBody>
          <a:bodyPr wrap="none" anchor="ctr">
            <a:prstTxWarp prst="textNoShape">
              <a:avLst/>
            </a:prstTxWarp>
          </a:bodyPr>
          <a:lstStyle/>
          <a:p>
            <a:endParaRPr lang="en-US"/>
          </a:p>
        </p:txBody>
      </p:sp>
      <p:sp>
        <p:nvSpPr>
          <p:cNvPr id="10" name="Line 35"/>
          <p:cNvSpPr>
            <a:spLocks noChangeShapeType="1"/>
          </p:cNvSpPr>
          <p:nvPr/>
        </p:nvSpPr>
        <p:spPr bwMode="auto">
          <a:xfrm rot="16200000">
            <a:off x="232152" y="4838700"/>
            <a:ext cx="679450" cy="0"/>
          </a:xfrm>
          <a:prstGeom prst="line">
            <a:avLst/>
          </a:prstGeom>
          <a:noFill/>
          <a:ln w="9525">
            <a:solidFill>
              <a:schemeClr val="tx1"/>
            </a:solidFill>
            <a:round/>
            <a:headEnd/>
            <a:tailEnd type="triangle" w="med" len="med"/>
          </a:ln>
          <a:effectLst/>
        </p:spPr>
        <p:txBody>
          <a:bodyPr wrap="none" anchor="ctr">
            <a:prstTxWarp prst="textNoShape">
              <a:avLst/>
            </a:prstTxWarp>
          </a:bodyPr>
          <a:lstStyle/>
          <a:p>
            <a:endParaRPr lang="en-US"/>
          </a:p>
        </p:txBody>
      </p:sp>
      <p:sp>
        <p:nvSpPr>
          <p:cNvPr id="11" name="Line 36"/>
          <p:cNvSpPr>
            <a:spLocks noChangeShapeType="1"/>
          </p:cNvSpPr>
          <p:nvPr/>
        </p:nvSpPr>
        <p:spPr bwMode="auto">
          <a:xfrm rot="16200000" flipV="1">
            <a:off x="689352" y="4457700"/>
            <a:ext cx="679450" cy="762000"/>
          </a:xfrm>
          <a:prstGeom prst="line">
            <a:avLst/>
          </a:prstGeom>
          <a:noFill/>
          <a:ln w="9525">
            <a:solidFill>
              <a:schemeClr val="tx1"/>
            </a:solidFill>
            <a:round/>
            <a:headEnd/>
            <a:tailEnd type="triangle" w="med" len="med"/>
          </a:ln>
          <a:effectLst/>
        </p:spPr>
        <p:txBody>
          <a:bodyPr wrap="none" anchor="ctr">
            <a:prstTxWarp prst="textNoShape">
              <a:avLst/>
            </a:prstTxWarp>
          </a:bodyPr>
          <a:lstStyle/>
          <a:p>
            <a:endParaRPr lang="en-US"/>
          </a:p>
        </p:txBody>
      </p:sp>
      <p:sp>
        <p:nvSpPr>
          <p:cNvPr id="12" name="Line 37"/>
          <p:cNvSpPr>
            <a:spLocks noChangeShapeType="1"/>
          </p:cNvSpPr>
          <p:nvPr/>
        </p:nvSpPr>
        <p:spPr bwMode="auto">
          <a:xfrm rot="16200000">
            <a:off x="613152" y="4457700"/>
            <a:ext cx="679450" cy="762000"/>
          </a:xfrm>
          <a:prstGeom prst="line">
            <a:avLst/>
          </a:prstGeom>
          <a:noFill/>
          <a:ln w="9525">
            <a:solidFill>
              <a:schemeClr val="tx1"/>
            </a:solidFill>
            <a:round/>
            <a:headEnd/>
            <a:tailEnd type="triangle" w="med" len="med"/>
          </a:ln>
          <a:effectLst/>
        </p:spPr>
        <p:txBody>
          <a:bodyPr wrap="none" anchor="ctr">
            <a:prstTxWarp prst="textNoShape">
              <a:avLst/>
            </a:prstTxWarp>
          </a:bodyPr>
          <a:lstStyle/>
          <a:p>
            <a:endParaRPr lang="en-US"/>
          </a:p>
        </p:txBody>
      </p:sp>
      <p:sp>
        <p:nvSpPr>
          <p:cNvPr id="13" name="Line 38"/>
          <p:cNvSpPr>
            <a:spLocks noChangeShapeType="1"/>
          </p:cNvSpPr>
          <p:nvPr/>
        </p:nvSpPr>
        <p:spPr bwMode="auto">
          <a:xfrm rot="16200000" flipV="1">
            <a:off x="1070352" y="4838700"/>
            <a:ext cx="679450" cy="0"/>
          </a:xfrm>
          <a:prstGeom prst="line">
            <a:avLst/>
          </a:prstGeom>
          <a:noFill/>
          <a:ln w="9525">
            <a:solidFill>
              <a:schemeClr val="tx1"/>
            </a:solidFill>
            <a:round/>
            <a:headEnd/>
            <a:tailEnd type="triangle" w="med" len="med"/>
          </a:ln>
          <a:effectLst/>
        </p:spPr>
        <p:txBody>
          <a:bodyPr wrap="none" anchor="ctr">
            <a:prstTxWarp prst="textNoShape">
              <a:avLst/>
            </a:prstTxWarp>
          </a:bodyPr>
          <a:lstStyle/>
          <a:p>
            <a:endParaRPr lang="en-US"/>
          </a:p>
        </p:txBody>
      </p:sp>
      <p:sp>
        <p:nvSpPr>
          <p:cNvPr id="14" name="Oval 39"/>
          <p:cNvSpPr>
            <a:spLocks noChangeArrowheads="1"/>
          </p:cNvSpPr>
          <p:nvPr/>
        </p:nvSpPr>
        <p:spPr bwMode="auto">
          <a:xfrm rot="16200000">
            <a:off x="410745" y="5107782"/>
            <a:ext cx="395287" cy="533400"/>
          </a:xfrm>
          <a:prstGeom prst="ellipse">
            <a:avLst/>
          </a:prstGeom>
          <a:solidFill>
            <a:schemeClr val="accent1"/>
          </a:solidFill>
          <a:ln w="9525">
            <a:solidFill>
              <a:schemeClr val="tx1"/>
            </a:solidFill>
            <a:round/>
            <a:headEnd/>
            <a:tailEnd/>
          </a:ln>
          <a:effectLst/>
        </p:spPr>
        <p:txBody>
          <a:bodyPr wrap="none" anchor="ctr">
            <a:prstTxWarp prst="textNoShape">
              <a:avLst/>
            </a:prstTxWarp>
          </a:bodyPr>
          <a:lstStyle/>
          <a:p>
            <a:endParaRPr lang="en-US"/>
          </a:p>
        </p:txBody>
      </p:sp>
      <p:sp>
        <p:nvSpPr>
          <p:cNvPr id="15" name="Oval 40"/>
          <p:cNvSpPr>
            <a:spLocks noChangeArrowheads="1"/>
          </p:cNvSpPr>
          <p:nvPr/>
        </p:nvSpPr>
        <p:spPr bwMode="auto">
          <a:xfrm rot="16200000">
            <a:off x="1174333" y="5107782"/>
            <a:ext cx="395287" cy="533400"/>
          </a:xfrm>
          <a:prstGeom prst="ellipse">
            <a:avLst/>
          </a:prstGeom>
          <a:solidFill>
            <a:schemeClr val="accent1"/>
          </a:solidFill>
          <a:ln w="9525">
            <a:solidFill>
              <a:schemeClr val="tx1"/>
            </a:solidFill>
            <a:round/>
            <a:headEnd/>
            <a:tailEnd/>
          </a:ln>
          <a:effectLst/>
        </p:spPr>
        <p:txBody>
          <a:bodyPr wrap="none" anchor="ctr">
            <a:prstTxWarp prst="textNoShape">
              <a:avLst/>
            </a:prstTxWarp>
          </a:bodyPr>
          <a:lstStyle/>
          <a:p>
            <a:endParaRPr lang="en-US"/>
          </a:p>
        </p:txBody>
      </p:sp>
      <p:graphicFrame>
        <p:nvGraphicFramePr>
          <p:cNvPr id="16" name="Object 41"/>
          <p:cNvGraphicFramePr>
            <a:graphicFrameLocks noChangeAspect="1"/>
          </p:cNvGraphicFramePr>
          <p:nvPr/>
        </p:nvGraphicFramePr>
        <p:xfrm>
          <a:off x="803652" y="3028950"/>
          <a:ext cx="388937" cy="455613"/>
        </p:xfrm>
        <a:graphic>
          <a:graphicData uri="http://schemas.openxmlformats.org/presentationml/2006/ole">
            <mc:AlternateContent xmlns:mc="http://schemas.openxmlformats.org/markup-compatibility/2006">
              <mc:Choice xmlns:v="urn:schemas-microsoft-com:vml" Requires="v">
                <p:oleObj spid="_x0000_s2053" name="Equation" r:id="rId4" imgW="139680" imgH="164880" progId="Equation.3">
                  <p:embed/>
                </p:oleObj>
              </mc:Choice>
              <mc:Fallback>
                <p:oleObj name="Equation" r:id="rId4" imgW="139680" imgH="164880" progId="Equation.3">
                  <p:embed/>
                  <p:pic>
                    <p:nvPicPr>
                      <p:cNvPr id="16" name="Object 4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03652" y="3028950"/>
                        <a:ext cx="388937" cy="455613"/>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graphicFrame>
        <p:nvGraphicFramePr>
          <p:cNvPr id="17" name="Object 42"/>
          <p:cNvGraphicFramePr>
            <a:graphicFrameLocks noChangeAspect="1"/>
          </p:cNvGraphicFramePr>
          <p:nvPr/>
        </p:nvGraphicFramePr>
        <p:xfrm>
          <a:off x="421064" y="5041900"/>
          <a:ext cx="422275" cy="596900"/>
        </p:xfrm>
        <a:graphic>
          <a:graphicData uri="http://schemas.openxmlformats.org/presentationml/2006/ole">
            <mc:AlternateContent xmlns:mc="http://schemas.openxmlformats.org/markup-compatibility/2006">
              <mc:Choice xmlns:v="urn:schemas-microsoft-com:vml" Requires="v">
                <p:oleObj spid="_x0000_s2054" name="Equation" r:id="rId6" imgW="152280" imgH="215640" progId="Equation.3">
                  <p:embed/>
                </p:oleObj>
              </mc:Choice>
              <mc:Fallback>
                <p:oleObj name="Equation" r:id="rId6" imgW="152280" imgH="215640" progId="Equation.3">
                  <p:embed/>
                  <p:pic>
                    <p:nvPicPr>
                      <p:cNvPr id="17" name="Object 4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21064" y="5041900"/>
                        <a:ext cx="422275" cy="59690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graphicFrame>
        <p:nvGraphicFramePr>
          <p:cNvPr id="18" name="Object 43"/>
          <p:cNvGraphicFramePr>
            <a:graphicFrameLocks noChangeAspect="1"/>
          </p:cNvGraphicFramePr>
          <p:nvPr/>
        </p:nvGraphicFramePr>
        <p:xfrm>
          <a:off x="1157664" y="5035550"/>
          <a:ext cx="458788" cy="596900"/>
        </p:xfrm>
        <a:graphic>
          <a:graphicData uri="http://schemas.openxmlformats.org/presentationml/2006/ole">
            <mc:AlternateContent xmlns:mc="http://schemas.openxmlformats.org/markup-compatibility/2006">
              <mc:Choice xmlns:v="urn:schemas-microsoft-com:vml" Requires="v">
                <p:oleObj spid="_x0000_s2055" name="Equation" r:id="rId8" imgW="164880" imgH="215640" progId="Equation.3">
                  <p:embed/>
                </p:oleObj>
              </mc:Choice>
              <mc:Fallback>
                <p:oleObj name="Equation" r:id="rId8" imgW="164880" imgH="215640" progId="Equation.3">
                  <p:embed/>
                  <p:pic>
                    <p:nvPicPr>
                      <p:cNvPr id="18" name="Object 43"/>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157664" y="5035550"/>
                        <a:ext cx="458788" cy="59690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grpSp>
        <p:nvGrpSpPr>
          <p:cNvPr id="19" name="Group 45"/>
          <p:cNvGrpSpPr>
            <a:grpSpLocks/>
          </p:cNvGrpSpPr>
          <p:nvPr/>
        </p:nvGrpSpPr>
        <p:grpSpPr bwMode="auto">
          <a:xfrm>
            <a:off x="2133600" y="3352800"/>
            <a:ext cx="6477000" cy="1752600"/>
            <a:chOff x="432" y="1536"/>
            <a:chExt cx="4080" cy="1104"/>
          </a:xfrm>
        </p:grpSpPr>
        <p:grpSp>
          <p:nvGrpSpPr>
            <p:cNvPr id="20" name="Group 46"/>
            <p:cNvGrpSpPr>
              <a:grpSpLocks/>
            </p:cNvGrpSpPr>
            <p:nvPr/>
          </p:nvGrpSpPr>
          <p:grpSpPr bwMode="auto">
            <a:xfrm>
              <a:off x="432" y="1536"/>
              <a:ext cx="1056" cy="1104"/>
              <a:chOff x="432" y="1536"/>
              <a:chExt cx="1056" cy="1104"/>
            </a:xfrm>
          </p:grpSpPr>
          <p:sp>
            <p:nvSpPr>
              <p:cNvPr id="27" name="Oval 47"/>
              <p:cNvSpPr>
                <a:spLocks noChangeArrowheads="1"/>
              </p:cNvSpPr>
              <p:nvPr/>
            </p:nvSpPr>
            <p:spPr bwMode="auto">
              <a:xfrm>
                <a:off x="576" y="1680"/>
                <a:ext cx="240" cy="240"/>
              </a:xfrm>
              <a:prstGeom prst="ellipse">
                <a:avLst/>
              </a:prstGeom>
              <a:solidFill>
                <a:schemeClr val="bg1"/>
              </a:solidFill>
              <a:ln w="9525">
                <a:solidFill>
                  <a:schemeClr val="tx1"/>
                </a:solidFill>
                <a:round/>
                <a:headEnd/>
                <a:tailEnd/>
              </a:ln>
              <a:effectLst/>
            </p:spPr>
            <p:txBody>
              <a:bodyPr wrap="none" anchor="ctr">
                <a:prstTxWarp prst="textNoShape">
                  <a:avLst/>
                </a:prstTxWarp>
              </a:bodyPr>
              <a:lstStyle/>
              <a:p>
                <a:endParaRPr lang="en-US"/>
              </a:p>
            </p:txBody>
          </p:sp>
          <p:sp>
            <p:nvSpPr>
              <p:cNvPr id="28" name="Oval 48"/>
              <p:cNvSpPr>
                <a:spLocks noChangeArrowheads="1"/>
              </p:cNvSpPr>
              <p:nvPr/>
            </p:nvSpPr>
            <p:spPr bwMode="auto">
              <a:xfrm>
                <a:off x="1104" y="1680"/>
                <a:ext cx="240" cy="240"/>
              </a:xfrm>
              <a:prstGeom prst="ellipse">
                <a:avLst/>
              </a:prstGeom>
              <a:solidFill>
                <a:schemeClr val="bg2"/>
              </a:solidFill>
              <a:ln w="9525">
                <a:solidFill>
                  <a:schemeClr val="tx1"/>
                </a:solidFill>
                <a:round/>
                <a:headEnd/>
                <a:tailEnd/>
              </a:ln>
              <a:effectLst/>
            </p:spPr>
            <p:txBody>
              <a:bodyPr wrap="none" anchor="ctr">
                <a:prstTxWarp prst="textNoShape">
                  <a:avLst/>
                </a:prstTxWarp>
              </a:bodyPr>
              <a:lstStyle/>
              <a:p>
                <a:endParaRPr lang="en-US"/>
              </a:p>
            </p:txBody>
          </p:sp>
          <p:sp>
            <p:nvSpPr>
              <p:cNvPr id="29" name="Oval 49"/>
              <p:cNvSpPr>
                <a:spLocks noChangeArrowheads="1"/>
              </p:cNvSpPr>
              <p:nvPr/>
            </p:nvSpPr>
            <p:spPr bwMode="auto">
              <a:xfrm>
                <a:off x="1104" y="2256"/>
                <a:ext cx="240" cy="240"/>
              </a:xfrm>
              <a:prstGeom prst="ellipse">
                <a:avLst/>
              </a:prstGeom>
              <a:solidFill>
                <a:schemeClr val="bg1"/>
              </a:solidFill>
              <a:ln w="9525">
                <a:solidFill>
                  <a:schemeClr val="tx1"/>
                </a:solidFill>
                <a:round/>
                <a:headEnd/>
                <a:tailEnd/>
              </a:ln>
              <a:effectLst/>
            </p:spPr>
            <p:txBody>
              <a:bodyPr wrap="none" anchor="ctr">
                <a:prstTxWarp prst="textNoShape">
                  <a:avLst/>
                </a:prstTxWarp>
              </a:bodyPr>
              <a:lstStyle/>
              <a:p>
                <a:endParaRPr lang="en-US"/>
              </a:p>
            </p:txBody>
          </p:sp>
          <p:sp>
            <p:nvSpPr>
              <p:cNvPr id="30" name="Oval 50"/>
              <p:cNvSpPr>
                <a:spLocks noChangeArrowheads="1"/>
              </p:cNvSpPr>
              <p:nvPr/>
            </p:nvSpPr>
            <p:spPr bwMode="auto">
              <a:xfrm>
                <a:off x="576" y="2256"/>
                <a:ext cx="240" cy="240"/>
              </a:xfrm>
              <a:prstGeom prst="ellipse">
                <a:avLst/>
              </a:prstGeom>
              <a:solidFill>
                <a:schemeClr val="bg2"/>
              </a:solidFill>
              <a:ln w="9525">
                <a:solidFill>
                  <a:schemeClr val="tx1"/>
                </a:solidFill>
                <a:round/>
                <a:headEnd/>
                <a:tailEnd/>
              </a:ln>
              <a:effectLst/>
            </p:spPr>
            <p:txBody>
              <a:bodyPr wrap="none" anchor="ctr">
                <a:prstTxWarp prst="textNoShape">
                  <a:avLst/>
                </a:prstTxWarp>
              </a:bodyPr>
              <a:lstStyle/>
              <a:p>
                <a:endParaRPr lang="en-US"/>
              </a:p>
            </p:txBody>
          </p:sp>
          <p:sp>
            <p:nvSpPr>
              <p:cNvPr id="31" name="Rectangle 51"/>
              <p:cNvSpPr>
                <a:spLocks noChangeArrowheads="1"/>
              </p:cNvSpPr>
              <p:nvPr/>
            </p:nvSpPr>
            <p:spPr bwMode="auto">
              <a:xfrm>
                <a:off x="432" y="1536"/>
                <a:ext cx="1056" cy="1104"/>
              </a:xfrm>
              <a:prstGeom prst="rect">
                <a:avLst/>
              </a:prstGeom>
              <a:noFill/>
              <a:ln w="9525">
                <a:solidFill>
                  <a:schemeClr val="tx1"/>
                </a:solidFill>
                <a:miter lim="800000"/>
                <a:headEnd/>
                <a:tailEnd/>
              </a:ln>
              <a:effectLst/>
            </p:spPr>
            <p:txBody>
              <a:bodyPr wrap="none" anchor="ctr">
                <a:prstTxWarp prst="textNoShape">
                  <a:avLst/>
                </a:prstTxWarp>
              </a:bodyPr>
              <a:lstStyle/>
              <a:p>
                <a:endParaRPr lang="en-US"/>
              </a:p>
            </p:txBody>
          </p:sp>
        </p:grpSp>
        <p:grpSp>
          <p:nvGrpSpPr>
            <p:cNvPr id="21" name="Group 52"/>
            <p:cNvGrpSpPr>
              <a:grpSpLocks/>
            </p:cNvGrpSpPr>
            <p:nvPr/>
          </p:nvGrpSpPr>
          <p:grpSpPr bwMode="auto">
            <a:xfrm>
              <a:off x="1680" y="1536"/>
              <a:ext cx="1488" cy="1104"/>
              <a:chOff x="1728" y="1536"/>
              <a:chExt cx="1488" cy="1104"/>
            </a:xfrm>
          </p:grpSpPr>
          <p:grpSp>
            <p:nvGrpSpPr>
              <p:cNvPr id="23" name="Group 53"/>
              <p:cNvGrpSpPr>
                <a:grpSpLocks/>
              </p:cNvGrpSpPr>
              <p:nvPr/>
            </p:nvGrpSpPr>
            <p:grpSpPr bwMode="auto">
              <a:xfrm>
                <a:off x="1823" y="1778"/>
                <a:ext cx="1247" cy="625"/>
                <a:chOff x="1872" y="1824"/>
                <a:chExt cx="1728" cy="864"/>
              </a:xfrm>
            </p:grpSpPr>
            <p:sp>
              <p:nvSpPr>
                <p:cNvPr id="25" name="AutoShape 54"/>
                <p:cNvSpPr>
                  <a:spLocks noChangeArrowheads="1"/>
                </p:cNvSpPr>
                <p:nvPr/>
              </p:nvSpPr>
              <p:spPr bwMode="auto">
                <a:xfrm>
                  <a:off x="1872" y="1824"/>
                  <a:ext cx="672" cy="480"/>
                </a:xfrm>
                <a:prstGeom prst="moon">
                  <a:avLst>
                    <a:gd name="adj" fmla="val 50000"/>
                  </a:avLst>
                </a:prstGeom>
                <a:solidFill>
                  <a:schemeClr val="bg1"/>
                </a:solidFill>
                <a:ln w="9525">
                  <a:solidFill>
                    <a:schemeClr val="tx1"/>
                  </a:solidFill>
                  <a:miter lim="800000"/>
                  <a:headEnd/>
                  <a:tailEnd/>
                </a:ln>
                <a:effectLst/>
              </p:spPr>
              <p:txBody>
                <a:bodyPr wrap="none" anchor="ctr">
                  <a:prstTxWarp prst="textNoShape">
                    <a:avLst/>
                  </a:prstTxWarp>
                </a:bodyPr>
                <a:lstStyle/>
                <a:p>
                  <a:endParaRPr lang="en-US"/>
                </a:p>
              </p:txBody>
            </p:sp>
            <p:sp>
              <p:nvSpPr>
                <p:cNvPr id="26" name="AutoShape 55"/>
                <p:cNvSpPr>
                  <a:spLocks noChangeArrowheads="1"/>
                </p:cNvSpPr>
                <p:nvPr/>
              </p:nvSpPr>
              <p:spPr bwMode="auto">
                <a:xfrm flipH="1">
                  <a:off x="2448" y="2064"/>
                  <a:ext cx="1152" cy="624"/>
                </a:xfrm>
                <a:prstGeom prst="moon">
                  <a:avLst>
                    <a:gd name="adj" fmla="val 50000"/>
                  </a:avLst>
                </a:prstGeom>
                <a:solidFill>
                  <a:schemeClr val="bg2"/>
                </a:solidFill>
                <a:ln w="9525">
                  <a:solidFill>
                    <a:schemeClr val="tx1"/>
                  </a:solidFill>
                  <a:miter lim="800000"/>
                  <a:headEnd/>
                  <a:tailEnd/>
                </a:ln>
                <a:effectLst/>
              </p:spPr>
              <p:txBody>
                <a:bodyPr wrap="none" anchor="ctr">
                  <a:prstTxWarp prst="textNoShape">
                    <a:avLst/>
                  </a:prstTxWarp>
                </a:bodyPr>
                <a:lstStyle/>
                <a:p>
                  <a:endParaRPr lang="en-US"/>
                </a:p>
              </p:txBody>
            </p:sp>
          </p:grpSp>
          <p:sp>
            <p:nvSpPr>
              <p:cNvPr id="24" name="Rectangle 56"/>
              <p:cNvSpPr>
                <a:spLocks noChangeArrowheads="1"/>
              </p:cNvSpPr>
              <p:nvPr/>
            </p:nvSpPr>
            <p:spPr bwMode="auto">
              <a:xfrm>
                <a:off x="1728" y="1536"/>
                <a:ext cx="1488" cy="1104"/>
              </a:xfrm>
              <a:prstGeom prst="rect">
                <a:avLst/>
              </a:prstGeom>
              <a:noFill/>
              <a:ln w="9525">
                <a:solidFill>
                  <a:schemeClr val="tx1"/>
                </a:solidFill>
                <a:miter lim="800000"/>
                <a:headEnd/>
                <a:tailEnd/>
              </a:ln>
              <a:effectLst/>
            </p:spPr>
            <p:txBody>
              <a:bodyPr wrap="none" anchor="ctr">
                <a:prstTxWarp prst="textNoShape">
                  <a:avLst/>
                </a:prstTxWarp>
              </a:bodyPr>
              <a:lstStyle/>
              <a:p>
                <a:endParaRPr lang="en-US"/>
              </a:p>
            </p:txBody>
          </p:sp>
        </p:grpSp>
        <p:sp>
          <p:nvSpPr>
            <p:cNvPr id="22" name="Rectangle 57"/>
            <p:cNvSpPr>
              <a:spLocks noChangeArrowheads="1"/>
            </p:cNvSpPr>
            <p:nvPr/>
          </p:nvSpPr>
          <p:spPr bwMode="auto">
            <a:xfrm>
              <a:off x="3360" y="1536"/>
              <a:ext cx="1152" cy="1104"/>
            </a:xfrm>
            <a:prstGeom prst="rect">
              <a:avLst/>
            </a:prstGeom>
            <a:noFill/>
            <a:ln w="9525">
              <a:solidFill>
                <a:schemeClr val="tx1"/>
              </a:solidFill>
              <a:miter lim="800000"/>
              <a:headEnd/>
              <a:tailEnd/>
            </a:ln>
            <a:effectLst/>
          </p:spPr>
          <p:txBody>
            <a:bodyPr wrap="none" anchor="ctr">
              <a:prstTxWarp prst="textNoShape">
                <a:avLst/>
              </a:prstTxWarp>
            </a:bodyPr>
            <a:lstStyle/>
            <a:p>
              <a:endParaRPr lang="en-US"/>
            </a:p>
          </p:txBody>
        </p:sp>
      </p:grpSp>
      <p:sp>
        <p:nvSpPr>
          <p:cNvPr id="32" name="Rectangle 58"/>
          <p:cNvSpPr>
            <a:spLocks noChangeArrowheads="1"/>
          </p:cNvSpPr>
          <p:nvPr/>
        </p:nvSpPr>
        <p:spPr bwMode="auto">
          <a:xfrm rot="2848167">
            <a:off x="2628900" y="3314700"/>
            <a:ext cx="685800" cy="1828800"/>
          </a:xfrm>
          <a:prstGeom prst="rect">
            <a:avLst/>
          </a:prstGeom>
          <a:noFill/>
          <a:ln w="57150" cap="rnd">
            <a:solidFill>
              <a:srgbClr val="FF0000"/>
            </a:solidFill>
            <a:prstDash val="sysDot"/>
            <a:miter lim="800000"/>
            <a:headEnd/>
            <a:tailEnd/>
          </a:ln>
          <a:effectLst/>
        </p:spPr>
        <p:txBody>
          <a:bodyPr wrap="none" anchor="ctr">
            <a:prstTxWarp prst="textNoShape">
              <a:avLst/>
            </a:prstTxWarp>
          </a:bodyPr>
          <a:lstStyle/>
          <a:p>
            <a:endParaRPr lang="en-US"/>
          </a:p>
        </p:txBody>
      </p:sp>
      <p:sp>
        <p:nvSpPr>
          <p:cNvPr id="33" name="Freeform 59"/>
          <p:cNvSpPr>
            <a:spLocks/>
          </p:cNvSpPr>
          <p:nvPr/>
        </p:nvSpPr>
        <p:spPr bwMode="auto">
          <a:xfrm>
            <a:off x="4864100" y="3352800"/>
            <a:ext cx="558800" cy="1752600"/>
          </a:xfrm>
          <a:custGeom>
            <a:avLst/>
            <a:gdLst/>
            <a:ahLst/>
            <a:cxnLst>
              <a:cxn ang="0">
                <a:pos x="344" y="0"/>
              </a:cxn>
              <a:cxn ang="0">
                <a:pos x="8" y="384"/>
              </a:cxn>
              <a:cxn ang="0">
                <a:pos x="296" y="912"/>
              </a:cxn>
              <a:cxn ang="0">
                <a:pos x="344" y="1104"/>
              </a:cxn>
            </a:cxnLst>
            <a:rect l="0" t="0" r="r" b="b"/>
            <a:pathLst>
              <a:path w="352" h="1104">
                <a:moveTo>
                  <a:pt x="344" y="0"/>
                </a:moveTo>
                <a:cubicBezTo>
                  <a:pt x="180" y="116"/>
                  <a:pt x="16" y="232"/>
                  <a:pt x="8" y="384"/>
                </a:cubicBezTo>
                <a:cubicBezTo>
                  <a:pt x="0" y="536"/>
                  <a:pt x="240" y="792"/>
                  <a:pt x="296" y="912"/>
                </a:cubicBezTo>
                <a:cubicBezTo>
                  <a:pt x="352" y="1032"/>
                  <a:pt x="348" y="1068"/>
                  <a:pt x="344" y="1104"/>
                </a:cubicBezTo>
              </a:path>
            </a:pathLst>
          </a:custGeom>
          <a:noFill/>
          <a:ln w="57150" cap="rnd" cmpd="sng">
            <a:solidFill>
              <a:srgbClr val="FF0000"/>
            </a:solidFill>
            <a:prstDash val="sysDot"/>
            <a:round/>
            <a:headEnd/>
            <a:tailEnd/>
          </a:ln>
          <a:effectLst/>
        </p:spPr>
        <p:txBody>
          <a:bodyPr wrap="none" anchor="ctr">
            <a:prstTxWarp prst="textNoShape">
              <a:avLst/>
            </a:prstTxWarp>
          </a:bodyPr>
          <a:lstStyle/>
          <a:p>
            <a:endParaRPr lang="en-US"/>
          </a:p>
        </p:txBody>
      </p:sp>
      <p:sp>
        <p:nvSpPr>
          <p:cNvPr id="34" name="Freeform 60"/>
          <p:cNvSpPr>
            <a:spLocks/>
          </p:cNvSpPr>
          <p:nvPr/>
        </p:nvSpPr>
        <p:spPr bwMode="auto">
          <a:xfrm>
            <a:off x="7391400" y="3352800"/>
            <a:ext cx="533400" cy="1752600"/>
          </a:xfrm>
          <a:custGeom>
            <a:avLst/>
            <a:gdLst/>
            <a:ahLst/>
            <a:cxnLst>
              <a:cxn ang="0">
                <a:pos x="336" y="0"/>
              </a:cxn>
              <a:cxn ang="0">
                <a:pos x="96" y="384"/>
              </a:cxn>
              <a:cxn ang="0">
                <a:pos x="96" y="864"/>
              </a:cxn>
              <a:cxn ang="0">
                <a:pos x="0" y="1104"/>
              </a:cxn>
            </a:cxnLst>
            <a:rect l="0" t="0" r="r" b="b"/>
            <a:pathLst>
              <a:path w="336" h="1104">
                <a:moveTo>
                  <a:pt x="336" y="0"/>
                </a:moveTo>
                <a:cubicBezTo>
                  <a:pt x="236" y="120"/>
                  <a:pt x="136" y="240"/>
                  <a:pt x="96" y="384"/>
                </a:cubicBezTo>
                <a:cubicBezTo>
                  <a:pt x="56" y="528"/>
                  <a:pt x="112" y="744"/>
                  <a:pt x="96" y="864"/>
                </a:cubicBezTo>
                <a:cubicBezTo>
                  <a:pt x="80" y="984"/>
                  <a:pt x="40" y="1044"/>
                  <a:pt x="0" y="1104"/>
                </a:cubicBezTo>
              </a:path>
            </a:pathLst>
          </a:custGeom>
          <a:noFill/>
          <a:ln w="57150" cap="rnd" cmpd="sng">
            <a:solidFill>
              <a:srgbClr val="FF0000"/>
            </a:solidFill>
            <a:prstDash val="sysDot"/>
            <a:round/>
            <a:headEnd/>
            <a:tailEnd/>
          </a:ln>
          <a:effectLst/>
        </p:spPr>
        <p:txBody>
          <a:bodyPr wrap="none" anchor="ctr">
            <a:prstTxWarp prst="textNoShape">
              <a:avLst/>
            </a:prstTxWarp>
          </a:bodyPr>
          <a:lstStyle/>
          <a:p>
            <a:endParaRPr lang="en-US"/>
          </a:p>
        </p:txBody>
      </p:sp>
      <p:sp>
        <p:nvSpPr>
          <p:cNvPr id="35" name="Rectangle 34"/>
          <p:cNvSpPr/>
          <p:nvPr/>
        </p:nvSpPr>
        <p:spPr>
          <a:xfrm>
            <a:off x="263046" y="6252493"/>
            <a:ext cx="5221051" cy="369332"/>
          </a:xfrm>
          <a:prstGeom prst="rect">
            <a:avLst/>
          </a:prstGeom>
        </p:spPr>
        <p:txBody>
          <a:bodyPr wrap="none">
            <a:spAutoFit/>
          </a:bodyPr>
          <a:lstStyle/>
          <a:p>
            <a:r>
              <a:rPr lang="en-US" dirty="0" smtClean="0">
                <a:solidFill>
                  <a:srgbClr val="595959"/>
                </a:solidFill>
                <a:latin typeface="News Gothic MT"/>
                <a:cs typeface="News Gothic MT"/>
              </a:rPr>
              <a:t>Example from to Eric </a:t>
            </a:r>
            <a:r>
              <a:rPr lang="en-US" dirty="0" err="1" smtClean="0">
                <a:solidFill>
                  <a:srgbClr val="595959"/>
                </a:solidFill>
                <a:latin typeface="News Gothic MT"/>
                <a:cs typeface="News Gothic MT"/>
              </a:rPr>
              <a:t>Postma</a:t>
            </a:r>
            <a:r>
              <a:rPr lang="en-US" dirty="0" smtClean="0">
                <a:solidFill>
                  <a:srgbClr val="595959"/>
                </a:solidFill>
                <a:latin typeface="News Gothic MT"/>
                <a:cs typeface="News Gothic MT"/>
              </a:rPr>
              <a:t> via Jason Eisner</a:t>
            </a:r>
            <a:endParaRPr lang="en-US" dirty="0">
              <a:solidFill>
                <a:srgbClr val="595959"/>
              </a:solidFill>
              <a:latin typeface="News Gothic MT"/>
              <a:cs typeface="News Gothic MT"/>
            </a:endParaRPr>
          </a:p>
        </p:txBody>
      </p:sp>
      <p:sp>
        <p:nvSpPr>
          <p:cNvPr id="4" name="Slide Number Placeholder 3"/>
          <p:cNvSpPr>
            <a:spLocks noGrp="1"/>
          </p:cNvSpPr>
          <p:nvPr>
            <p:ph type="sldNum" sz="quarter" idx="12"/>
          </p:nvPr>
        </p:nvSpPr>
        <p:spPr/>
        <p:txBody>
          <a:bodyPr/>
          <a:lstStyle/>
          <a:p>
            <a:fld id="{CCF56997-4F5F-5A42-B306-795126905ACA}" type="slidenum">
              <a:rPr lang="en-US" smtClean="0"/>
              <a:pPr/>
              <a:t>16</a:t>
            </a:fld>
            <a:endParaRPr lang="en-US"/>
          </a:p>
        </p:txBody>
      </p:sp>
    </p:spTree>
    <p:extLst>
      <p:ext uri="{BB962C8B-B14F-4D97-AF65-F5344CB8AC3E}">
        <p14:creationId xmlns:p14="http://schemas.microsoft.com/office/powerpoint/2010/main" val="310648599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Decision Boundary</a:t>
            </a:r>
            <a:endParaRPr lang="en-US" dirty="0"/>
          </a:p>
        </p:txBody>
      </p:sp>
      <p:sp>
        <p:nvSpPr>
          <p:cNvPr id="3" name="Content Placeholder 2"/>
          <p:cNvSpPr>
            <a:spLocks noGrp="1"/>
          </p:cNvSpPr>
          <p:nvPr>
            <p:ph idx="1"/>
          </p:nvPr>
        </p:nvSpPr>
        <p:spPr>
          <a:xfrm>
            <a:off x="1953977" y="2133601"/>
            <a:ext cx="6291498" cy="3931920"/>
          </a:xfrm>
        </p:spPr>
        <p:txBody>
          <a:bodyPr/>
          <a:lstStyle/>
          <a:p>
            <a:r>
              <a:rPr lang="en-US" dirty="0" smtClean="0"/>
              <a:t>2 hidden layers</a:t>
            </a:r>
          </a:p>
          <a:p>
            <a:pPr lvl="1"/>
            <a:r>
              <a:rPr lang="en-US" dirty="0" smtClean="0"/>
              <a:t>Combinations of convex regions </a:t>
            </a:r>
          </a:p>
          <a:p>
            <a:endParaRPr lang="en-US" dirty="0"/>
          </a:p>
        </p:txBody>
      </p:sp>
      <p:sp>
        <p:nvSpPr>
          <p:cNvPr id="4" name="Rectangle 3"/>
          <p:cNvSpPr/>
          <p:nvPr/>
        </p:nvSpPr>
        <p:spPr>
          <a:xfrm>
            <a:off x="263046" y="6252493"/>
            <a:ext cx="5221051" cy="369332"/>
          </a:xfrm>
          <a:prstGeom prst="rect">
            <a:avLst/>
          </a:prstGeom>
        </p:spPr>
        <p:txBody>
          <a:bodyPr wrap="none">
            <a:spAutoFit/>
          </a:bodyPr>
          <a:lstStyle/>
          <a:p>
            <a:r>
              <a:rPr lang="en-US" dirty="0" smtClean="0">
                <a:solidFill>
                  <a:schemeClr val="tx1">
                    <a:lumMod val="65000"/>
                    <a:lumOff val="35000"/>
                  </a:schemeClr>
                </a:solidFill>
                <a:latin typeface="News Gothic MT"/>
                <a:cs typeface="News Gothic MT"/>
              </a:rPr>
              <a:t>Example from to Eric </a:t>
            </a:r>
            <a:r>
              <a:rPr lang="en-US" dirty="0" err="1" smtClean="0">
                <a:solidFill>
                  <a:schemeClr val="tx1">
                    <a:lumMod val="65000"/>
                    <a:lumOff val="35000"/>
                  </a:schemeClr>
                </a:solidFill>
                <a:latin typeface="News Gothic MT"/>
                <a:cs typeface="News Gothic MT"/>
              </a:rPr>
              <a:t>Postma</a:t>
            </a:r>
            <a:r>
              <a:rPr lang="en-US" dirty="0" smtClean="0">
                <a:solidFill>
                  <a:schemeClr val="tx1">
                    <a:lumMod val="65000"/>
                    <a:lumOff val="35000"/>
                  </a:schemeClr>
                </a:solidFill>
                <a:latin typeface="News Gothic MT"/>
                <a:cs typeface="News Gothic MT"/>
              </a:rPr>
              <a:t> via Jason Eisner</a:t>
            </a:r>
            <a:endParaRPr lang="en-US" dirty="0">
              <a:solidFill>
                <a:schemeClr val="tx1">
                  <a:lumMod val="65000"/>
                  <a:lumOff val="35000"/>
                </a:schemeClr>
              </a:solidFill>
              <a:latin typeface="News Gothic MT"/>
              <a:cs typeface="News Gothic MT"/>
            </a:endParaRPr>
          </a:p>
        </p:txBody>
      </p:sp>
      <p:grpSp>
        <p:nvGrpSpPr>
          <p:cNvPr id="5" name="Group 2"/>
          <p:cNvGrpSpPr>
            <a:grpSpLocks/>
          </p:cNvGrpSpPr>
          <p:nvPr/>
        </p:nvGrpSpPr>
        <p:grpSpPr bwMode="auto">
          <a:xfrm>
            <a:off x="2133600" y="3197225"/>
            <a:ext cx="6477000" cy="1752600"/>
            <a:chOff x="432" y="1536"/>
            <a:chExt cx="4080" cy="1104"/>
          </a:xfrm>
        </p:grpSpPr>
        <p:grpSp>
          <p:nvGrpSpPr>
            <p:cNvPr id="6" name="Group 3"/>
            <p:cNvGrpSpPr>
              <a:grpSpLocks/>
            </p:cNvGrpSpPr>
            <p:nvPr/>
          </p:nvGrpSpPr>
          <p:grpSpPr bwMode="auto">
            <a:xfrm>
              <a:off x="432" y="1536"/>
              <a:ext cx="1056" cy="1104"/>
              <a:chOff x="432" y="1536"/>
              <a:chExt cx="1056" cy="1104"/>
            </a:xfrm>
          </p:grpSpPr>
          <p:sp>
            <p:nvSpPr>
              <p:cNvPr id="13" name="Oval 4"/>
              <p:cNvSpPr>
                <a:spLocks noChangeArrowheads="1"/>
              </p:cNvSpPr>
              <p:nvPr/>
            </p:nvSpPr>
            <p:spPr bwMode="auto">
              <a:xfrm>
                <a:off x="576" y="1680"/>
                <a:ext cx="240" cy="240"/>
              </a:xfrm>
              <a:prstGeom prst="ellipse">
                <a:avLst/>
              </a:prstGeom>
              <a:solidFill>
                <a:schemeClr val="bg1"/>
              </a:solidFill>
              <a:ln w="9525">
                <a:solidFill>
                  <a:schemeClr val="tx1"/>
                </a:solidFill>
                <a:round/>
                <a:headEnd/>
                <a:tailEnd/>
              </a:ln>
              <a:effectLst/>
            </p:spPr>
            <p:txBody>
              <a:bodyPr wrap="none" anchor="ctr">
                <a:prstTxWarp prst="textNoShape">
                  <a:avLst/>
                </a:prstTxWarp>
              </a:bodyPr>
              <a:lstStyle/>
              <a:p>
                <a:endParaRPr lang="en-US"/>
              </a:p>
            </p:txBody>
          </p:sp>
          <p:sp>
            <p:nvSpPr>
              <p:cNvPr id="14" name="Oval 5"/>
              <p:cNvSpPr>
                <a:spLocks noChangeArrowheads="1"/>
              </p:cNvSpPr>
              <p:nvPr/>
            </p:nvSpPr>
            <p:spPr bwMode="auto">
              <a:xfrm>
                <a:off x="1104" y="1680"/>
                <a:ext cx="240" cy="240"/>
              </a:xfrm>
              <a:prstGeom prst="ellipse">
                <a:avLst/>
              </a:prstGeom>
              <a:solidFill>
                <a:schemeClr val="bg2"/>
              </a:solidFill>
              <a:ln w="9525">
                <a:solidFill>
                  <a:schemeClr val="tx1"/>
                </a:solidFill>
                <a:round/>
                <a:headEnd/>
                <a:tailEnd/>
              </a:ln>
              <a:effectLst/>
            </p:spPr>
            <p:txBody>
              <a:bodyPr wrap="none" anchor="ctr">
                <a:prstTxWarp prst="textNoShape">
                  <a:avLst/>
                </a:prstTxWarp>
              </a:bodyPr>
              <a:lstStyle/>
              <a:p>
                <a:endParaRPr lang="en-US"/>
              </a:p>
            </p:txBody>
          </p:sp>
          <p:sp>
            <p:nvSpPr>
              <p:cNvPr id="15" name="Oval 6"/>
              <p:cNvSpPr>
                <a:spLocks noChangeArrowheads="1"/>
              </p:cNvSpPr>
              <p:nvPr/>
            </p:nvSpPr>
            <p:spPr bwMode="auto">
              <a:xfrm>
                <a:off x="1104" y="2256"/>
                <a:ext cx="240" cy="240"/>
              </a:xfrm>
              <a:prstGeom prst="ellipse">
                <a:avLst/>
              </a:prstGeom>
              <a:solidFill>
                <a:schemeClr val="bg1"/>
              </a:solidFill>
              <a:ln w="9525">
                <a:solidFill>
                  <a:schemeClr val="tx1"/>
                </a:solidFill>
                <a:round/>
                <a:headEnd/>
                <a:tailEnd/>
              </a:ln>
              <a:effectLst/>
            </p:spPr>
            <p:txBody>
              <a:bodyPr wrap="none" anchor="ctr">
                <a:prstTxWarp prst="textNoShape">
                  <a:avLst/>
                </a:prstTxWarp>
              </a:bodyPr>
              <a:lstStyle/>
              <a:p>
                <a:endParaRPr lang="en-US"/>
              </a:p>
            </p:txBody>
          </p:sp>
          <p:sp>
            <p:nvSpPr>
              <p:cNvPr id="16" name="Oval 7"/>
              <p:cNvSpPr>
                <a:spLocks noChangeArrowheads="1"/>
              </p:cNvSpPr>
              <p:nvPr/>
            </p:nvSpPr>
            <p:spPr bwMode="auto">
              <a:xfrm>
                <a:off x="576" y="2256"/>
                <a:ext cx="240" cy="240"/>
              </a:xfrm>
              <a:prstGeom prst="ellipse">
                <a:avLst/>
              </a:prstGeom>
              <a:solidFill>
                <a:schemeClr val="bg2"/>
              </a:solidFill>
              <a:ln w="9525">
                <a:solidFill>
                  <a:schemeClr val="tx1"/>
                </a:solidFill>
                <a:round/>
                <a:headEnd/>
                <a:tailEnd/>
              </a:ln>
              <a:effectLst/>
            </p:spPr>
            <p:txBody>
              <a:bodyPr wrap="none" anchor="ctr">
                <a:prstTxWarp prst="textNoShape">
                  <a:avLst/>
                </a:prstTxWarp>
              </a:bodyPr>
              <a:lstStyle/>
              <a:p>
                <a:endParaRPr lang="en-US"/>
              </a:p>
            </p:txBody>
          </p:sp>
          <p:sp>
            <p:nvSpPr>
              <p:cNvPr id="17" name="Rectangle 8"/>
              <p:cNvSpPr>
                <a:spLocks noChangeArrowheads="1"/>
              </p:cNvSpPr>
              <p:nvPr/>
            </p:nvSpPr>
            <p:spPr bwMode="auto">
              <a:xfrm>
                <a:off x="432" y="1536"/>
                <a:ext cx="1056" cy="1104"/>
              </a:xfrm>
              <a:prstGeom prst="rect">
                <a:avLst/>
              </a:prstGeom>
              <a:noFill/>
              <a:ln w="9525">
                <a:solidFill>
                  <a:schemeClr val="tx1"/>
                </a:solidFill>
                <a:miter lim="800000"/>
                <a:headEnd/>
                <a:tailEnd/>
              </a:ln>
              <a:effectLst/>
            </p:spPr>
            <p:txBody>
              <a:bodyPr wrap="none" anchor="ctr">
                <a:prstTxWarp prst="textNoShape">
                  <a:avLst/>
                </a:prstTxWarp>
              </a:bodyPr>
              <a:lstStyle/>
              <a:p>
                <a:endParaRPr lang="en-US"/>
              </a:p>
            </p:txBody>
          </p:sp>
        </p:grpSp>
        <p:grpSp>
          <p:nvGrpSpPr>
            <p:cNvPr id="7" name="Group 9"/>
            <p:cNvGrpSpPr>
              <a:grpSpLocks/>
            </p:cNvGrpSpPr>
            <p:nvPr/>
          </p:nvGrpSpPr>
          <p:grpSpPr bwMode="auto">
            <a:xfrm>
              <a:off x="1680" y="1536"/>
              <a:ext cx="1488" cy="1104"/>
              <a:chOff x="1728" y="1536"/>
              <a:chExt cx="1488" cy="1104"/>
            </a:xfrm>
          </p:grpSpPr>
          <p:grpSp>
            <p:nvGrpSpPr>
              <p:cNvPr id="9" name="Group 10"/>
              <p:cNvGrpSpPr>
                <a:grpSpLocks/>
              </p:cNvGrpSpPr>
              <p:nvPr/>
            </p:nvGrpSpPr>
            <p:grpSpPr bwMode="auto">
              <a:xfrm>
                <a:off x="1823" y="1778"/>
                <a:ext cx="1247" cy="625"/>
                <a:chOff x="1872" y="1824"/>
                <a:chExt cx="1728" cy="864"/>
              </a:xfrm>
            </p:grpSpPr>
            <p:sp>
              <p:nvSpPr>
                <p:cNvPr id="11" name="AutoShape 11"/>
                <p:cNvSpPr>
                  <a:spLocks noChangeArrowheads="1"/>
                </p:cNvSpPr>
                <p:nvPr/>
              </p:nvSpPr>
              <p:spPr bwMode="auto">
                <a:xfrm>
                  <a:off x="1872" y="1824"/>
                  <a:ext cx="672" cy="480"/>
                </a:xfrm>
                <a:prstGeom prst="moon">
                  <a:avLst>
                    <a:gd name="adj" fmla="val 50000"/>
                  </a:avLst>
                </a:prstGeom>
                <a:solidFill>
                  <a:schemeClr val="bg1"/>
                </a:solidFill>
                <a:ln w="9525">
                  <a:solidFill>
                    <a:schemeClr val="tx1"/>
                  </a:solidFill>
                  <a:miter lim="800000"/>
                  <a:headEnd/>
                  <a:tailEnd/>
                </a:ln>
                <a:effectLst/>
              </p:spPr>
              <p:txBody>
                <a:bodyPr wrap="none" anchor="ctr">
                  <a:prstTxWarp prst="textNoShape">
                    <a:avLst/>
                  </a:prstTxWarp>
                </a:bodyPr>
                <a:lstStyle/>
                <a:p>
                  <a:endParaRPr lang="en-US"/>
                </a:p>
              </p:txBody>
            </p:sp>
            <p:sp>
              <p:nvSpPr>
                <p:cNvPr id="12" name="AutoShape 12"/>
                <p:cNvSpPr>
                  <a:spLocks noChangeArrowheads="1"/>
                </p:cNvSpPr>
                <p:nvPr/>
              </p:nvSpPr>
              <p:spPr bwMode="auto">
                <a:xfrm flipH="1">
                  <a:off x="2448" y="2064"/>
                  <a:ext cx="1152" cy="624"/>
                </a:xfrm>
                <a:prstGeom prst="moon">
                  <a:avLst>
                    <a:gd name="adj" fmla="val 50000"/>
                  </a:avLst>
                </a:prstGeom>
                <a:solidFill>
                  <a:schemeClr val="bg2"/>
                </a:solidFill>
                <a:ln w="9525">
                  <a:solidFill>
                    <a:schemeClr val="tx1"/>
                  </a:solidFill>
                  <a:miter lim="800000"/>
                  <a:headEnd/>
                  <a:tailEnd/>
                </a:ln>
                <a:effectLst/>
              </p:spPr>
              <p:txBody>
                <a:bodyPr wrap="none" anchor="ctr">
                  <a:prstTxWarp prst="textNoShape">
                    <a:avLst/>
                  </a:prstTxWarp>
                </a:bodyPr>
                <a:lstStyle/>
                <a:p>
                  <a:endParaRPr lang="en-US"/>
                </a:p>
              </p:txBody>
            </p:sp>
          </p:grpSp>
          <p:sp>
            <p:nvSpPr>
              <p:cNvPr id="10" name="Rectangle 13"/>
              <p:cNvSpPr>
                <a:spLocks noChangeArrowheads="1"/>
              </p:cNvSpPr>
              <p:nvPr/>
            </p:nvSpPr>
            <p:spPr bwMode="auto">
              <a:xfrm>
                <a:off x="1728" y="1536"/>
                <a:ext cx="1488" cy="1104"/>
              </a:xfrm>
              <a:prstGeom prst="rect">
                <a:avLst/>
              </a:prstGeom>
              <a:noFill/>
              <a:ln w="9525">
                <a:solidFill>
                  <a:schemeClr val="tx1"/>
                </a:solidFill>
                <a:miter lim="800000"/>
                <a:headEnd/>
                <a:tailEnd/>
              </a:ln>
              <a:effectLst/>
            </p:spPr>
            <p:txBody>
              <a:bodyPr wrap="none" anchor="ctr">
                <a:prstTxWarp prst="textNoShape">
                  <a:avLst/>
                </a:prstTxWarp>
              </a:bodyPr>
              <a:lstStyle/>
              <a:p>
                <a:endParaRPr lang="en-US"/>
              </a:p>
            </p:txBody>
          </p:sp>
        </p:grpSp>
        <p:sp>
          <p:nvSpPr>
            <p:cNvPr id="8" name="Rectangle 14"/>
            <p:cNvSpPr>
              <a:spLocks noChangeArrowheads="1"/>
            </p:cNvSpPr>
            <p:nvPr/>
          </p:nvSpPr>
          <p:spPr bwMode="auto">
            <a:xfrm>
              <a:off x="3360" y="1536"/>
              <a:ext cx="1152" cy="1104"/>
            </a:xfrm>
            <a:prstGeom prst="rect">
              <a:avLst/>
            </a:prstGeom>
            <a:noFill/>
            <a:ln w="9525">
              <a:solidFill>
                <a:schemeClr val="tx1"/>
              </a:solidFill>
              <a:miter lim="800000"/>
              <a:headEnd/>
              <a:tailEnd/>
            </a:ln>
            <a:effectLst/>
          </p:spPr>
          <p:txBody>
            <a:bodyPr wrap="none" anchor="ctr">
              <a:prstTxWarp prst="textNoShape">
                <a:avLst/>
              </a:prstTxWarp>
            </a:bodyPr>
            <a:lstStyle/>
            <a:p>
              <a:endParaRPr lang="en-US"/>
            </a:p>
          </p:txBody>
        </p:sp>
      </p:grpSp>
      <p:sp>
        <p:nvSpPr>
          <p:cNvPr id="18" name="Rectangle 15"/>
          <p:cNvSpPr>
            <a:spLocks noChangeArrowheads="1"/>
          </p:cNvSpPr>
          <p:nvPr/>
        </p:nvSpPr>
        <p:spPr bwMode="auto">
          <a:xfrm rot="2545265">
            <a:off x="2286000" y="4187825"/>
            <a:ext cx="533400" cy="685800"/>
          </a:xfrm>
          <a:prstGeom prst="rect">
            <a:avLst/>
          </a:prstGeom>
          <a:noFill/>
          <a:ln w="57150" cap="rnd">
            <a:solidFill>
              <a:srgbClr val="FF0000"/>
            </a:solidFill>
            <a:prstDash val="sysDot"/>
            <a:miter lim="800000"/>
            <a:headEnd/>
            <a:tailEnd/>
          </a:ln>
          <a:effectLst/>
        </p:spPr>
        <p:txBody>
          <a:bodyPr wrap="none" anchor="ctr">
            <a:prstTxWarp prst="textNoShape">
              <a:avLst/>
            </a:prstTxWarp>
          </a:bodyPr>
          <a:lstStyle/>
          <a:p>
            <a:endParaRPr lang="en-US"/>
          </a:p>
        </p:txBody>
      </p:sp>
      <p:sp>
        <p:nvSpPr>
          <p:cNvPr id="19" name="Rectangle 16"/>
          <p:cNvSpPr>
            <a:spLocks noChangeArrowheads="1"/>
          </p:cNvSpPr>
          <p:nvPr/>
        </p:nvSpPr>
        <p:spPr bwMode="auto">
          <a:xfrm rot="19054735" flipH="1">
            <a:off x="3124200" y="3273425"/>
            <a:ext cx="533400" cy="685800"/>
          </a:xfrm>
          <a:prstGeom prst="rect">
            <a:avLst/>
          </a:prstGeom>
          <a:noFill/>
          <a:ln w="57150" cap="rnd">
            <a:solidFill>
              <a:srgbClr val="FF0000"/>
            </a:solidFill>
            <a:prstDash val="sysDot"/>
            <a:miter lim="800000"/>
            <a:headEnd/>
            <a:tailEnd/>
          </a:ln>
          <a:effectLst/>
        </p:spPr>
        <p:txBody>
          <a:bodyPr wrap="none" anchor="ctr">
            <a:prstTxWarp prst="textNoShape">
              <a:avLst/>
            </a:prstTxWarp>
          </a:bodyPr>
          <a:lstStyle/>
          <a:p>
            <a:endParaRPr lang="en-US"/>
          </a:p>
        </p:txBody>
      </p:sp>
      <p:sp>
        <p:nvSpPr>
          <p:cNvPr id="20" name="Freeform 17"/>
          <p:cNvSpPr>
            <a:spLocks/>
          </p:cNvSpPr>
          <p:nvPr/>
        </p:nvSpPr>
        <p:spPr bwMode="auto">
          <a:xfrm>
            <a:off x="4843463" y="3706813"/>
            <a:ext cx="1543050" cy="1050925"/>
          </a:xfrm>
          <a:custGeom>
            <a:avLst/>
            <a:gdLst/>
            <a:ahLst/>
            <a:cxnLst>
              <a:cxn ang="0">
                <a:pos x="157" y="0"/>
              </a:cxn>
              <a:cxn ang="0">
                <a:pos x="95" y="10"/>
              </a:cxn>
              <a:cxn ang="0">
                <a:pos x="74" y="41"/>
              </a:cxn>
              <a:cxn ang="0">
                <a:pos x="12" y="93"/>
              </a:cxn>
              <a:cxn ang="0">
                <a:pos x="22" y="176"/>
              </a:cxn>
              <a:cxn ang="0">
                <a:pos x="157" y="207"/>
              </a:cxn>
              <a:cxn ang="0">
                <a:pos x="281" y="300"/>
              </a:cxn>
              <a:cxn ang="0">
                <a:pos x="271" y="352"/>
              </a:cxn>
              <a:cxn ang="0">
                <a:pos x="126" y="414"/>
              </a:cxn>
              <a:cxn ang="0">
                <a:pos x="64" y="476"/>
              </a:cxn>
              <a:cxn ang="0">
                <a:pos x="22" y="538"/>
              </a:cxn>
              <a:cxn ang="0">
                <a:pos x="54" y="662"/>
              </a:cxn>
              <a:cxn ang="0">
                <a:pos x="405" y="621"/>
              </a:cxn>
              <a:cxn ang="0">
                <a:pos x="674" y="579"/>
              </a:cxn>
              <a:cxn ang="0">
                <a:pos x="757" y="559"/>
              </a:cxn>
              <a:cxn ang="0">
                <a:pos x="798" y="548"/>
              </a:cxn>
              <a:cxn ang="0">
                <a:pos x="922" y="445"/>
              </a:cxn>
              <a:cxn ang="0">
                <a:pos x="953" y="414"/>
              </a:cxn>
              <a:cxn ang="0">
                <a:pos x="922" y="217"/>
              </a:cxn>
              <a:cxn ang="0">
                <a:pos x="798" y="155"/>
              </a:cxn>
              <a:cxn ang="0">
                <a:pos x="767" y="135"/>
              </a:cxn>
              <a:cxn ang="0">
                <a:pos x="509" y="41"/>
              </a:cxn>
              <a:cxn ang="0">
                <a:pos x="385" y="21"/>
              </a:cxn>
              <a:cxn ang="0">
                <a:pos x="281" y="0"/>
              </a:cxn>
              <a:cxn ang="0">
                <a:pos x="157" y="0"/>
              </a:cxn>
            </a:cxnLst>
            <a:rect l="0" t="0" r="r" b="b"/>
            <a:pathLst>
              <a:path w="972" h="662">
                <a:moveTo>
                  <a:pt x="157" y="0"/>
                </a:moveTo>
                <a:cubicBezTo>
                  <a:pt x="136" y="3"/>
                  <a:pt x="114" y="1"/>
                  <a:pt x="95" y="10"/>
                </a:cubicBezTo>
                <a:cubicBezTo>
                  <a:pt x="84" y="16"/>
                  <a:pt x="82" y="31"/>
                  <a:pt x="74" y="41"/>
                </a:cubicBezTo>
                <a:cubicBezTo>
                  <a:pt x="49" y="71"/>
                  <a:pt x="42" y="72"/>
                  <a:pt x="12" y="93"/>
                </a:cubicBezTo>
                <a:cubicBezTo>
                  <a:pt x="15" y="121"/>
                  <a:pt x="5" y="154"/>
                  <a:pt x="22" y="176"/>
                </a:cubicBezTo>
                <a:cubicBezTo>
                  <a:pt x="22" y="176"/>
                  <a:pt x="130" y="198"/>
                  <a:pt x="157" y="207"/>
                </a:cubicBezTo>
                <a:cubicBezTo>
                  <a:pt x="204" y="238"/>
                  <a:pt x="242" y="261"/>
                  <a:pt x="281" y="300"/>
                </a:cubicBezTo>
                <a:cubicBezTo>
                  <a:pt x="278" y="317"/>
                  <a:pt x="277" y="335"/>
                  <a:pt x="271" y="352"/>
                </a:cubicBezTo>
                <a:cubicBezTo>
                  <a:pt x="251" y="406"/>
                  <a:pt x="172" y="398"/>
                  <a:pt x="126" y="414"/>
                </a:cubicBezTo>
                <a:cubicBezTo>
                  <a:pt x="105" y="435"/>
                  <a:pt x="85" y="455"/>
                  <a:pt x="64" y="476"/>
                </a:cubicBezTo>
                <a:cubicBezTo>
                  <a:pt x="46" y="494"/>
                  <a:pt x="22" y="538"/>
                  <a:pt x="22" y="538"/>
                </a:cubicBezTo>
                <a:cubicBezTo>
                  <a:pt x="3" y="596"/>
                  <a:pt x="0" y="627"/>
                  <a:pt x="54" y="662"/>
                </a:cubicBezTo>
                <a:cubicBezTo>
                  <a:pt x="172" y="651"/>
                  <a:pt x="286" y="630"/>
                  <a:pt x="405" y="621"/>
                </a:cubicBezTo>
                <a:cubicBezTo>
                  <a:pt x="494" y="598"/>
                  <a:pt x="583" y="589"/>
                  <a:pt x="674" y="579"/>
                </a:cubicBezTo>
                <a:cubicBezTo>
                  <a:pt x="702" y="572"/>
                  <a:pt x="729" y="566"/>
                  <a:pt x="757" y="559"/>
                </a:cubicBezTo>
                <a:cubicBezTo>
                  <a:pt x="771" y="556"/>
                  <a:pt x="798" y="548"/>
                  <a:pt x="798" y="548"/>
                </a:cubicBezTo>
                <a:cubicBezTo>
                  <a:pt x="884" y="491"/>
                  <a:pt x="842" y="525"/>
                  <a:pt x="922" y="445"/>
                </a:cubicBezTo>
                <a:cubicBezTo>
                  <a:pt x="932" y="435"/>
                  <a:pt x="953" y="414"/>
                  <a:pt x="953" y="414"/>
                </a:cubicBezTo>
                <a:cubicBezTo>
                  <a:pt x="972" y="360"/>
                  <a:pt x="972" y="260"/>
                  <a:pt x="922" y="217"/>
                </a:cubicBezTo>
                <a:cubicBezTo>
                  <a:pt x="873" y="175"/>
                  <a:pt x="856" y="175"/>
                  <a:pt x="798" y="155"/>
                </a:cubicBezTo>
                <a:cubicBezTo>
                  <a:pt x="786" y="151"/>
                  <a:pt x="778" y="140"/>
                  <a:pt x="767" y="135"/>
                </a:cubicBezTo>
                <a:cubicBezTo>
                  <a:pt x="692" y="98"/>
                  <a:pt x="592" y="56"/>
                  <a:pt x="509" y="41"/>
                </a:cubicBezTo>
                <a:cubicBezTo>
                  <a:pt x="468" y="34"/>
                  <a:pt x="426" y="28"/>
                  <a:pt x="385" y="21"/>
                </a:cubicBezTo>
                <a:cubicBezTo>
                  <a:pt x="317" y="10"/>
                  <a:pt x="337" y="14"/>
                  <a:pt x="281" y="0"/>
                </a:cubicBezTo>
                <a:cubicBezTo>
                  <a:pt x="184" y="12"/>
                  <a:pt x="225" y="17"/>
                  <a:pt x="157" y="0"/>
                </a:cubicBezTo>
                <a:close/>
              </a:path>
            </a:pathLst>
          </a:custGeom>
          <a:noFill/>
          <a:ln w="57150" cap="rnd" cmpd="sng">
            <a:solidFill>
              <a:srgbClr val="FF0000"/>
            </a:solidFill>
            <a:prstDash val="sysDot"/>
            <a:round/>
            <a:headEnd/>
            <a:tailEnd/>
          </a:ln>
          <a:effectLst/>
        </p:spPr>
        <p:txBody>
          <a:bodyPr wrap="none" anchor="ctr">
            <a:prstTxWarp prst="textNoShape">
              <a:avLst/>
            </a:prstTxWarp>
          </a:bodyPr>
          <a:lstStyle/>
          <a:p>
            <a:endParaRPr lang="en-US"/>
          </a:p>
        </p:txBody>
      </p:sp>
      <p:sp>
        <p:nvSpPr>
          <p:cNvPr id="21" name="Freeform 18"/>
          <p:cNvSpPr>
            <a:spLocks/>
          </p:cNvSpPr>
          <p:nvPr/>
        </p:nvSpPr>
        <p:spPr bwMode="auto">
          <a:xfrm>
            <a:off x="6931025" y="3525838"/>
            <a:ext cx="628650" cy="644525"/>
          </a:xfrm>
          <a:custGeom>
            <a:avLst/>
            <a:gdLst/>
            <a:ahLst/>
            <a:cxnLst>
              <a:cxn ang="0">
                <a:pos x="104" y="0"/>
              </a:cxn>
              <a:cxn ang="0">
                <a:pos x="83" y="31"/>
              </a:cxn>
              <a:cxn ang="0">
                <a:pos x="21" y="93"/>
              </a:cxn>
              <a:cxn ang="0">
                <a:pos x="73" y="238"/>
              </a:cxn>
              <a:cxn ang="0">
                <a:pos x="94" y="373"/>
              </a:cxn>
              <a:cxn ang="0">
                <a:pos x="156" y="404"/>
              </a:cxn>
              <a:cxn ang="0">
                <a:pos x="228" y="393"/>
              </a:cxn>
              <a:cxn ang="0">
                <a:pos x="280" y="300"/>
              </a:cxn>
              <a:cxn ang="0">
                <a:pos x="290" y="259"/>
              </a:cxn>
              <a:cxn ang="0">
                <a:pos x="352" y="217"/>
              </a:cxn>
              <a:cxn ang="0">
                <a:pos x="301" y="42"/>
              </a:cxn>
              <a:cxn ang="0">
                <a:pos x="259" y="52"/>
              </a:cxn>
              <a:cxn ang="0">
                <a:pos x="218" y="114"/>
              </a:cxn>
              <a:cxn ang="0">
                <a:pos x="176" y="104"/>
              </a:cxn>
              <a:cxn ang="0">
                <a:pos x="145" y="31"/>
              </a:cxn>
              <a:cxn ang="0">
                <a:pos x="114" y="21"/>
              </a:cxn>
              <a:cxn ang="0">
                <a:pos x="104" y="0"/>
              </a:cxn>
            </a:cxnLst>
            <a:rect l="0" t="0" r="r" b="b"/>
            <a:pathLst>
              <a:path w="396" h="406">
                <a:moveTo>
                  <a:pt x="104" y="0"/>
                </a:moveTo>
                <a:cubicBezTo>
                  <a:pt x="97" y="10"/>
                  <a:pt x="91" y="22"/>
                  <a:pt x="83" y="31"/>
                </a:cubicBezTo>
                <a:cubicBezTo>
                  <a:pt x="64" y="53"/>
                  <a:pt x="21" y="93"/>
                  <a:pt x="21" y="93"/>
                </a:cubicBezTo>
                <a:cubicBezTo>
                  <a:pt x="0" y="157"/>
                  <a:pt x="20" y="202"/>
                  <a:pt x="73" y="238"/>
                </a:cubicBezTo>
                <a:cubicBezTo>
                  <a:pt x="87" y="281"/>
                  <a:pt x="79" y="330"/>
                  <a:pt x="94" y="373"/>
                </a:cubicBezTo>
                <a:cubicBezTo>
                  <a:pt x="98" y="386"/>
                  <a:pt x="145" y="400"/>
                  <a:pt x="156" y="404"/>
                </a:cubicBezTo>
                <a:cubicBezTo>
                  <a:pt x="180" y="400"/>
                  <a:pt x="208" y="406"/>
                  <a:pt x="228" y="393"/>
                </a:cubicBezTo>
                <a:cubicBezTo>
                  <a:pt x="251" y="378"/>
                  <a:pt x="271" y="329"/>
                  <a:pt x="280" y="300"/>
                </a:cubicBezTo>
                <a:cubicBezTo>
                  <a:pt x="284" y="286"/>
                  <a:pt x="281" y="270"/>
                  <a:pt x="290" y="259"/>
                </a:cubicBezTo>
                <a:cubicBezTo>
                  <a:pt x="306" y="240"/>
                  <a:pt x="352" y="217"/>
                  <a:pt x="352" y="217"/>
                </a:cubicBezTo>
                <a:cubicBezTo>
                  <a:pt x="396" y="131"/>
                  <a:pt x="393" y="72"/>
                  <a:pt x="301" y="42"/>
                </a:cubicBezTo>
                <a:cubicBezTo>
                  <a:pt x="287" y="45"/>
                  <a:pt x="270" y="43"/>
                  <a:pt x="259" y="52"/>
                </a:cubicBezTo>
                <a:cubicBezTo>
                  <a:pt x="240" y="68"/>
                  <a:pt x="218" y="114"/>
                  <a:pt x="218" y="114"/>
                </a:cubicBezTo>
                <a:cubicBezTo>
                  <a:pt x="204" y="111"/>
                  <a:pt x="188" y="112"/>
                  <a:pt x="176" y="104"/>
                </a:cubicBezTo>
                <a:cubicBezTo>
                  <a:pt x="137" y="78"/>
                  <a:pt x="172" y="64"/>
                  <a:pt x="145" y="31"/>
                </a:cubicBezTo>
                <a:cubicBezTo>
                  <a:pt x="138" y="23"/>
                  <a:pt x="123" y="28"/>
                  <a:pt x="114" y="21"/>
                </a:cubicBezTo>
                <a:cubicBezTo>
                  <a:pt x="108" y="16"/>
                  <a:pt x="107" y="7"/>
                  <a:pt x="104" y="0"/>
                </a:cubicBezTo>
                <a:close/>
              </a:path>
            </a:pathLst>
          </a:custGeom>
          <a:noFill/>
          <a:ln w="57150" cap="rnd" cmpd="sng">
            <a:solidFill>
              <a:srgbClr val="FF0000"/>
            </a:solidFill>
            <a:prstDash val="sysDot"/>
            <a:round/>
            <a:headEnd/>
            <a:tailEnd/>
          </a:ln>
          <a:effectLst/>
        </p:spPr>
        <p:txBody>
          <a:bodyPr wrap="none" anchor="ctr">
            <a:prstTxWarp prst="textNoShape">
              <a:avLst/>
            </a:prstTxWarp>
          </a:bodyPr>
          <a:lstStyle/>
          <a:p>
            <a:endParaRPr lang="en-US"/>
          </a:p>
        </p:txBody>
      </p:sp>
      <p:sp>
        <p:nvSpPr>
          <p:cNvPr id="22" name="Freeform 19"/>
          <p:cNvSpPr>
            <a:spLocks/>
          </p:cNvSpPr>
          <p:nvPr/>
        </p:nvSpPr>
        <p:spPr bwMode="auto">
          <a:xfrm>
            <a:off x="7408863" y="3641725"/>
            <a:ext cx="1100137" cy="1311275"/>
          </a:xfrm>
          <a:custGeom>
            <a:avLst/>
            <a:gdLst/>
            <a:ahLst/>
            <a:cxnLst>
              <a:cxn ang="0">
                <a:pos x="248" y="641"/>
              </a:cxn>
              <a:cxn ang="0">
                <a:pos x="268" y="393"/>
              </a:cxn>
              <a:cxn ang="0">
                <a:pos x="237" y="196"/>
              </a:cxn>
              <a:cxn ang="0">
                <a:pos x="258" y="82"/>
              </a:cxn>
              <a:cxn ang="0">
                <a:pos x="289" y="51"/>
              </a:cxn>
              <a:cxn ang="0">
                <a:pos x="351" y="31"/>
              </a:cxn>
              <a:cxn ang="0">
                <a:pos x="382" y="41"/>
              </a:cxn>
              <a:cxn ang="0">
                <a:pos x="424" y="165"/>
              </a:cxn>
              <a:cxn ang="0">
                <a:pos x="455" y="186"/>
              </a:cxn>
              <a:cxn ang="0">
                <a:pos x="537" y="103"/>
              </a:cxn>
              <a:cxn ang="0">
                <a:pos x="579" y="41"/>
              </a:cxn>
              <a:cxn ang="0">
                <a:pos x="589" y="10"/>
              </a:cxn>
              <a:cxn ang="0">
                <a:pos x="651" y="51"/>
              </a:cxn>
              <a:cxn ang="0">
                <a:pos x="693" y="144"/>
              </a:cxn>
              <a:cxn ang="0">
                <a:pos x="662" y="217"/>
              </a:cxn>
              <a:cxn ang="0">
                <a:pos x="599" y="279"/>
              </a:cxn>
              <a:cxn ang="0">
                <a:pos x="630" y="403"/>
              </a:cxn>
              <a:cxn ang="0">
                <a:pos x="662" y="475"/>
              </a:cxn>
              <a:cxn ang="0">
                <a:pos x="682" y="538"/>
              </a:cxn>
              <a:cxn ang="0">
                <a:pos x="620" y="672"/>
              </a:cxn>
              <a:cxn ang="0">
                <a:pos x="320" y="806"/>
              </a:cxn>
              <a:cxn ang="0">
                <a:pos x="186" y="806"/>
              </a:cxn>
              <a:cxn ang="0">
                <a:pos x="20" y="703"/>
              </a:cxn>
              <a:cxn ang="0">
                <a:pos x="51" y="548"/>
              </a:cxn>
              <a:cxn ang="0">
                <a:pos x="155" y="631"/>
              </a:cxn>
              <a:cxn ang="0">
                <a:pos x="248" y="641"/>
              </a:cxn>
            </a:cxnLst>
            <a:rect l="0" t="0" r="r" b="b"/>
            <a:pathLst>
              <a:path w="693" h="826">
                <a:moveTo>
                  <a:pt x="248" y="641"/>
                </a:moveTo>
                <a:cubicBezTo>
                  <a:pt x="297" y="558"/>
                  <a:pt x="303" y="492"/>
                  <a:pt x="268" y="393"/>
                </a:cubicBezTo>
                <a:cubicBezTo>
                  <a:pt x="261" y="323"/>
                  <a:pt x="255" y="263"/>
                  <a:pt x="237" y="196"/>
                </a:cubicBezTo>
                <a:cubicBezTo>
                  <a:pt x="242" y="158"/>
                  <a:pt x="237" y="114"/>
                  <a:pt x="258" y="82"/>
                </a:cubicBezTo>
                <a:cubicBezTo>
                  <a:pt x="266" y="70"/>
                  <a:pt x="276" y="58"/>
                  <a:pt x="289" y="51"/>
                </a:cubicBezTo>
                <a:cubicBezTo>
                  <a:pt x="308" y="41"/>
                  <a:pt x="351" y="31"/>
                  <a:pt x="351" y="31"/>
                </a:cubicBezTo>
                <a:cubicBezTo>
                  <a:pt x="361" y="34"/>
                  <a:pt x="376" y="32"/>
                  <a:pt x="382" y="41"/>
                </a:cubicBezTo>
                <a:cubicBezTo>
                  <a:pt x="401" y="67"/>
                  <a:pt x="412" y="131"/>
                  <a:pt x="424" y="165"/>
                </a:cubicBezTo>
                <a:cubicBezTo>
                  <a:pt x="428" y="177"/>
                  <a:pt x="445" y="179"/>
                  <a:pt x="455" y="186"/>
                </a:cubicBezTo>
                <a:cubicBezTo>
                  <a:pt x="505" y="170"/>
                  <a:pt x="511" y="146"/>
                  <a:pt x="537" y="103"/>
                </a:cubicBezTo>
                <a:cubicBezTo>
                  <a:pt x="550" y="82"/>
                  <a:pt x="579" y="41"/>
                  <a:pt x="579" y="41"/>
                </a:cubicBezTo>
                <a:cubicBezTo>
                  <a:pt x="582" y="31"/>
                  <a:pt x="579" y="15"/>
                  <a:pt x="589" y="10"/>
                </a:cubicBezTo>
                <a:cubicBezTo>
                  <a:pt x="609" y="0"/>
                  <a:pt x="646" y="46"/>
                  <a:pt x="651" y="51"/>
                </a:cubicBezTo>
                <a:cubicBezTo>
                  <a:pt x="663" y="84"/>
                  <a:pt x="681" y="111"/>
                  <a:pt x="693" y="144"/>
                </a:cubicBezTo>
                <a:cubicBezTo>
                  <a:pt x="684" y="178"/>
                  <a:pt x="685" y="191"/>
                  <a:pt x="662" y="217"/>
                </a:cubicBezTo>
                <a:cubicBezTo>
                  <a:pt x="642" y="239"/>
                  <a:pt x="599" y="279"/>
                  <a:pt x="599" y="279"/>
                </a:cubicBezTo>
                <a:cubicBezTo>
                  <a:pt x="577" y="348"/>
                  <a:pt x="565" y="359"/>
                  <a:pt x="630" y="403"/>
                </a:cubicBezTo>
                <a:cubicBezTo>
                  <a:pt x="661" y="449"/>
                  <a:pt x="645" y="418"/>
                  <a:pt x="662" y="475"/>
                </a:cubicBezTo>
                <a:cubicBezTo>
                  <a:pt x="668" y="496"/>
                  <a:pt x="682" y="538"/>
                  <a:pt x="682" y="538"/>
                </a:cubicBezTo>
                <a:cubicBezTo>
                  <a:pt x="670" y="585"/>
                  <a:pt x="647" y="632"/>
                  <a:pt x="620" y="672"/>
                </a:cubicBezTo>
                <a:cubicBezTo>
                  <a:pt x="584" y="821"/>
                  <a:pt x="454" y="799"/>
                  <a:pt x="320" y="806"/>
                </a:cubicBezTo>
                <a:cubicBezTo>
                  <a:pt x="263" y="816"/>
                  <a:pt x="245" y="826"/>
                  <a:pt x="186" y="806"/>
                </a:cubicBezTo>
                <a:cubicBezTo>
                  <a:pt x="128" y="786"/>
                  <a:pt x="76" y="731"/>
                  <a:pt x="20" y="703"/>
                </a:cubicBezTo>
                <a:cubicBezTo>
                  <a:pt x="0" y="642"/>
                  <a:pt x="6" y="593"/>
                  <a:pt x="51" y="548"/>
                </a:cubicBezTo>
                <a:cubicBezTo>
                  <a:pt x="132" y="564"/>
                  <a:pt x="93" y="544"/>
                  <a:pt x="155" y="631"/>
                </a:cubicBezTo>
                <a:cubicBezTo>
                  <a:pt x="173" y="656"/>
                  <a:pt x="217" y="641"/>
                  <a:pt x="248" y="641"/>
                </a:cubicBezTo>
                <a:close/>
              </a:path>
            </a:pathLst>
          </a:custGeom>
          <a:noFill/>
          <a:ln w="57150" cap="rnd" cmpd="sng">
            <a:solidFill>
              <a:srgbClr val="FF0000"/>
            </a:solidFill>
            <a:prstDash val="sysDot"/>
            <a:round/>
            <a:headEnd/>
            <a:tailEnd/>
          </a:ln>
          <a:effectLst/>
        </p:spPr>
        <p:txBody>
          <a:bodyPr wrap="none" anchor="ctr">
            <a:prstTxWarp prst="textNoShape">
              <a:avLst/>
            </a:prstTxWarp>
          </a:bodyPr>
          <a:lstStyle/>
          <a:p>
            <a:endParaRPr lang="en-US"/>
          </a:p>
        </p:txBody>
      </p:sp>
      <p:sp>
        <p:nvSpPr>
          <p:cNvPr id="23" name="Freeform 20"/>
          <p:cNvSpPr>
            <a:spLocks/>
          </p:cNvSpPr>
          <p:nvPr/>
        </p:nvSpPr>
        <p:spPr bwMode="auto">
          <a:xfrm>
            <a:off x="8001000" y="4187825"/>
            <a:ext cx="279400" cy="446088"/>
          </a:xfrm>
          <a:custGeom>
            <a:avLst/>
            <a:gdLst/>
            <a:ahLst/>
            <a:cxnLst>
              <a:cxn ang="0">
                <a:pos x="31" y="51"/>
              </a:cxn>
              <a:cxn ang="0">
                <a:pos x="0" y="124"/>
              </a:cxn>
              <a:cxn ang="0">
                <a:pos x="114" y="258"/>
              </a:cxn>
              <a:cxn ang="0">
                <a:pos x="145" y="279"/>
              </a:cxn>
              <a:cxn ang="0">
                <a:pos x="176" y="217"/>
              </a:cxn>
              <a:cxn ang="0">
                <a:pos x="73" y="0"/>
              </a:cxn>
              <a:cxn ang="0">
                <a:pos x="42" y="20"/>
              </a:cxn>
              <a:cxn ang="0">
                <a:pos x="31" y="51"/>
              </a:cxn>
            </a:cxnLst>
            <a:rect l="0" t="0" r="r" b="b"/>
            <a:pathLst>
              <a:path w="176" h="281">
                <a:moveTo>
                  <a:pt x="31" y="51"/>
                </a:moveTo>
                <a:cubicBezTo>
                  <a:pt x="29" y="55"/>
                  <a:pt x="0" y="112"/>
                  <a:pt x="0" y="124"/>
                </a:cubicBezTo>
                <a:cubicBezTo>
                  <a:pt x="0" y="193"/>
                  <a:pt x="54" y="239"/>
                  <a:pt x="114" y="258"/>
                </a:cubicBezTo>
                <a:cubicBezTo>
                  <a:pt x="124" y="265"/>
                  <a:pt x="133" y="281"/>
                  <a:pt x="145" y="279"/>
                </a:cubicBezTo>
                <a:cubicBezTo>
                  <a:pt x="160" y="276"/>
                  <a:pt x="173" y="228"/>
                  <a:pt x="176" y="217"/>
                </a:cubicBezTo>
                <a:cubicBezTo>
                  <a:pt x="166" y="134"/>
                  <a:pt x="147" y="48"/>
                  <a:pt x="73" y="0"/>
                </a:cubicBezTo>
                <a:cubicBezTo>
                  <a:pt x="63" y="7"/>
                  <a:pt x="50" y="11"/>
                  <a:pt x="42" y="20"/>
                </a:cubicBezTo>
                <a:cubicBezTo>
                  <a:pt x="35" y="28"/>
                  <a:pt x="31" y="51"/>
                  <a:pt x="31" y="51"/>
                </a:cubicBezTo>
                <a:close/>
              </a:path>
            </a:pathLst>
          </a:custGeom>
          <a:noFill/>
          <a:ln w="57150" cap="rnd" cmpd="sng">
            <a:solidFill>
              <a:srgbClr val="FF0000"/>
            </a:solidFill>
            <a:prstDash val="sysDot"/>
            <a:round/>
            <a:headEnd/>
            <a:tailEnd/>
          </a:ln>
          <a:effectLst/>
        </p:spPr>
        <p:txBody>
          <a:bodyPr wrap="none" anchor="ctr">
            <a:prstTxWarp prst="textNoShape">
              <a:avLst/>
            </a:prstTxWarp>
          </a:bodyPr>
          <a:lstStyle/>
          <a:p>
            <a:endParaRPr lang="en-US"/>
          </a:p>
        </p:txBody>
      </p:sp>
      <p:grpSp>
        <p:nvGrpSpPr>
          <p:cNvPr id="25" name="Group 23"/>
          <p:cNvGrpSpPr>
            <a:grpSpLocks/>
          </p:cNvGrpSpPr>
          <p:nvPr/>
        </p:nvGrpSpPr>
        <p:grpSpPr bwMode="auto">
          <a:xfrm rot="-5400000">
            <a:off x="-902670" y="3117850"/>
            <a:ext cx="3619500" cy="1295400"/>
            <a:chOff x="1200" y="1200"/>
            <a:chExt cx="3072" cy="816"/>
          </a:xfrm>
        </p:grpSpPr>
        <p:sp>
          <p:nvSpPr>
            <p:cNvPr id="26" name="Oval 24"/>
            <p:cNvSpPr>
              <a:spLocks noChangeArrowheads="1"/>
            </p:cNvSpPr>
            <p:nvPr/>
          </p:nvSpPr>
          <p:spPr bwMode="auto">
            <a:xfrm>
              <a:off x="3936" y="1440"/>
              <a:ext cx="336" cy="336"/>
            </a:xfrm>
            <a:prstGeom prst="ellipse">
              <a:avLst/>
            </a:prstGeom>
            <a:solidFill>
              <a:schemeClr val="accent1"/>
            </a:solidFill>
            <a:ln w="9525">
              <a:solidFill>
                <a:schemeClr val="tx1"/>
              </a:solidFill>
              <a:round/>
              <a:headEnd/>
              <a:tailEnd/>
            </a:ln>
            <a:effectLst/>
          </p:spPr>
          <p:txBody>
            <a:bodyPr wrap="none" anchor="ctr">
              <a:prstTxWarp prst="textNoShape">
                <a:avLst/>
              </a:prstTxWarp>
            </a:bodyPr>
            <a:lstStyle/>
            <a:p>
              <a:endParaRPr lang="en-US"/>
            </a:p>
          </p:txBody>
        </p:sp>
        <p:sp>
          <p:nvSpPr>
            <p:cNvPr id="27" name="Line 25"/>
            <p:cNvSpPr>
              <a:spLocks noChangeShapeType="1"/>
            </p:cNvSpPr>
            <p:nvPr/>
          </p:nvSpPr>
          <p:spPr bwMode="auto">
            <a:xfrm>
              <a:off x="3360" y="1392"/>
              <a:ext cx="576" cy="192"/>
            </a:xfrm>
            <a:prstGeom prst="line">
              <a:avLst/>
            </a:prstGeom>
            <a:noFill/>
            <a:ln w="9525">
              <a:solidFill>
                <a:schemeClr val="tx1"/>
              </a:solidFill>
              <a:round/>
              <a:headEnd/>
              <a:tailEnd type="triangle" w="med" len="med"/>
            </a:ln>
            <a:effectLst/>
          </p:spPr>
          <p:txBody>
            <a:bodyPr wrap="none" anchor="ctr">
              <a:prstTxWarp prst="textNoShape">
                <a:avLst/>
              </a:prstTxWarp>
            </a:bodyPr>
            <a:lstStyle/>
            <a:p>
              <a:endParaRPr lang="en-US"/>
            </a:p>
          </p:txBody>
        </p:sp>
        <p:sp>
          <p:nvSpPr>
            <p:cNvPr id="28" name="Line 26"/>
            <p:cNvSpPr>
              <a:spLocks noChangeShapeType="1"/>
            </p:cNvSpPr>
            <p:nvPr/>
          </p:nvSpPr>
          <p:spPr bwMode="auto">
            <a:xfrm flipV="1">
              <a:off x="3360" y="1632"/>
              <a:ext cx="576" cy="192"/>
            </a:xfrm>
            <a:prstGeom prst="line">
              <a:avLst/>
            </a:prstGeom>
            <a:noFill/>
            <a:ln w="9525">
              <a:solidFill>
                <a:schemeClr val="tx1"/>
              </a:solidFill>
              <a:round/>
              <a:headEnd/>
              <a:tailEnd type="triangle" w="med" len="med"/>
            </a:ln>
            <a:effectLst/>
          </p:spPr>
          <p:txBody>
            <a:bodyPr wrap="none" anchor="ctr">
              <a:prstTxWarp prst="textNoShape">
                <a:avLst/>
              </a:prstTxWarp>
            </a:bodyPr>
            <a:lstStyle/>
            <a:p>
              <a:endParaRPr lang="en-US"/>
            </a:p>
          </p:txBody>
        </p:sp>
        <p:sp>
          <p:nvSpPr>
            <p:cNvPr id="29" name="Oval 27"/>
            <p:cNvSpPr>
              <a:spLocks noChangeArrowheads="1"/>
            </p:cNvSpPr>
            <p:nvPr/>
          </p:nvSpPr>
          <p:spPr bwMode="auto">
            <a:xfrm>
              <a:off x="3024" y="1200"/>
              <a:ext cx="336" cy="336"/>
            </a:xfrm>
            <a:prstGeom prst="ellipse">
              <a:avLst/>
            </a:prstGeom>
            <a:solidFill>
              <a:schemeClr val="accent1"/>
            </a:solidFill>
            <a:ln w="9525">
              <a:solidFill>
                <a:schemeClr val="tx1"/>
              </a:solidFill>
              <a:round/>
              <a:headEnd/>
              <a:tailEnd/>
            </a:ln>
            <a:effectLst/>
          </p:spPr>
          <p:txBody>
            <a:bodyPr wrap="none" anchor="ctr">
              <a:prstTxWarp prst="textNoShape">
                <a:avLst/>
              </a:prstTxWarp>
            </a:bodyPr>
            <a:lstStyle/>
            <a:p>
              <a:endParaRPr lang="en-US"/>
            </a:p>
          </p:txBody>
        </p:sp>
        <p:sp>
          <p:nvSpPr>
            <p:cNvPr id="30" name="Oval 28"/>
            <p:cNvSpPr>
              <a:spLocks noChangeArrowheads="1"/>
            </p:cNvSpPr>
            <p:nvPr/>
          </p:nvSpPr>
          <p:spPr bwMode="auto">
            <a:xfrm>
              <a:off x="3024" y="1680"/>
              <a:ext cx="336" cy="336"/>
            </a:xfrm>
            <a:prstGeom prst="ellipse">
              <a:avLst/>
            </a:prstGeom>
            <a:solidFill>
              <a:schemeClr val="accent1"/>
            </a:solidFill>
            <a:ln w="9525">
              <a:solidFill>
                <a:schemeClr val="tx1"/>
              </a:solidFill>
              <a:round/>
              <a:headEnd/>
              <a:tailEnd/>
            </a:ln>
            <a:effectLst/>
          </p:spPr>
          <p:txBody>
            <a:bodyPr wrap="none" anchor="ctr">
              <a:prstTxWarp prst="textNoShape">
                <a:avLst/>
              </a:prstTxWarp>
            </a:bodyPr>
            <a:lstStyle/>
            <a:p>
              <a:endParaRPr lang="en-US"/>
            </a:p>
          </p:txBody>
        </p:sp>
        <p:sp>
          <p:nvSpPr>
            <p:cNvPr id="31" name="Line 29"/>
            <p:cNvSpPr>
              <a:spLocks noChangeShapeType="1"/>
            </p:cNvSpPr>
            <p:nvPr/>
          </p:nvSpPr>
          <p:spPr bwMode="auto">
            <a:xfrm>
              <a:off x="2448" y="1344"/>
              <a:ext cx="576" cy="0"/>
            </a:xfrm>
            <a:prstGeom prst="line">
              <a:avLst/>
            </a:prstGeom>
            <a:noFill/>
            <a:ln w="9525">
              <a:solidFill>
                <a:schemeClr val="tx1"/>
              </a:solidFill>
              <a:round/>
              <a:headEnd/>
              <a:tailEnd type="triangle" w="med" len="med"/>
            </a:ln>
            <a:effectLst/>
          </p:spPr>
          <p:txBody>
            <a:bodyPr wrap="none" anchor="ctr">
              <a:prstTxWarp prst="textNoShape">
                <a:avLst/>
              </a:prstTxWarp>
            </a:bodyPr>
            <a:lstStyle/>
            <a:p>
              <a:endParaRPr lang="en-US"/>
            </a:p>
          </p:txBody>
        </p:sp>
        <p:sp>
          <p:nvSpPr>
            <p:cNvPr id="32" name="Line 30"/>
            <p:cNvSpPr>
              <a:spLocks noChangeShapeType="1"/>
            </p:cNvSpPr>
            <p:nvPr/>
          </p:nvSpPr>
          <p:spPr bwMode="auto">
            <a:xfrm flipV="1">
              <a:off x="2448" y="1392"/>
              <a:ext cx="576" cy="480"/>
            </a:xfrm>
            <a:prstGeom prst="line">
              <a:avLst/>
            </a:prstGeom>
            <a:noFill/>
            <a:ln w="9525">
              <a:solidFill>
                <a:schemeClr val="tx1"/>
              </a:solidFill>
              <a:round/>
              <a:headEnd/>
              <a:tailEnd type="triangle" w="med" len="med"/>
            </a:ln>
            <a:effectLst/>
          </p:spPr>
          <p:txBody>
            <a:bodyPr wrap="none" anchor="ctr">
              <a:prstTxWarp prst="textNoShape">
                <a:avLst/>
              </a:prstTxWarp>
            </a:bodyPr>
            <a:lstStyle/>
            <a:p>
              <a:endParaRPr lang="en-US"/>
            </a:p>
          </p:txBody>
        </p:sp>
        <p:sp>
          <p:nvSpPr>
            <p:cNvPr id="33" name="Line 31"/>
            <p:cNvSpPr>
              <a:spLocks noChangeShapeType="1"/>
            </p:cNvSpPr>
            <p:nvPr/>
          </p:nvSpPr>
          <p:spPr bwMode="auto">
            <a:xfrm>
              <a:off x="2448" y="1344"/>
              <a:ext cx="576" cy="480"/>
            </a:xfrm>
            <a:prstGeom prst="line">
              <a:avLst/>
            </a:prstGeom>
            <a:noFill/>
            <a:ln w="9525">
              <a:solidFill>
                <a:schemeClr val="tx1"/>
              </a:solidFill>
              <a:round/>
              <a:headEnd/>
              <a:tailEnd type="triangle" w="med" len="med"/>
            </a:ln>
            <a:effectLst/>
          </p:spPr>
          <p:txBody>
            <a:bodyPr wrap="none" anchor="ctr">
              <a:prstTxWarp prst="textNoShape">
                <a:avLst/>
              </a:prstTxWarp>
            </a:bodyPr>
            <a:lstStyle/>
            <a:p>
              <a:endParaRPr lang="en-US"/>
            </a:p>
          </p:txBody>
        </p:sp>
        <p:sp>
          <p:nvSpPr>
            <p:cNvPr id="34" name="Line 32"/>
            <p:cNvSpPr>
              <a:spLocks noChangeShapeType="1"/>
            </p:cNvSpPr>
            <p:nvPr/>
          </p:nvSpPr>
          <p:spPr bwMode="auto">
            <a:xfrm flipV="1">
              <a:off x="2448" y="1872"/>
              <a:ext cx="576" cy="0"/>
            </a:xfrm>
            <a:prstGeom prst="line">
              <a:avLst/>
            </a:prstGeom>
            <a:noFill/>
            <a:ln w="9525">
              <a:solidFill>
                <a:schemeClr val="tx1"/>
              </a:solidFill>
              <a:round/>
              <a:headEnd/>
              <a:tailEnd type="triangle" w="med" len="med"/>
            </a:ln>
            <a:effectLst/>
          </p:spPr>
          <p:txBody>
            <a:bodyPr wrap="none" anchor="ctr">
              <a:prstTxWarp prst="textNoShape">
                <a:avLst/>
              </a:prstTxWarp>
            </a:bodyPr>
            <a:lstStyle/>
            <a:p>
              <a:endParaRPr lang="en-US"/>
            </a:p>
          </p:txBody>
        </p:sp>
        <p:sp>
          <p:nvSpPr>
            <p:cNvPr id="35" name="Oval 33"/>
            <p:cNvSpPr>
              <a:spLocks noChangeArrowheads="1"/>
            </p:cNvSpPr>
            <p:nvPr/>
          </p:nvSpPr>
          <p:spPr bwMode="auto">
            <a:xfrm>
              <a:off x="2112" y="1200"/>
              <a:ext cx="336" cy="336"/>
            </a:xfrm>
            <a:prstGeom prst="ellipse">
              <a:avLst/>
            </a:prstGeom>
            <a:solidFill>
              <a:schemeClr val="accent1"/>
            </a:solidFill>
            <a:ln w="9525">
              <a:solidFill>
                <a:schemeClr val="tx1"/>
              </a:solidFill>
              <a:round/>
              <a:headEnd/>
              <a:tailEnd/>
            </a:ln>
            <a:effectLst/>
          </p:spPr>
          <p:txBody>
            <a:bodyPr wrap="none" anchor="ctr">
              <a:prstTxWarp prst="textNoShape">
                <a:avLst/>
              </a:prstTxWarp>
            </a:bodyPr>
            <a:lstStyle/>
            <a:p>
              <a:endParaRPr lang="en-US"/>
            </a:p>
          </p:txBody>
        </p:sp>
        <p:sp>
          <p:nvSpPr>
            <p:cNvPr id="36" name="Oval 34"/>
            <p:cNvSpPr>
              <a:spLocks noChangeArrowheads="1"/>
            </p:cNvSpPr>
            <p:nvPr/>
          </p:nvSpPr>
          <p:spPr bwMode="auto">
            <a:xfrm>
              <a:off x="2112" y="1680"/>
              <a:ext cx="336" cy="336"/>
            </a:xfrm>
            <a:prstGeom prst="ellipse">
              <a:avLst/>
            </a:prstGeom>
            <a:solidFill>
              <a:schemeClr val="accent1"/>
            </a:solidFill>
            <a:ln w="9525">
              <a:solidFill>
                <a:schemeClr val="tx1"/>
              </a:solidFill>
              <a:round/>
              <a:headEnd/>
              <a:tailEnd/>
            </a:ln>
            <a:effectLst/>
          </p:spPr>
          <p:txBody>
            <a:bodyPr wrap="none" anchor="ctr">
              <a:prstTxWarp prst="textNoShape">
                <a:avLst/>
              </a:prstTxWarp>
            </a:bodyPr>
            <a:lstStyle/>
            <a:p>
              <a:endParaRPr lang="en-US"/>
            </a:p>
          </p:txBody>
        </p:sp>
        <p:sp>
          <p:nvSpPr>
            <p:cNvPr id="37" name="Line 35"/>
            <p:cNvSpPr>
              <a:spLocks noChangeShapeType="1"/>
            </p:cNvSpPr>
            <p:nvPr/>
          </p:nvSpPr>
          <p:spPr bwMode="auto">
            <a:xfrm>
              <a:off x="1536" y="1344"/>
              <a:ext cx="576" cy="0"/>
            </a:xfrm>
            <a:prstGeom prst="line">
              <a:avLst/>
            </a:prstGeom>
            <a:noFill/>
            <a:ln w="9525">
              <a:solidFill>
                <a:schemeClr val="tx1"/>
              </a:solidFill>
              <a:round/>
              <a:headEnd/>
              <a:tailEnd type="triangle" w="med" len="med"/>
            </a:ln>
            <a:effectLst/>
          </p:spPr>
          <p:txBody>
            <a:bodyPr wrap="none" anchor="ctr">
              <a:prstTxWarp prst="textNoShape">
                <a:avLst/>
              </a:prstTxWarp>
            </a:bodyPr>
            <a:lstStyle/>
            <a:p>
              <a:endParaRPr lang="en-US"/>
            </a:p>
          </p:txBody>
        </p:sp>
        <p:sp>
          <p:nvSpPr>
            <p:cNvPr id="38" name="Line 36"/>
            <p:cNvSpPr>
              <a:spLocks noChangeShapeType="1"/>
            </p:cNvSpPr>
            <p:nvPr/>
          </p:nvSpPr>
          <p:spPr bwMode="auto">
            <a:xfrm flipV="1">
              <a:off x="1536" y="1392"/>
              <a:ext cx="576" cy="480"/>
            </a:xfrm>
            <a:prstGeom prst="line">
              <a:avLst/>
            </a:prstGeom>
            <a:noFill/>
            <a:ln w="9525">
              <a:solidFill>
                <a:schemeClr val="tx1"/>
              </a:solidFill>
              <a:round/>
              <a:headEnd/>
              <a:tailEnd type="triangle" w="med" len="med"/>
            </a:ln>
            <a:effectLst/>
          </p:spPr>
          <p:txBody>
            <a:bodyPr wrap="none" anchor="ctr">
              <a:prstTxWarp prst="textNoShape">
                <a:avLst/>
              </a:prstTxWarp>
            </a:bodyPr>
            <a:lstStyle/>
            <a:p>
              <a:endParaRPr lang="en-US"/>
            </a:p>
          </p:txBody>
        </p:sp>
        <p:sp>
          <p:nvSpPr>
            <p:cNvPr id="39" name="Line 37"/>
            <p:cNvSpPr>
              <a:spLocks noChangeShapeType="1"/>
            </p:cNvSpPr>
            <p:nvPr/>
          </p:nvSpPr>
          <p:spPr bwMode="auto">
            <a:xfrm>
              <a:off x="1536" y="1344"/>
              <a:ext cx="576" cy="480"/>
            </a:xfrm>
            <a:prstGeom prst="line">
              <a:avLst/>
            </a:prstGeom>
            <a:noFill/>
            <a:ln w="9525">
              <a:solidFill>
                <a:schemeClr val="tx1"/>
              </a:solidFill>
              <a:round/>
              <a:headEnd/>
              <a:tailEnd type="triangle" w="med" len="med"/>
            </a:ln>
            <a:effectLst/>
          </p:spPr>
          <p:txBody>
            <a:bodyPr wrap="none" anchor="ctr">
              <a:prstTxWarp prst="textNoShape">
                <a:avLst/>
              </a:prstTxWarp>
            </a:bodyPr>
            <a:lstStyle/>
            <a:p>
              <a:endParaRPr lang="en-US"/>
            </a:p>
          </p:txBody>
        </p:sp>
        <p:sp>
          <p:nvSpPr>
            <p:cNvPr id="40" name="Line 38"/>
            <p:cNvSpPr>
              <a:spLocks noChangeShapeType="1"/>
            </p:cNvSpPr>
            <p:nvPr/>
          </p:nvSpPr>
          <p:spPr bwMode="auto">
            <a:xfrm flipV="1">
              <a:off x="1536" y="1872"/>
              <a:ext cx="576" cy="0"/>
            </a:xfrm>
            <a:prstGeom prst="line">
              <a:avLst/>
            </a:prstGeom>
            <a:noFill/>
            <a:ln w="9525">
              <a:solidFill>
                <a:schemeClr val="tx1"/>
              </a:solidFill>
              <a:round/>
              <a:headEnd/>
              <a:tailEnd type="triangle" w="med" len="med"/>
            </a:ln>
            <a:effectLst/>
          </p:spPr>
          <p:txBody>
            <a:bodyPr wrap="none" anchor="ctr">
              <a:prstTxWarp prst="textNoShape">
                <a:avLst/>
              </a:prstTxWarp>
            </a:bodyPr>
            <a:lstStyle/>
            <a:p>
              <a:endParaRPr lang="en-US"/>
            </a:p>
          </p:txBody>
        </p:sp>
        <p:sp>
          <p:nvSpPr>
            <p:cNvPr id="41" name="Oval 39"/>
            <p:cNvSpPr>
              <a:spLocks noChangeArrowheads="1"/>
            </p:cNvSpPr>
            <p:nvPr/>
          </p:nvSpPr>
          <p:spPr bwMode="auto">
            <a:xfrm>
              <a:off x="1200" y="1200"/>
              <a:ext cx="336" cy="336"/>
            </a:xfrm>
            <a:prstGeom prst="ellipse">
              <a:avLst/>
            </a:prstGeom>
            <a:solidFill>
              <a:schemeClr val="accent1"/>
            </a:solidFill>
            <a:ln w="9525">
              <a:solidFill>
                <a:schemeClr val="tx1"/>
              </a:solidFill>
              <a:round/>
              <a:headEnd/>
              <a:tailEnd/>
            </a:ln>
            <a:effectLst/>
          </p:spPr>
          <p:txBody>
            <a:bodyPr wrap="none" anchor="ctr">
              <a:prstTxWarp prst="textNoShape">
                <a:avLst/>
              </a:prstTxWarp>
            </a:bodyPr>
            <a:lstStyle/>
            <a:p>
              <a:endParaRPr lang="en-US"/>
            </a:p>
          </p:txBody>
        </p:sp>
        <p:sp>
          <p:nvSpPr>
            <p:cNvPr id="42" name="Oval 40"/>
            <p:cNvSpPr>
              <a:spLocks noChangeArrowheads="1"/>
            </p:cNvSpPr>
            <p:nvPr/>
          </p:nvSpPr>
          <p:spPr bwMode="auto">
            <a:xfrm>
              <a:off x="1200" y="1680"/>
              <a:ext cx="336" cy="336"/>
            </a:xfrm>
            <a:prstGeom prst="ellipse">
              <a:avLst/>
            </a:prstGeom>
            <a:solidFill>
              <a:schemeClr val="accent1"/>
            </a:solidFill>
            <a:ln w="9525">
              <a:solidFill>
                <a:schemeClr val="tx1"/>
              </a:solidFill>
              <a:round/>
              <a:headEnd/>
              <a:tailEnd/>
            </a:ln>
            <a:effectLst/>
          </p:spPr>
          <p:txBody>
            <a:bodyPr wrap="none" anchor="ctr">
              <a:prstTxWarp prst="textNoShape">
                <a:avLst/>
              </a:prstTxWarp>
            </a:bodyPr>
            <a:lstStyle/>
            <a:p>
              <a:endParaRPr lang="en-US"/>
            </a:p>
          </p:txBody>
        </p:sp>
      </p:grpSp>
      <p:graphicFrame>
        <p:nvGraphicFramePr>
          <p:cNvPr id="43" name="Object 41"/>
          <p:cNvGraphicFramePr>
            <a:graphicFrameLocks noChangeAspect="1"/>
          </p:cNvGraphicFramePr>
          <p:nvPr/>
        </p:nvGraphicFramePr>
        <p:xfrm>
          <a:off x="718168" y="1957388"/>
          <a:ext cx="388937" cy="455612"/>
        </p:xfrm>
        <a:graphic>
          <a:graphicData uri="http://schemas.openxmlformats.org/presentationml/2006/ole">
            <mc:AlternateContent xmlns:mc="http://schemas.openxmlformats.org/markup-compatibility/2006">
              <mc:Choice xmlns:v="urn:schemas-microsoft-com:vml" Requires="v">
                <p:oleObj spid="_x0000_s3077" name="Equation" r:id="rId3" imgW="139680" imgH="164880" progId="Equation.3">
                  <p:embed/>
                </p:oleObj>
              </mc:Choice>
              <mc:Fallback>
                <p:oleObj name="Equation" r:id="rId3" imgW="139680" imgH="164880" progId="Equation.3">
                  <p:embed/>
                  <p:pic>
                    <p:nvPicPr>
                      <p:cNvPr id="43" name="Object 4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18168" y="1957388"/>
                        <a:ext cx="388937" cy="455612"/>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graphicFrame>
        <p:nvGraphicFramePr>
          <p:cNvPr id="44" name="Object 42"/>
          <p:cNvGraphicFramePr>
            <a:graphicFrameLocks noChangeAspect="1"/>
          </p:cNvGraphicFramePr>
          <p:nvPr/>
        </p:nvGraphicFramePr>
        <p:xfrm>
          <a:off x="335580" y="5041900"/>
          <a:ext cx="422275" cy="596900"/>
        </p:xfrm>
        <a:graphic>
          <a:graphicData uri="http://schemas.openxmlformats.org/presentationml/2006/ole">
            <mc:AlternateContent xmlns:mc="http://schemas.openxmlformats.org/markup-compatibility/2006">
              <mc:Choice xmlns:v="urn:schemas-microsoft-com:vml" Requires="v">
                <p:oleObj spid="_x0000_s3078" name="Equation" r:id="rId5" imgW="152280" imgH="215640" progId="Equation.3">
                  <p:embed/>
                </p:oleObj>
              </mc:Choice>
              <mc:Fallback>
                <p:oleObj name="Equation" r:id="rId5" imgW="152280" imgH="215640" progId="Equation.3">
                  <p:embed/>
                  <p:pic>
                    <p:nvPicPr>
                      <p:cNvPr id="44" name="Object 4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35580" y="5041900"/>
                        <a:ext cx="422275" cy="59690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graphicFrame>
        <p:nvGraphicFramePr>
          <p:cNvPr id="45" name="Object 43"/>
          <p:cNvGraphicFramePr>
            <a:graphicFrameLocks noChangeAspect="1"/>
          </p:cNvGraphicFramePr>
          <p:nvPr/>
        </p:nvGraphicFramePr>
        <p:xfrm>
          <a:off x="1072180" y="5035550"/>
          <a:ext cx="458788" cy="596900"/>
        </p:xfrm>
        <a:graphic>
          <a:graphicData uri="http://schemas.openxmlformats.org/presentationml/2006/ole">
            <mc:AlternateContent xmlns:mc="http://schemas.openxmlformats.org/markup-compatibility/2006">
              <mc:Choice xmlns:v="urn:schemas-microsoft-com:vml" Requires="v">
                <p:oleObj spid="_x0000_s3079" name="Equation" r:id="rId7" imgW="164880" imgH="215640" progId="Equation.3">
                  <p:embed/>
                </p:oleObj>
              </mc:Choice>
              <mc:Fallback>
                <p:oleObj name="Equation" r:id="rId7" imgW="164880" imgH="215640" progId="Equation.3">
                  <p:embed/>
                  <p:pic>
                    <p:nvPicPr>
                      <p:cNvPr id="45" name="Object 43"/>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072180" y="5035550"/>
                        <a:ext cx="458788" cy="59690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24" name="Slide Number Placeholder 23"/>
          <p:cNvSpPr>
            <a:spLocks noGrp="1"/>
          </p:cNvSpPr>
          <p:nvPr>
            <p:ph type="sldNum" sz="quarter" idx="12"/>
          </p:nvPr>
        </p:nvSpPr>
        <p:spPr/>
        <p:txBody>
          <a:bodyPr/>
          <a:lstStyle/>
          <a:p>
            <a:fld id="{CCF56997-4F5F-5A42-B306-795126905ACA}" type="slidenum">
              <a:rPr lang="en-US" smtClean="0"/>
              <a:pPr/>
              <a:t>17</a:t>
            </a:fld>
            <a:endParaRPr lang="en-US"/>
          </a:p>
        </p:txBody>
      </p:sp>
    </p:spTree>
    <p:extLst>
      <p:ext uri="{BB962C8B-B14F-4D97-AF65-F5344CB8AC3E}">
        <p14:creationId xmlns:p14="http://schemas.microsoft.com/office/powerpoint/2010/main" val="386042122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26970" y="221058"/>
            <a:ext cx="7886700" cy="1325563"/>
          </a:xfrm>
        </p:spPr>
        <p:txBody>
          <a:bodyPr>
            <a:normAutofit/>
          </a:bodyPr>
          <a:lstStyle/>
          <a:p>
            <a:r>
              <a:rPr lang="en-US" sz="4000" dirty="0" smtClean="0"/>
              <a:t>Multi-Class Output</a:t>
            </a:r>
            <a:endParaRPr lang="en-US" sz="4000" dirty="0"/>
          </a:p>
        </p:txBody>
      </p:sp>
      <p:sp>
        <p:nvSpPr>
          <p:cNvPr id="3" name="Slide Number Placeholder 2"/>
          <p:cNvSpPr>
            <a:spLocks noGrp="1"/>
          </p:cNvSpPr>
          <p:nvPr>
            <p:ph type="sldNum" sz="quarter" idx="12"/>
          </p:nvPr>
        </p:nvSpPr>
        <p:spPr/>
        <p:txBody>
          <a:bodyPr/>
          <a:lstStyle/>
          <a:p>
            <a:fld id="{CCF56997-4F5F-5A42-B306-795126905ACA}" type="slidenum">
              <a:rPr lang="en-US" smtClean="0"/>
              <a:pPr/>
              <a:t>18</a:t>
            </a:fld>
            <a:endParaRPr lang="en-US"/>
          </a:p>
        </p:txBody>
      </p:sp>
      <p:sp>
        <p:nvSpPr>
          <p:cNvPr id="5" name="Text Placeholder 4"/>
          <p:cNvSpPr>
            <a:spLocks noGrp="1"/>
          </p:cNvSpPr>
          <p:nvPr>
            <p:ph type="body" sz="quarter" idx="13"/>
          </p:nvPr>
        </p:nvSpPr>
        <p:spPr/>
        <p:txBody>
          <a:bodyPr/>
          <a:lstStyle/>
          <a:p>
            <a:r>
              <a:rPr lang="en-US" dirty="0"/>
              <a:t>Decision Functions</a:t>
            </a:r>
          </a:p>
        </p:txBody>
      </p:sp>
      <p:sp>
        <p:nvSpPr>
          <p:cNvPr id="4" name="Connector 3"/>
          <p:cNvSpPr/>
          <p:nvPr/>
        </p:nvSpPr>
        <p:spPr>
          <a:xfrm>
            <a:off x="1371600" y="5715000"/>
            <a:ext cx="822960" cy="822960"/>
          </a:xfrm>
          <a:prstGeom prst="flowChartConnector">
            <a:avLst/>
          </a:prstGeom>
          <a:solidFill>
            <a:srgbClr val="72CEE0"/>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sz="2600" dirty="0">
                <a:ln>
                  <a:solidFill>
                    <a:schemeClr val="tx1"/>
                  </a:solidFill>
                </a:ln>
                <a:solidFill>
                  <a:schemeClr val="tx1"/>
                </a:solidFill>
                <a:latin typeface="Arial"/>
                <a:cs typeface="Arial"/>
              </a:rPr>
              <a:t>x</a:t>
            </a:r>
            <a:r>
              <a:rPr lang="en-US" sz="2600" baseline="-25000" dirty="0" smtClean="0">
                <a:ln>
                  <a:solidFill>
                    <a:schemeClr val="tx1"/>
                  </a:solidFill>
                </a:ln>
                <a:solidFill>
                  <a:schemeClr val="tx1"/>
                </a:solidFill>
                <a:latin typeface="Arial"/>
                <a:cs typeface="Arial"/>
              </a:rPr>
              <a:t>1</a:t>
            </a:r>
            <a:endParaRPr lang="en-US" sz="2600" baseline="-25000" dirty="0">
              <a:ln>
                <a:solidFill>
                  <a:schemeClr val="tx1"/>
                </a:solidFill>
              </a:ln>
              <a:solidFill>
                <a:schemeClr val="tx1"/>
              </a:solidFill>
              <a:latin typeface="Arial"/>
              <a:cs typeface="Arial"/>
            </a:endParaRPr>
          </a:p>
        </p:txBody>
      </p:sp>
      <p:sp>
        <p:nvSpPr>
          <p:cNvPr id="6" name="Connector 5"/>
          <p:cNvSpPr/>
          <p:nvPr/>
        </p:nvSpPr>
        <p:spPr>
          <a:xfrm>
            <a:off x="2270760" y="3761740"/>
            <a:ext cx="822960" cy="822960"/>
          </a:xfrm>
          <a:prstGeom prst="flowChartConnector">
            <a:avLst/>
          </a:prstGeom>
          <a:solidFill>
            <a:srgbClr val="EE6802"/>
          </a:solidFill>
          <a:ln>
            <a:solidFill>
              <a:schemeClr val="accent1">
                <a:shade val="95000"/>
                <a:satMod val="105000"/>
              </a:schemeClr>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sz="2600" dirty="0">
                <a:ln>
                  <a:solidFill>
                    <a:schemeClr val="tx1"/>
                  </a:solidFill>
                </a:ln>
                <a:solidFill>
                  <a:schemeClr val="tx1"/>
                </a:solidFill>
                <a:latin typeface="Arial"/>
                <a:cs typeface="Arial"/>
              </a:rPr>
              <a:t>a</a:t>
            </a:r>
            <a:r>
              <a:rPr lang="en-US" sz="2600" baseline="-25000" dirty="0" smtClean="0">
                <a:ln>
                  <a:solidFill>
                    <a:schemeClr val="tx1"/>
                  </a:solidFill>
                </a:ln>
                <a:solidFill>
                  <a:schemeClr val="tx1"/>
                </a:solidFill>
                <a:latin typeface="Arial"/>
                <a:cs typeface="Arial"/>
              </a:rPr>
              <a:t>1</a:t>
            </a:r>
            <a:endParaRPr lang="en-US" sz="2600" baseline="-25000" dirty="0">
              <a:ln>
                <a:solidFill>
                  <a:schemeClr val="tx1"/>
                </a:solidFill>
              </a:ln>
              <a:solidFill>
                <a:schemeClr val="tx1"/>
              </a:solidFill>
              <a:latin typeface="Arial"/>
              <a:cs typeface="Arial"/>
            </a:endParaRPr>
          </a:p>
        </p:txBody>
      </p:sp>
      <p:sp>
        <p:nvSpPr>
          <p:cNvPr id="7" name="Connector 6"/>
          <p:cNvSpPr/>
          <p:nvPr/>
        </p:nvSpPr>
        <p:spPr>
          <a:xfrm>
            <a:off x="2895600" y="5715000"/>
            <a:ext cx="822960" cy="822960"/>
          </a:xfrm>
          <a:prstGeom prst="flowChartConnector">
            <a:avLst/>
          </a:prstGeom>
          <a:solidFill>
            <a:srgbClr val="72CEE0"/>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sz="2600" dirty="0">
                <a:ln>
                  <a:solidFill>
                    <a:schemeClr val="tx1"/>
                  </a:solidFill>
                </a:ln>
                <a:solidFill>
                  <a:schemeClr val="tx1"/>
                </a:solidFill>
                <a:latin typeface="Arial"/>
                <a:cs typeface="Arial"/>
              </a:rPr>
              <a:t>x</a:t>
            </a:r>
            <a:r>
              <a:rPr lang="en-US" sz="2600" baseline="-25000" dirty="0" smtClean="0">
                <a:ln>
                  <a:solidFill>
                    <a:schemeClr val="tx1"/>
                  </a:solidFill>
                </a:ln>
                <a:solidFill>
                  <a:schemeClr val="tx1"/>
                </a:solidFill>
                <a:latin typeface="Arial"/>
                <a:cs typeface="Arial"/>
              </a:rPr>
              <a:t>2</a:t>
            </a:r>
            <a:endParaRPr lang="en-US" sz="2600" baseline="-25000" dirty="0">
              <a:ln>
                <a:solidFill>
                  <a:schemeClr val="tx1"/>
                </a:solidFill>
              </a:ln>
              <a:solidFill>
                <a:schemeClr val="tx1"/>
              </a:solidFill>
              <a:latin typeface="Arial"/>
              <a:cs typeface="Arial"/>
            </a:endParaRPr>
          </a:p>
        </p:txBody>
      </p:sp>
      <p:sp>
        <p:nvSpPr>
          <p:cNvPr id="8" name="Connector 7"/>
          <p:cNvSpPr/>
          <p:nvPr/>
        </p:nvSpPr>
        <p:spPr>
          <a:xfrm>
            <a:off x="4572000" y="5715000"/>
            <a:ext cx="822960" cy="822960"/>
          </a:xfrm>
          <a:prstGeom prst="flowChartConnector">
            <a:avLst/>
          </a:prstGeom>
          <a:solidFill>
            <a:srgbClr val="72CEE0"/>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sz="2600" dirty="0" smtClean="0">
                <a:ln>
                  <a:solidFill>
                    <a:schemeClr val="tx1"/>
                  </a:solidFill>
                </a:ln>
                <a:solidFill>
                  <a:schemeClr val="tx1"/>
                </a:solidFill>
                <a:latin typeface="Arial"/>
                <a:cs typeface="Arial"/>
              </a:rPr>
              <a:t>x</a:t>
            </a:r>
            <a:r>
              <a:rPr lang="en-US" sz="2600" baseline="-25000" dirty="0" smtClean="0">
                <a:ln>
                  <a:solidFill>
                    <a:schemeClr val="tx1"/>
                  </a:solidFill>
                </a:ln>
                <a:solidFill>
                  <a:schemeClr val="tx1"/>
                </a:solidFill>
                <a:latin typeface="Arial"/>
                <a:cs typeface="Arial"/>
              </a:rPr>
              <a:t>3</a:t>
            </a:r>
            <a:endParaRPr lang="en-US" sz="2600" baseline="-25000" dirty="0">
              <a:ln>
                <a:solidFill>
                  <a:schemeClr val="tx1"/>
                </a:solidFill>
              </a:ln>
              <a:solidFill>
                <a:schemeClr val="tx1"/>
              </a:solidFill>
              <a:latin typeface="Arial"/>
              <a:cs typeface="Arial"/>
            </a:endParaRPr>
          </a:p>
        </p:txBody>
      </p:sp>
      <p:sp>
        <p:nvSpPr>
          <p:cNvPr id="9" name="Connector 8"/>
          <p:cNvSpPr/>
          <p:nvPr/>
        </p:nvSpPr>
        <p:spPr>
          <a:xfrm>
            <a:off x="7086600" y="5715000"/>
            <a:ext cx="822960" cy="822960"/>
          </a:xfrm>
          <a:prstGeom prst="flowChartConnector">
            <a:avLst/>
          </a:prstGeom>
          <a:solidFill>
            <a:srgbClr val="72CEE0"/>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sz="2600" dirty="0" err="1">
                <a:ln>
                  <a:solidFill>
                    <a:schemeClr val="tx1"/>
                  </a:solidFill>
                </a:ln>
                <a:solidFill>
                  <a:schemeClr val="tx1"/>
                </a:solidFill>
                <a:latin typeface="Arial"/>
                <a:cs typeface="Arial"/>
              </a:rPr>
              <a:t>x</a:t>
            </a:r>
            <a:r>
              <a:rPr lang="en-US" sz="2600" baseline="-25000" dirty="0" err="1" smtClean="0">
                <a:ln>
                  <a:solidFill>
                    <a:schemeClr val="tx1"/>
                  </a:solidFill>
                </a:ln>
                <a:solidFill>
                  <a:schemeClr val="tx1"/>
                </a:solidFill>
                <a:latin typeface="Arial"/>
                <a:cs typeface="Arial"/>
              </a:rPr>
              <a:t>M</a:t>
            </a:r>
            <a:endParaRPr lang="en-US" sz="2600" baseline="-25000" dirty="0">
              <a:ln>
                <a:solidFill>
                  <a:schemeClr val="tx1"/>
                </a:solidFill>
              </a:ln>
              <a:solidFill>
                <a:schemeClr val="tx1"/>
              </a:solidFill>
              <a:latin typeface="Arial"/>
              <a:cs typeface="Arial"/>
            </a:endParaRPr>
          </a:p>
        </p:txBody>
      </p:sp>
      <p:sp>
        <p:nvSpPr>
          <p:cNvPr id="10" name="Connector 9"/>
          <p:cNvSpPr/>
          <p:nvPr/>
        </p:nvSpPr>
        <p:spPr>
          <a:xfrm>
            <a:off x="2895601" y="2174240"/>
            <a:ext cx="822960" cy="822960"/>
          </a:xfrm>
          <a:prstGeom prst="flowChartConnector">
            <a:avLst/>
          </a:prstGeom>
          <a:solidFill>
            <a:srgbClr val="E0D925"/>
          </a:solidFill>
          <a:ln>
            <a:solidFill>
              <a:schemeClr val="accent1">
                <a:shade val="95000"/>
                <a:satMod val="105000"/>
              </a:schemeClr>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sz="2600" dirty="0">
                <a:ln>
                  <a:solidFill>
                    <a:schemeClr val="tx1"/>
                  </a:solidFill>
                </a:ln>
                <a:solidFill>
                  <a:schemeClr val="tx1"/>
                </a:solidFill>
                <a:latin typeface="Arial"/>
                <a:cs typeface="Arial"/>
              </a:rPr>
              <a:t>y</a:t>
            </a:r>
            <a:r>
              <a:rPr lang="en-US" sz="2600" baseline="-25000" dirty="0" smtClean="0">
                <a:ln>
                  <a:solidFill>
                    <a:schemeClr val="tx1"/>
                  </a:solidFill>
                </a:ln>
                <a:solidFill>
                  <a:schemeClr val="tx1"/>
                </a:solidFill>
                <a:latin typeface="Arial"/>
                <a:cs typeface="Arial"/>
              </a:rPr>
              <a:t>1</a:t>
            </a:r>
            <a:endParaRPr lang="en-US" sz="2600" baseline="-25000" dirty="0">
              <a:ln>
                <a:solidFill>
                  <a:schemeClr val="tx1"/>
                </a:solidFill>
              </a:ln>
              <a:solidFill>
                <a:schemeClr val="tx1"/>
              </a:solidFill>
              <a:latin typeface="Arial"/>
              <a:cs typeface="Arial"/>
            </a:endParaRPr>
          </a:p>
        </p:txBody>
      </p:sp>
      <p:sp>
        <p:nvSpPr>
          <p:cNvPr id="11" name="Connector 10"/>
          <p:cNvSpPr/>
          <p:nvPr/>
        </p:nvSpPr>
        <p:spPr>
          <a:xfrm>
            <a:off x="3642360" y="3761740"/>
            <a:ext cx="822960" cy="822960"/>
          </a:xfrm>
          <a:prstGeom prst="flowChartConnector">
            <a:avLst/>
          </a:prstGeom>
          <a:solidFill>
            <a:srgbClr val="EE6802"/>
          </a:solidFill>
          <a:ln>
            <a:solidFill>
              <a:schemeClr val="accent1">
                <a:shade val="95000"/>
                <a:satMod val="105000"/>
              </a:schemeClr>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sz="2600" dirty="0">
                <a:ln>
                  <a:solidFill>
                    <a:schemeClr val="tx1"/>
                  </a:solidFill>
                </a:ln>
                <a:solidFill>
                  <a:schemeClr val="tx1"/>
                </a:solidFill>
                <a:latin typeface="Arial"/>
                <a:cs typeface="Arial"/>
              </a:rPr>
              <a:t>a</a:t>
            </a:r>
            <a:r>
              <a:rPr lang="en-US" sz="2600" baseline="-25000" dirty="0" smtClean="0">
                <a:ln>
                  <a:solidFill>
                    <a:schemeClr val="tx1"/>
                  </a:solidFill>
                </a:ln>
                <a:solidFill>
                  <a:schemeClr val="tx1"/>
                </a:solidFill>
                <a:latin typeface="Arial"/>
                <a:cs typeface="Arial"/>
              </a:rPr>
              <a:t>2</a:t>
            </a:r>
            <a:endParaRPr lang="en-US" sz="2600" baseline="-25000" dirty="0">
              <a:ln>
                <a:solidFill>
                  <a:schemeClr val="tx1"/>
                </a:solidFill>
              </a:ln>
              <a:solidFill>
                <a:schemeClr val="tx1"/>
              </a:solidFill>
              <a:latin typeface="Arial"/>
              <a:cs typeface="Arial"/>
            </a:endParaRPr>
          </a:p>
        </p:txBody>
      </p:sp>
      <p:sp>
        <p:nvSpPr>
          <p:cNvPr id="12" name="Connector 11"/>
          <p:cNvSpPr/>
          <p:nvPr/>
        </p:nvSpPr>
        <p:spPr>
          <a:xfrm>
            <a:off x="6019800" y="3761740"/>
            <a:ext cx="822960" cy="822960"/>
          </a:xfrm>
          <a:prstGeom prst="flowChartConnector">
            <a:avLst/>
          </a:prstGeom>
          <a:solidFill>
            <a:srgbClr val="EE6802"/>
          </a:solidFill>
          <a:ln>
            <a:solidFill>
              <a:schemeClr val="accent1">
                <a:shade val="95000"/>
                <a:satMod val="105000"/>
              </a:schemeClr>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sz="2600" dirty="0" err="1">
                <a:ln>
                  <a:solidFill>
                    <a:schemeClr val="tx1"/>
                  </a:solidFill>
                </a:ln>
                <a:solidFill>
                  <a:schemeClr val="tx1"/>
                </a:solidFill>
                <a:latin typeface="Arial"/>
                <a:cs typeface="Arial"/>
              </a:rPr>
              <a:t>a</a:t>
            </a:r>
            <a:r>
              <a:rPr lang="en-US" sz="2600" baseline="-25000" dirty="0" err="1" smtClean="0">
                <a:ln>
                  <a:solidFill>
                    <a:schemeClr val="tx1"/>
                  </a:solidFill>
                </a:ln>
                <a:solidFill>
                  <a:schemeClr val="tx1"/>
                </a:solidFill>
                <a:latin typeface="Arial"/>
                <a:cs typeface="Arial"/>
              </a:rPr>
              <a:t>D</a:t>
            </a:r>
            <a:endParaRPr lang="en-US" sz="2600" baseline="-25000" dirty="0">
              <a:ln>
                <a:solidFill>
                  <a:schemeClr val="tx1"/>
                </a:solidFill>
              </a:ln>
              <a:solidFill>
                <a:schemeClr val="tx1"/>
              </a:solidFill>
              <a:latin typeface="Arial"/>
              <a:cs typeface="Arial"/>
            </a:endParaRPr>
          </a:p>
        </p:txBody>
      </p:sp>
      <p:sp>
        <p:nvSpPr>
          <p:cNvPr id="14" name="TextBox 13"/>
          <p:cNvSpPr txBox="1">
            <a:spLocks noChangeArrowheads="1"/>
          </p:cNvSpPr>
          <p:nvPr/>
        </p:nvSpPr>
        <p:spPr bwMode="auto">
          <a:xfrm>
            <a:off x="5013960" y="3837940"/>
            <a:ext cx="533400" cy="492125"/>
          </a:xfrm>
          <a:prstGeom prst="rect">
            <a:avLst/>
          </a:prstGeom>
          <a:noFill/>
          <a:ln w="9525">
            <a:noFill/>
            <a:miter lim="800000"/>
            <a:headEnd/>
            <a:tailEnd/>
          </a:ln>
        </p:spPr>
        <p:txBody>
          <a:bodyPr anchor="ctr">
            <a:prstTxWarp prst="textNoShape">
              <a:avLst/>
            </a:prstTxWarp>
            <a:spAutoFit/>
          </a:bodyPr>
          <a:lstStyle/>
          <a:p>
            <a:pPr algn="ctr"/>
            <a:r>
              <a:rPr lang="en-US" sz="2600" b="1"/>
              <a:t>…</a:t>
            </a:r>
          </a:p>
        </p:txBody>
      </p:sp>
      <p:sp>
        <p:nvSpPr>
          <p:cNvPr id="15" name="TextBox 14"/>
          <p:cNvSpPr txBox="1">
            <a:spLocks noChangeArrowheads="1"/>
          </p:cNvSpPr>
          <p:nvPr/>
        </p:nvSpPr>
        <p:spPr bwMode="auto">
          <a:xfrm>
            <a:off x="6019800" y="5791200"/>
            <a:ext cx="533400" cy="492125"/>
          </a:xfrm>
          <a:prstGeom prst="rect">
            <a:avLst/>
          </a:prstGeom>
          <a:noFill/>
          <a:ln w="9525">
            <a:noFill/>
            <a:miter lim="800000"/>
            <a:headEnd/>
            <a:tailEnd/>
          </a:ln>
        </p:spPr>
        <p:txBody>
          <a:bodyPr anchor="ctr">
            <a:prstTxWarp prst="textNoShape">
              <a:avLst/>
            </a:prstTxWarp>
            <a:spAutoFit/>
          </a:bodyPr>
          <a:lstStyle/>
          <a:p>
            <a:pPr algn="ctr"/>
            <a:r>
              <a:rPr lang="en-US" sz="2600" b="1"/>
              <a:t>…</a:t>
            </a:r>
          </a:p>
        </p:txBody>
      </p:sp>
      <p:cxnSp>
        <p:nvCxnSpPr>
          <p:cNvPr id="16" name="Straight Connector 15"/>
          <p:cNvCxnSpPr>
            <a:stCxn id="6" idx="4"/>
            <a:endCxn id="4" idx="0"/>
          </p:cNvCxnSpPr>
          <p:nvPr/>
        </p:nvCxnSpPr>
        <p:spPr>
          <a:xfrm rot="5400000">
            <a:off x="1667510" y="4700270"/>
            <a:ext cx="1130300" cy="899160"/>
          </a:xfrm>
          <a:prstGeom prst="line">
            <a:avLst/>
          </a:prstGeom>
          <a:ln>
            <a:solidFill>
              <a:schemeClr val="tx1"/>
            </a:solidFill>
            <a:headEnd type="arrow" w="lg" len="lg"/>
          </a:ln>
        </p:spPr>
        <p:style>
          <a:lnRef idx="2">
            <a:schemeClr val="accent1"/>
          </a:lnRef>
          <a:fillRef idx="0">
            <a:schemeClr val="accent1"/>
          </a:fillRef>
          <a:effectRef idx="1">
            <a:schemeClr val="accent1"/>
          </a:effectRef>
          <a:fontRef idx="minor">
            <a:schemeClr val="tx1"/>
          </a:fontRef>
        </p:style>
      </p:cxnSp>
      <p:cxnSp>
        <p:nvCxnSpPr>
          <p:cNvPr id="17" name="Straight Connector 16"/>
          <p:cNvCxnSpPr>
            <a:stCxn id="6" idx="4"/>
            <a:endCxn id="7" idx="0"/>
          </p:cNvCxnSpPr>
          <p:nvPr/>
        </p:nvCxnSpPr>
        <p:spPr>
          <a:xfrm rot="16200000" flipH="1">
            <a:off x="2429510" y="4837430"/>
            <a:ext cx="1130300" cy="624840"/>
          </a:xfrm>
          <a:prstGeom prst="line">
            <a:avLst/>
          </a:prstGeom>
          <a:ln>
            <a:solidFill>
              <a:schemeClr val="tx1"/>
            </a:solidFill>
            <a:headEnd type="arrow" w="lg" len="lg"/>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a:stCxn id="6" idx="4"/>
            <a:endCxn id="8" idx="0"/>
          </p:cNvCxnSpPr>
          <p:nvPr/>
        </p:nvCxnSpPr>
        <p:spPr>
          <a:xfrm rot="16200000" flipH="1">
            <a:off x="3267710" y="3999230"/>
            <a:ext cx="1130300" cy="2301240"/>
          </a:xfrm>
          <a:prstGeom prst="line">
            <a:avLst/>
          </a:prstGeom>
          <a:ln>
            <a:solidFill>
              <a:schemeClr val="tx1"/>
            </a:solidFill>
            <a:headEnd type="arrow" w="lg" len="lg"/>
          </a:ln>
        </p:spPr>
        <p:style>
          <a:lnRef idx="2">
            <a:schemeClr val="accent1"/>
          </a:lnRef>
          <a:fillRef idx="0">
            <a:schemeClr val="accent1"/>
          </a:fillRef>
          <a:effectRef idx="1">
            <a:schemeClr val="accent1"/>
          </a:effectRef>
          <a:fontRef idx="minor">
            <a:schemeClr val="tx1"/>
          </a:fontRef>
        </p:style>
      </p:cxnSp>
      <p:cxnSp>
        <p:nvCxnSpPr>
          <p:cNvPr id="19" name="Straight Connector 18"/>
          <p:cNvCxnSpPr>
            <a:stCxn id="6" idx="4"/>
            <a:endCxn id="9" idx="0"/>
          </p:cNvCxnSpPr>
          <p:nvPr/>
        </p:nvCxnSpPr>
        <p:spPr>
          <a:xfrm rot="16200000" flipH="1">
            <a:off x="4525010" y="2741930"/>
            <a:ext cx="1130300" cy="4815840"/>
          </a:xfrm>
          <a:prstGeom prst="line">
            <a:avLst/>
          </a:prstGeom>
          <a:ln>
            <a:solidFill>
              <a:schemeClr val="tx1"/>
            </a:solidFill>
            <a:headEnd type="arrow" w="lg" len="lg"/>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a:stCxn id="11" idx="4"/>
            <a:endCxn id="7" idx="0"/>
          </p:cNvCxnSpPr>
          <p:nvPr/>
        </p:nvCxnSpPr>
        <p:spPr>
          <a:xfrm rot="5400000">
            <a:off x="3115310" y="4776470"/>
            <a:ext cx="1130300" cy="746760"/>
          </a:xfrm>
          <a:prstGeom prst="line">
            <a:avLst/>
          </a:prstGeom>
          <a:ln>
            <a:solidFill>
              <a:schemeClr val="tx1"/>
            </a:solidFill>
            <a:headEnd type="arrow" w="lg" len="lg"/>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a:stCxn id="11" idx="4"/>
            <a:endCxn id="8" idx="0"/>
          </p:cNvCxnSpPr>
          <p:nvPr/>
        </p:nvCxnSpPr>
        <p:spPr>
          <a:xfrm rot="16200000" flipH="1">
            <a:off x="3953510" y="4685030"/>
            <a:ext cx="1130300" cy="929640"/>
          </a:xfrm>
          <a:prstGeom prst="line">
            <a:avLst/>
          </a:prstGeom>
          <a:ln>
            <a:solidFill>
              <a:schemeClr val="tx1"/>
            </a:solidFill>
            <a:headEnd type="arrow" w="lg" len="lg"/>
          </a:ln>
        </p:spPr>
        <p:style>
          <a:lnRef idx="2">
            <a:schemeClr val="accent1"/>
          </a:lnRef>
          <a:fillRef idx="0">
            <a:schemeClr val="accent1"/>
          </a:fillRef>
          <a:effectRef idx="1">
            <a:schemeClr val="accent1"/>
          </a:effectRef>
          <a:fontRef idx="minor">
            <a:schemeClr val="tx1"/>
          </a:fontRef>
        </p:style>
      </p:cxnSp>
      <p:cxnSp>
        <p:nvCxnSpPr>
          <p:cNvPr id="22" name="Straight Connector 21"/>
          <p:cNvCxnSpPr>
            <a:stCxn id="11" idx="4"/>
            <a:endCxn id="9" idx="0"/>
          </p:cNvCxnSpPr>
          <p:nvPr/>
        </p:nvCxnSpPr>
        <p:spPr>
          <a:xfrm rot="16200000" flipH="1">
            <a:off x="5210810" y="3427730"/>
            <a:ext cx="1130300" cy="3444240"/>
          </a:xfrm>
          <a:prstGeom prst="line">
            <a:avLst/>
          </a:prstGeom>
          <a:ln>
            <a:solidFill>
              <a:schemeClr val="tx1"/>
            </a:solidFill>
            <a:headEnd type="arrow" w="lg" len="lg"/>
          </a:ln>
        </p:spPr>
        <p:style>
          <a:lnRef idx="2">
            <a:schemeClr val="accent1"/>
          </a:lnRef>
          <a:fillRef idx="0">
            <a:schemeClr val="accent1"/>
          </a:fillRef>
          <a:effectRef idx="1">
            <a:schemeClr val="accent1"/>
          </a:effectRef>
          <a:fontRef idx="minor">
            <a:schemeClr val="tx1"/>
          </a:fontRef>
        </p:style>
      </p:cxnSp>
      <p:cxnSp>
        <p:nvCxnSpPr>
          <p:cNvPr id="23" name="Straight Connector 22"/>
          <p:cNvCxnSpPr>
            <a:stCxn id="12" idx="4"/>
            <a:endCxn id="4" idx="0"/>
          </p:cNvCxnSpPr>
          <p:nvPr/>
        </p:nvCxnSpPr>
        <p:spPr>
          <a:xfrm rot="5400000">
            <a:off x="3542030" y="2825750"/>
            <a:ext cx="1130300" cy="4648200"/>
          </a:xfrm>
          <a:prstGeom prst="line">
            <a:avLst/>
          </a:prstGeom>
          <a:ln>
            <a:solidFill>
              <a:schemeClr val="tx1"/>
            </a:solidFill>
            <a:headEnd type="arrow" w="lg" len="lg"/>
          </a:ln>
        </p:spPr>
        <p:style>
          <a:lnRef idx="2">
            <a:schemeClr val="accent1"/>
          </a:lnRef>
          <a:fillRef idx="0">
            <a:schemeClr val="accent1"/>
          </a:fillRef>
          <a:effectRef idx="1">
            <a:schemeClr val="accent1"/>
          </a:effectRef>
          <a:fontRef idx="minor">
            <a:schemeClr val="tx1"/>
          </a:fontRef>
        </p:style>
      </p:cxnSp>
      <p:cxnSp>
        <p:nvCxnSpPr>
          <p:cNvPr id="24" name="Straight Connector 23"/>
          <p:cNvCxnSpPr>
            <a:stCxn id="11" idx="4"/>
            <a:endCxn id="4" idx="0"/>
          </p:cNvCxnSpPr>
          <p:nvPr/>
        </p:nvCxnSpPr>
        <p:spPr>
          <a:xfrm rot="5400000">
            <a:off x="2353310" y="4014470"/>
            <a:ext cx="1130300" cy="2270760"/>
          </a:xfrm>
          <a:prstGeom prst="line">
            <a:avLst/>
          </a:prstGeom>
          <a:ln>
            <a:solidFill>
              <a:schemeClr val="tx1"/>
            </a:solidFill>
            <a:headEnd type="arrow" w="lg" len="lg"/>
          </a:ln>
        </p:spPr>
        <p:style>
          <a:lnRef idx="2">
            <a:schemeClr val="accent1"/>
          </a:lnRef>
          <a:fillRef idx="0">
            <a:schemeClr val="accent1"/>
          </a:fillRef>
          <a:effectRef idx="1">
            <a:schemeClr val="accent1"/>
          </a:effectRef>
          <a:fontRef idx="minor">
            <a:schemeClr val="tx1"/>
          </a:fontRef>
        </p:style>
      </p:cxnSp>
      <p:cxnSp>
        <p:nvCxnSpPr>
          <p:cNvPr id="25" name="Straight Connector 24"/>
          <p:cNvCxnSpPr>
            <a:stCxn id="12" idx="4"/>
            <a:endCxn id="7" idx="0"/>
          </p:cNvCxnSpPr>
          <p:nvPr/>
        </p:nvCxnSpPr>
        <p:spPr>
          <a:xfrm rot="5400000">
            <a:off x="4304030" y="3587750"/>
            <a:ext cx="1130300" cy="3124200"/>
          </a:xfrm>
          <a:prstGeom prst="line">
            <a:avLst/>
          </a:prstGeom>
          <a:ln>
            <a:solidFill>
              <a:schemeClr val="tx1"/>
            </a:solidFill>
            <a:headEnd type="arrow" w="lg" len="lg"/>
          </a:ln>
        </p:spPr>
        <p:style>
          <a:lnRef idx="2">
            <a:schemeClr val="accent1"/>
          </a:lnRef>
          <a:fillRef idx="0">
            <a:schemeClr val="accent1"/>
          </a:fillRef>
          <a:effectRef idx="1">
            <a:schemeClr val="accent1"/>
          </a:effectRef>
          <a:fontRef idx="minor">
            <a:schemeClr val="tx1"/>
          </a:fontRef>
        </p:style>
      </p:cxnSp>
      <p:cxnSp>
        <p:nvCxnSpPr>
          <p:cNvPr id="26" name="Straight Connector 25"/>
          <p:cNvCxnSpPr>
            <a:stCxn id="12" idx="4"/>
            <a:endCxn id="8" idx="0"/>
          </p:cNvCxnSpPr>
          <p:nvPr/>
        </p:nvCxnSpPr>
        <p:spPr>
          <a:xfrm rot="5400000">
            <a:off x="5142230" y="4425950"/>
            <a:ext cx="1130300" cy="1447800"/>
          </a:xfrm>
          <a:prstGeom prst="line">
            <a:avLst/>
          </a:prstGeom>
          <a:ln>
            <a:solidFill>
              <a:schemeClr val="tx1"/>
            </a:solidFill>
            <a:headEnd type="arrow" w="lg" len="lg"/>
          </a:ln>
        </p:spPr>
        <p:style>
          <a:lnRef idx="2">
            <a:schemeClr val="accent1"/>
          </a:lnRef>
          <a:fillRef idx="0">
            <a:schemeClr val="accent1"/>
          </a:fillRef>
          <a:effectRef idx="1">
            <a:schemeClr val="accent1"/>
          </a:effectRef>
          <a:fontRef idx="minor">
            <a:schemeClr val="tx1"/>
          </a:fontRef>
        </p:style>
      </p:cxnSp>
      <p:cxnSp>
        <p:nvCxnSpPr>
          <p:cNvPr id="27" name="Straight Connector 26"/>
          <p:cNvCxnSpPr>
            <a:stCxn id="12" idx="4"/>
            <a:endCxn id="9" idx="0"/>
          </p:cNvCxnSpPr>
          <p:nvPr/>
        </p:nvCxnSpPr>
        <p:spPr>
          <a:xfrm rot="16200000" flipH="1">
            <a:off x="6399530" y="4616450"/>
            <a:ext cx="1130300" cy="1066800"/>
          </a:xfrm>
          <a:prstGeom prst="line">
            <a:avLst/>
          </a:prstGeom>
          <a:ln>
            <a:solidFill>
              <a:schemeClr val="tx1"/>
            </a:solidFill>
            <a:headEnd type="arrow" w="lg" len="lg"/>
          </a:ln>
        </p:spPr>
        <p:style>
          <a:lnRef idx="2">
            <a:schemeClr val="accent1"/>
          </a:lnRef>
          <a:fillRef idx="0">
            <a:schemeClr val="accent1"/>
          </a:fillRef>
          <a:effectRef idx="1">
            <a:schemeClr val="accent1"/>
          </a:effectRef>
          <a:fontRef idx="minor">
            <a:schemeClr val="tx1"/>
          </a:fontRef>
        </p:style>
      </p:cxnSp>
      <p:cxnSp>
        <p:nvCxnSpPr>
          <p:cNvPr id="28" name="Straight Connector 27"/>
          <p:cNvCxnSpPr>
            <a:stCxn id="10" idx="4"/>
            <a:endCxn id="6" idx="0"/>
          </p:cNvCxnSpPr>
          <p:nvPr/>
        </p:nvCxnSpPr>
        <p:spPr>
          <a:xfrm rot="5400000">
            <a:off x="2612391" y="3067050"/>
            <a:ext cx="764540" cy="624841"/>
          </a:xfrm>
          <a:prstGeom prst="line">
            <a:avLst/>
          </a:prstGeom>
          <a:ln>
            <a:solidFill>
              <a:schemeClr val="tx1"/>
            </a:solidFill>
            <a:headEnd type="arrow" w="lg" len="lg"/>
          </a:ln>
        </p:spPr>
        <p:style>
          <a:lnRef idx="2">
            <a:schemeClr val="accent1"/>
          </a:lnRef>
          <a:fillRef idx="0">
            <a:schemeClr val="accent1"/>
          </a:fillRef>
          <a:effectRef idx="1">
            <a:schemeClr val="accent1"/>
          </a:effectRef>
          <a:fontRef idx="minor">
            <a:schemeClr val="tx1"/>
          </a:fontRef>
        </p:style>
      </p:cxnSp>
      <p:cxnSp>
        <p:nvCxnSpPr>
          <p:cNvPr id="29" name="Straight Connector 28"/>
          <p:cNvCxnSpPr>
            <a:stCxn id="10" idx="4"/>
            <a:endCxn id="11" idx="0"/>
          </p:cNvCxnSpPr>
          <p:nvPr/>
        </p:nvCxnSpPr>
        <p:spPr>
          <a:xfrm rot="16200000" flipH="1">
            <a:off x="3298190" y="3006090"/>
            <a:ext cx="764540" cy="746759"/>
          </a:xfrm>
          <a:prstGeom prst="line">
            <a:avLst/>
          </a:prstGeom>
          <a:ln>
            <a:solidFill>
              <a:schemeClr val="tx1"/>
            </a:solidFill>
            <a:headEnd type="arrow" w="lg" len="lg"/>
          </a:ln>
        </p:spPr>
        <p:style>
          <a:lnRef idx="2">
            <a:schemeClr val="accent1"/>
          </a:lnRef>
          <a:fillRef idx="0">
            <a:schemeClr val="accent1"/>
          </a:fillRef>
          <a:effectRef idx="1">
            <a:schemeClr val="accent1"/>
          </a:effectRef>
          <a:fontRef idx="minor">
            <a:schemeClr val="tx1"/>
          </a:fontRef>
        </p:style>
      </p:cxnSp>
      <p:cxnSp>
        <p:nvCxnSpPr>
          <p:cNvPr id="30" name="Straight Connector 29"/>
          <p:cNvCxnSpPr>
            <a:stCxn id="10" idx="4"/>
            <a:endCxn id="12" idx="0"/>
          </p:cNvCxnSpPr>
          <p:nvPr/>
        </p:nvCxnSpPr>
        <p:spPr>
          <a:xfrm rot="16200000" flipH="1">
            <a:off x="4486910" y="1817370"/>
            <a:ext cx="764540" cy="3124199"/>
          </a:xfrm>
          <a:prstGeom prst="line">
            <a:avLst/>
          </a:prstGeom>
          <a:ln>
            <a:solidFill>
              <a:schemeClr val="tx1"/>
            </a:solidFill>
            <a:headEnd type="arrow" w="lg" len="lg"/>
          </a:ln>
        </p:spPr>
        <p:style>
          <a:lnRef idx="2">
            <a:schemeClr val="accent1"/>
          </a:lnRef>
          <a:fillRef idx="0">
            <a:schemeClr val="accent1"/>
          </a:fillRef>
          <a:effectRef idx="1">
            <a:schemeClr val="accent1"/>
          </a:effectRef>
          <a:fontRef idx="minor">
            <a:schemeClr val="tx1"/>
          </a:fontRef>
        </p:style>
      </p:cxnSp>
      <p:sp>
        <p:nvSpPr>
          <p:cNvPr id="34" name="TextBox 74"/>
          <p:cNvSpPr txBox="1">
            <a:spLocks noChangeArrowheads="1"/>
          </p:cNvSpPr>
          <p:nvPr/>
        </p:nvSpPr>
        <p:spPr bwMode="auto">
          <a:xfrm>
            <a:off x="424180" y="2362200"/>
            <a:ext cx="1295400" cy="369888"/>
          </a:xfrm>
          <a:prstGeom prst="rect">
            <a:avLst/>
          </a:prstGeom>
          <a:noFill/>
          <a:ln w="9525">
            <a:noFill/>
            <a:miter lim="800000"/>
            <a:headEnd/>
            <a:tailEnd/>
          </a:ln>
        </p:spPr>
        <p:txBody>
          <a:bodyPr>
            <a:prstTxWarp prst="textNoShape">
              <a:avLst/>
            </a:prstTxWarp>
            <a:spAutoFit/>
          </a:bodyPr>
          <a:lstStyle/>
          <a:p>
            <a:r>
              <a:rPr lang="en-US" dirty="0"/>
              <a:t>Output</a:t>
            </a:r>
          </a:p>
        </p:txBody>
      </p:sp>
      <p:sp>
        <p:nvSpPr>
          <p:cNvPr id="35" name="TextBox 75"/>
          <p:cNvSpPr txBox="1">
            <a:spLocks noChangeArrowheads="1"/>
          </p:cNvSpPr>
          <p:nvPr/>
        </p:nvSpPr>
        <p:spPr bwMode="auto">
          <a:xfrm>
            <a:off x="0" y="5943600"/>
            <a:ext cx="1295400" cy="369888"/>
          </a:xfrm>
          <a:prstGeom prst="rect">
            <a:avLst/>
          </a:prstGeom>
          <a:noFill/>
          <a:ln w="9525">
            <a:noFill/>
            <a:miter lim="800000"/>
            <a:headEnd/>
            <a:tailEnd/>
          </a:ln>
        </p:spPr>
        <p:txBody>
          <a:bodyPr>
            <a:prstTxWarp prst="textNoShape">
              <a:avLst/>
            </a:prstTxWarp>
            <a:spAutoFit/>
          </a:bodyPr>
          <a:lstStyle/>
          <a:p>
            <a:pPr algn="ctr"/>
            <a:r>
              <a:rPr lang="en-US"/>
              <a:t>Input</a:t>
            </a:r>
          </a:p>
        </p:txBody>
      </p:sp>
      <p:sp>
        <p:nvSpPr>
          <p:cNvPr id="36" name="TextBox 76"/>
          <p:cNvSpPr txBox="1">
            <a:spLocks noChangeArrowheads="1"/>
          </p:cNvSpPr>
          <p:nvPr/>
        </p:nvSpPr>
        <p:spPr bwMode="auto">
          <a:xfrm>
            <a:off x="-15240" y="3990340"/>
            <a:ext cx="2057400" cy="369888"/>
          </a:xfrm>
          <a:prstGeom prst="rect">
            <a:avLst/>
          </a:prstGeom>
          <a:noFill/>
          <a:ln w="9525">
            <a:noFill/>
            <a:miter lim="800000"/>
            <a:headEnd/>
            <a:tailEnd/>
          </a:ln>
        </p:spPr>
        <p:txBody>
          <a:bodyPr>
            <a:prstTxWarp prst="textNoShape">
              <a:avLst/>
            </a:prstTxWarp>
            <a:spAutoFit/>
          </a:bodyPr>
          <a:lstStyle/>
          <a:p>
            <a:pPr algn="ctr"/>
            <a:r>
              <a:rPr lang="en-US"/>
              <a:t>Hidden Layer</a:t>
            </a:r>
          </a:p>
        </p:txBody>
      </p:sp>
      <p:sp>
        <p:nvSpPr>
          <p:cNvPr id="40" name="Connector 39"/>
          <p:cNvSpPr/>
          <p:nvPr/>
        </p:nvSpPr>
        <p:spPr>
          <a:xfrm>
            <a:off x="5135880" y="2107565"/>
            <a:ext cx="822960" cy="822960"/>
          </a:xfrm>
          <a:prstGeom prst="flowChartConnector">
            <a:avLst/>
          </a:prstGeom>
          <a:solidFill>
            <a:srgbClr val="E0D925"/>
          </a:solidFill>
          <a:ln>
            <a:solidFill>
              <a:schemeClr val="accent1">
                <a:shade val="95000"/>
                <a:satMod val="105000"/>
              </a:schemeClr>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sz="2600" dirty="0" err="1">
                <a:ln>
                  <a:solidFill>
                    <a:schemeClr val="tx1"/>
                  </a:solidFill>
                </a:ln>
                <a:solidFill>
                  <a:schemeClr val="tx1"/>
                </a:solidFill>
                <a:latin typeface="Arial"/>
                <a:cs typeface="Arial"/>
              </a:rPr>
              <a:t>y</a:t>
            </a:r>
            <a:r>
              <a:rPr lang="en-US" sz="2600" baseline="-25000" dirty="0" err="1" smtClean="0">
                <a:ln>
                  <a:solidFill>
                    <a:schemeClr val="tx1"/>
                  </a:solidFill>
                </a:ln>
                <a:solidFill>
                  <a:schemeClr val="tx1"/>
                </a:solidFill>
                <a:latin typeface="Arial"/>
                <a:cs typeface="Arial"/>
              </a:rPr>
              <a:t>K</a:t>
            </a:r>
            <a:endParaRPr lang="en-US" sz="2600" baseline="-25000" dirty="0">
              <a:ln>
                <a:solidFill>
                  <a:schemeClr val="tx1"/>
                </a:solidFill>
              </a:ln>
              <a:solidFill>
                <a:schemeClr val="tx1"/>
              </a:solidFill>
              <a:latin typeface="Arial"/>
              <a:cs typeface="Arial"/>
            </a:endParaRPr>
          </a:p>
        </p:txBody>
      </p:sp>
      <p:sp>
        <p:nvSpPr>
          <p:cNvPr id="42" name="TextBox 12"/>
          <p:cNvSpPr txBox="1">
            <a:spLocks noChangeArrowheads="1"/>
          </p:cNvSpPr>
          <p:nvPr/>
        </p:nvSpPr>
        <p:spPr bwMode="auto">
          <a:xfrm>
            <a:off x="4165600" y="2209800"/>
            <a:ext cx="533400" cy="492125"/>
          </a:xfrm>
          <a:prstGeom prst="rect">
            <a:avLst/>
          </a:prstGeom>
          <a:noFill/>
          <a:ln w="9525">
            <a:noFill/>
            <a:miter lim="800000"/>
            <a:headEnd/>
            <a:tailEnd/>
          </a:ln>
        </p:spPr>
        <p:txBody>
          <a:bodyPr anchor="ctr">
            <a:prstTxWarp prst="textNoShape">
              <a:avLst/>
            </a:prstTxWarp>
            <a:spAutoFit/>
          </a:bodyPr>
          <a:lstStyle/>
          <a:p>
            <a:pPr algn="ctr"/>
            <a:r>
              <a:rPr lang="en-US" sz="2600" b="1" dirty="0"/>
              <a:t>…</a:t>
            </a:r>
          </a:p>
        </p:txBody>
      </p:sp>
      <p:cxnSp>
        <p:nvCxnSpPr>
          <p:cNvPr id="52" name="Straight Connector 51"/>
          <p:cNvCxnSpPr/>
          <p:nvPr/>
        </p:nvCxnSpPr>
        <p:spPr>
          <a:xfrm>
            <a:off x="5547360" y="2930527"/>
            <a:ext cx="883920" cy="831213"/>
          </a:xfrm>
          <a:prstGeom prst="line">
            <a:avLst/>
          </a:prstGeom>
          <a:ln>
            <a:solidFill>
              <a:schemeClr val="tx1"/>
            </a:solidFill>
            <a:headEnd type="arrow" w="lg" len="lg"/>
          </a:ln>
        </p:spPr>
        <p:style>
          <a:lnRef idx="2">
            <a:schemeClr val="accent1"/>
          </a:lnRef>
          <a:fillRef idx="0">
            <a:schemeClr val="accent1"/>
          </a:fillRef>
          <a:effectRef idx="1">
            <a:schemeClr val="accent1"/>
          </a:effectRef>
          <a:fontRef idx="minor">
            <a:schemeClr val="tx1"/>
          </a:fontRef>
        </p:style>
      </p:cxnSp>
      <p:cxnSp>
        <p:nvCxnSpPr>
          <p:cNvPr id="55" name="Straight Connector 54"/>
          <p:cNvCxnSpPr/>
          <p:nvPr/>
        </p:nvCxnSpPr>
        <p:spPr>
          <a:xfrm rot="10800000" flipV="1">
            <a:off x="4053839" y="2931320"/>
            <a:ext cx="1494316" cy="830422"/>
          </a:xfrm>
          <a:prstGeom prst="line">
            <a:avLst/>
          </a:prstGeom>
          <a:ln>
            <a:solidFill>
              <a:schemeClr val="tx1"/>
            </a:solidFill>
            <a:headEnd type="arrow" w="lg" len="lg"/>
          </a:ln>
        </p:spPr>
        <p:style>
          <a:lnRef idx="2">
            <a:schemeClr val="accent1"/>
          </a:lnRef>
          <a:fillRef idx="0">
            <a:schemeClr val="accent1"/>
          </a:fillRef>
          <a:effectRef idx="1">
            <a:schemeClr val="accent1"/>
          </a:effectRef>
          <a:fontRef idx="minor">
            <a:schemeClr val="tx1"/>
          </a:fontRef>
        </p:style>
      </p:cxnSp>
      <p:cxnSp>
        <p:nvCxnSpPr>
          <p:cNvPr id="58" name="Straight Connector 57"/>
          <p:cNvCxnSpPr/>
          <p:nvPr/>
        </p:nvCxnSpPr>
        <p:spPr>
          <a:xfrm rot="10800000" flipV="1">
            <a:off x="2682241" y="2931320"/>
            <a:ext cx="2865915" cy="830420"/>
          </a:xfrm>
          <a:prstGeom prst="line">
            <a:avLst/>
          </a:prstGeom>
          <a:ln>
            <a:solidFill>
              <a:schemeClr val="tx1"/>
            </a:solidFill>
            <a:headEnd type="arrow" w="lg" len="lg"/>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9044014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dissolve">
                                      <p:cBhvr>
                                        <p:cTn id="7" dur="500"/>
                                        <p:tgtEl>
                                          <p:spTgt spid="40"/>
                                        </p:tgtEl>
                                      </p:cBhvr>
                                    </p:animEffect>
                                  </p:childTnLst>
                                </p:cTn>
                              </p:par>
                              <p:par>
                                <p:cTn id="8" presetID="9" presetClass="entr" presetSubtype="0" fill="hold" nodeType="withEffect">
                                  <p:stCondLst>
                                    <p:cond delay="0"/>
                                  </p:stCondLst>
                                  <p:childTnLst>
                                    <p:set>
                                      <p:cBhvr>
                                        <p:cTn id="9" dur="1" fill="hold">
                                          <p:stCondLst>
                                            <p:cond delay="0"/>
                                          </p:stCondLst>
                                        </p:cTn>
                                        <p:tgtEl>
                                          <p:spTgt spid="52"/>
                                        </p:tgtEl>
                                        <p:attrNameLst>
                                          <p:attrName>style.visibility</p:attrName>
                                        </p:attrNameLst>
                                      </p:cBhvr>
                                      <p:to>
                                        <p:strVal val="visible"/>
                                      </p:to>
                                    </p:set>
                                    <p:animEffect transition="in" filter="dissolve">
                                      <p:cBhvr>
                                        <p:cTn id="10" dur="500"/>
                                        <p:tgtEl>
                                          <p:spTgt spid="52"/>
                                        </p:tgtEl>
                                      </p:cBhvr>
                                    </p:animEffect>
                                  </p:childTnLst>
                                </p:cTn>
                              </p:par>
                              <p:par>
                                <p:cTn id="11" presetID="9" presetClass="entr" presetSubtype="0" fill="hold" nodeType="withEffect">
                                  <p:stCondLst>
                                    <p:cond delay="0"/>
                                  </p:stCondLst>
                                  <p:childTnLst>
                                    <p:set>
                                      <p:cBhvr>
                                        <p:cTn id="12" dur="1" fill="hold">
                                          <p:stCondLst>
                                            <p:cond delay="0"/>
                                          </p:stCondLst>
                                        </p:cTn>
                                        <p:tgtEl>
                                          <p:spTgt spid="55"/>
                                        </p:tgtEl>
                                        <p:attrNameLst>
                                          <p:attrName>style.visibility</p:attrName>
                                        </p:attrNameLst>
                                      </p:cBhvr>
                                      <p:to>
                                        <p:strVal val="visible"/>
                                      </p:to>
                                    </p:set>
                                    <p:animEffect transition="in" filter="dissolve">
                                      <p:cBhvr>
                                        <p:cTn id="13" dur="500"/>
                                        <p:tgtEl>
                                          <p:spTgt spid="55"/>
                                        </p:tgtEl>
                                      </p:cBhvr>
                                    </p:animEffect>
                                  </p:childTnLst>
                                </p:cTn>
                              </p:par>
                              <p:par>
                                <p:cTn id="14" presetID="9" presetClass="entr" presetSubtype="0" fill="hold" nodeType="withEffect">
                                  <p:stCondLst>
                                    <p:cond delay="0"/>
                                  </p:stCondLst>
                                  <p:childTnLst>
                                    <p:set>
                                      <p:cBhvr>
                                        <p:cTn id="15" dur="1" fill="hold">
                                          <p:stCondLst>
                                            <p:cond delay="0"/>
                                          </p:stCondLst>
                                        </p:cTn>
                                        <p:tgtEl>
                                          <p:spTgt spid="58"/>
                                        </p:tgtEl>
                                        <p:attrNameLst>
                                          <p:attrName>style.visibility</p:attrName>
                                        </p:attrNameLst>
                                      </p:cBhvr>
                                      <p:to>
                                        <p:strVal val="visible"/>
                                      </p:to>
                                    </p:set>
                                    <p:animEffect transition="in" filter="dissolve">
                                      <p:cBhvr>
                                        <p:cTn id="16" dur="500"/>
                                        <p:tgtEl>
                                          <p:spTgt spid="58"/>
                                        </p:tgtEl>
                                      </p:cBhvr>
                                    </p:animEffect>
                                  </p:childTnLst>
                                </p:cTn>
                              </p:par>
                              <p:par>
                                <p:cTn id="17" presetID="9" presetClass="entr" presetSubtype="0" fill="hold" grpId="0" nodeType="withEffect">
                                  <p:stCondLst>
                                    <p:cond delay="0"/>
                                  </p:stCondLst>
                                  <p:childTnLst>
                                    <p:set>
                                      <p:cBhvr>
                                        <p:cTn id="18" dur="1" fill="hold">
                                          <p:stCondLst>
                                            <p:cond delay="0"/>
                                          </p:stCondLst>
                                        </p:cTn>
                                        <p:tgtEl>
                                          <p:spTgt spid="42"/>
                                        </p:tgtEl>
                                        <p:attrNameLst>
                                          <p:attrName>style.visibility</p:attrName>
                                        </p:attrNameLst>
                                      </p:cBhvr>
                                      <p:to>
                                        <p:strVal val="visible"/>
                                      </p:to>
                                    </p:set>
                                    <p:animEffect transition="in" filter="dissolve">
                                      <p:cBhvr>
                                        <p:cTn id="19"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42"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BC0ED3-9F8D-46EA-8AA4-D58BF6F136EE}"/>
              </a:ext>
            </a:extLst>
          </p:cNvPr>
          <p:cNvSpPr>
            <a:spLocks noGrp="1"/>
          </p:cNvSpPr>
          <p:nvPr>
            <p:ph type="title"/>
          </p:nvPr>
        </p:nvSpPr>
        <p:spPr>
          <a:xfrm>
            <a:off x="520232" y="1371600"/>
            <a:ext cx="3095145" cy="514350"/>
          </a:xfrm>
        </p:spPr>
        <p:txBody>
          <a:bodyPr>
            <a:normAutofit fontScale="90000"/>
          </a:bodyPr>
          <a:lstStyle/>
          <a:p>
            <a:r>
              <a:rPr lang="en-US" dirty="0"/>
              <a:t>Feed forward NN</a:t>
            </a:r>
          </a:p>
        </p:txBody>
      </p:sp>
      <p:pic>
        <p:nvPicPr>
          <p:cNvPr id="5" name="Content Placeholder 4">
            <a:extLst>
              <a:ext uri="{FF2B5EF4-FFF2-40B4-BE49-F238E27FC236}">
                <a16:creationId xmlns:a16="http://schemas.microsoft.com/office/drawing/2014/main" id="{395B45F9-0781-42E0-B3E5-1E39A4B6A0D9}"/>
              </a:ext>
            </a:extLst>
          </p:cNvPr>
          <p:cNvPicPr>
            <a:picLocks noGrp="1" noChangeAspect="1"/>
          </p:cNvPicPr>
          <p:nvPr>
            <p:ph idx="1"/>
          </p:nvPr>
        </p:nvPicPr>
        <p:blipFill>
          <a:blip r:embed="rId2"/>
          <a:stretch>
            <a:fillRect/>
          </a:stretch>
        </p:blipFill>
        <p:spPr>
          <a:xfrm>
            <a:off x="2160703" y="1992027"/>
            <a:ext cx="3591110" cy="1047804"/>
          </a:xfrm>
        </p:spPr>
      </p:pic>
      <p:sp>
        <p:nvSpPr>
          <p:cNvPr id="6" name="Text Placeholder 5">
            <a:extLst>
              <a:ext uri="{FF2B5EF4-FFF2-40B4-BE49-F238E27FC236}">
                <a16:creationId xmlns:a16="http://schemas.microsoft.com/office/drawing/2014/main" id="{9F914D46-5D75-4FED-91D7-62156C5AE35D}"/>
              </a:ext>
            </a:extLst>
          </p:cNvPr>
          <p:cNvSpPr>
            <a:spLocks noGrp="1"/>
          </p:cNvSpPr>
          <p:nvPr>
            <p:ph type="body" sz="half" idx="2"/>
          </p:nvPr>
        </p:nvSpPr>
        <p:spPr>
          <a:xfrm>
            <a:off x="520232" y="3145908"/>
            <a:ext cx="6872054" cy="1742282"/>
          </a:xfrm>
        </p:spPr>
        <p:txBody>
          <a:bodyPr>
            <a:normAutofit/>
          </a:bodyPr>
          <a:lstStyle/>
          <a:p>
            <a:pPr marL="214313" indent="-214313">
              <a:buFont typeface="Wingdings" panose="05000000000000000000" pitchFamily="2" charset="2"/>
              <a:buChar char="§"/>
            </a:pPr>
            <a:r>
              <a:rPr lang="en-US" b="1" dirty="0" err="1"/>
              <a:t>Perceptrons</a:t>
            </a:r>
            <a:r>
              <a:rPr lang="en-US" b="1" dirty="0"/>
              <a:t> </a:t>
            </a:r>
            <a:r>
              <a:rPr lang="en-US" dirty="0"/>
              <a:t>and</a:t>
            </a:r>
            <a:r>
              <a:rPr lang="en-US" b="1" dirty="0"/>
              <a:t> Feed forward neural </a:t>
            </a:r>
            <a:r>
              <a:rPr lang="en-US" dirty="0"/>
              <a:t>feed information from the front to the back.</a:t>
            </a:r>
          </a:p>
          <a:p>
            <a:pPr marL="214313" indent="-214313">
              <a:buFont typeface="Wingdings" panose="05000000000000000000" pitchFamily="2" charset="2"/>
              <a:buChar char="§"/>
            </a:pPr>
            <a:r>
              <a:rPr lang="en-US" dirty="0"/>
              <a:t>Neural networks are often described as having layers, where each layer consists of either input, hidden or output cells in parallel.</a:t>
            </a:r>
          </a:p>
          <a:p>
            <a:pPr marL="214313" indent="-214313">
              <a:buFont typeface="Wingdings" panose="05000000000000000000" pitchFamily="2" charset="2"/>
              <a:buChar char="§"/>
            </a:pPr>
            <a:r>
              <a:rPr lang="en-US" dirty="0"/>
              <a:t> A layer alone never has connections and in general two adjacent layers are fully connected.</a:t>
            </a:r>
          </a:p>
        </p:txBody>
      </p:sp>
    </p:spTree>
    <p:extLst>
      <p:ext uri="{BB962C8B-B14F-4D97-AF65-F5344CB8AC3E}">
        <p14:creationId xmlns:p14="http://schemas.microsoft.com/office/powerpoint/2010/main" val="289833058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prestige"/>
      </p:transition>
    </mc:Choice>
    <mc:Fallback xmlns="">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868F02-EF90-4B88-8685-C23C8A5549D9}"/>
              </a:ext>
            </a:extLst>
          </p:cNvPr>
          <p:cNvSpPr>
            <a:spLocks noGrp="1"/>
          </p:cNvSpPr>
          <p:nvPr>
            <p:ph type="title"/>
          </p:nvPr>
        </p:nvSpPr>
        <p:spPr/>
        <p:txBody>
          <a:bodyPr/>
          <a:lstStyle/>
          <a:p>
            <a:r>
              <a:rPr lang="en-US" dirty="0"/>
              <a:t>Machine Learning </a:t>
            </a:r>
          </a:p>
        </p:txBody>
      </p:sp>
      <p:sp>
        <p:nvSpPr>
          <p:cNvPr id="3" name="Content Placeholder 2">
            <a:extLst>
              <a:ext uri="{FF2B5EF4-FFF2-40B4-BE49-F238E27FC236}">
                <a16:creationId xmlns:a16="http://schemas.microsoft.com/office/drawing/2014/main" id="{7862EB9F-A8C9-4126-A658-2F00DAC4374E}"/>
              </a:ext>
            </a:extLst>
          </p:cNvPr>
          <p:cNvSpPr>
            <a:spLocks noGrp="1"/>
          </p:cNvSpPr>
          <p:nvPr>
            <p:ph idx="1"/>
          </p:nvPr>
        </p:nvSpPr>
        <p:spPr/>
        <p:txBody>
          <a:bodyPr/>
          <a:lstStyle/>
          <a:p>
            <a:r>
              <a:rPr lang="en-US" dirty="0"/>
              <a:t>“Field of study that gives computers the ability to learn without being explicitly programmed” </a:t>
            </a:r>
            <a:br>
              <a:rPr lang="en-US" dirty="0"/>
            </a:br>
            <a:r>
              <a:rPr lang="en-US" dirty="0"/>
              <a:t>–  Arthur Samuel, 1959 </a:t>
            </a:r>
          </a:p>
          <a:p>
            <a:r>
              <a:rPr lang="en-US" dirty="0"/>
              <a:t>Capacity of extracting patterns from raw data</a:t>
            </a:r>
          </a:p>
        </p:txBody>
      </p:sp>
    </p:spTree>
    <p:extLst>
      <p:ext uri="{BB962C8B-B14F-4D97-AF65-F5344CB8AC3E}">
        <p14:creationId xmlns:p14="http://schemas.microsoft.com/office/powerpoint/2010/main" val="2226803725"/>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wind"/>
      </p:transition>
    </mc:Choice>
    <mc:Fallback>
      <p:transitio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BC0ED3-9F8D-46EA-8AA4-D58BF6F136EE}"/>
              </a:ext>
            </a:extLst>
          </p:cNvPr>
          <p:cNvSpPr>
            <a:spLocks noGrp="1"/>
          </p:cNvSpPr>
          <p:nvPr>
            <p:ph type="title"/>
          </p:nvPr>
        </p:nvSpPr>
        <p:spPr>
          <a:xfrm>
            <a:off x="520232" y="1371600"/>
            <a:ext cx="3095145" cy="514350"/>
          </a:xfrm>
        </p:spPr>
        <p:txBody>
          <a:bodyPr>
            <a:normAutofit fontScale="90000"/>
          </a:bodyPr>
          <a:lstStyle/>
          <a:p>
            <a:r>
              <a:rPr lang="en-US" dirty="0"/>
              <a:t>Hopfield NN</a:t>
            </a:r>
          </a:p>
        </p:txBody>
      </p:sp>
      <p:pic>
        <p:nvPicPr>
          <p:cNvPr id="8" name="Content Placeholder 7">
            <a:extLst>
              <a:ext uri="{FF2B5EF4-FFF2-40B4-BE49-F238E27FC236}">
                <a16:creationId xmlns:a16="http://schemas.microsoft.com/office/drawing/2014/main" id="{0E825F09-9B1E-4F8F-A510-3FB43AA482A6}"/>
              </a:ext>
            </a:extLst>
          </p:cNvPr>
          <p:cNvPicPr>
            <a:picLocks noGrp="1" noChangeAspect="1"/>
          </p:cNvPicPr>
          <p:nvPr>
            <p:ph idx="1"/>
          </p:nvPr>
        </p:nvPicPr>
        <p:blipFill>
          <a:blip r:embed="rId2"/>
          <a:stretch>
            <a:fillRect/>
          </a:stretch>
        </p:blipFill>
        <p:spPr>
          <a:xfrm>
            <a:off x="4735437" y="1938261"/>
            <a:ext cx="2933851" cy="2971953"/>
          </a:xfrm>
        </p:spPr>
      </p:pic>
      <p:sp>
        <p:nvSpPr>
          <p:cNvPr id="6" name="Text Placeholder 5">
            <a:extLst>
              <a:ext uri="{FF2B5EF4-FFF2-40B4-BE49-F238E27FC236}">
                <a16:creationId xmlns:a16="http://schemas.microsoft.com/office/drawing/2014/main" id="{9F914D46-5D75-4FED-91D7-62156C5AE35D}"/>
              </a:ext>
            </a:extLst>
          </p:cNvPr>
          <p:cNvSpPr>
            <a:spLocks noGrp="1"/>
          </p:cNvSpPr>
          <p:nvPr>
            <p:ph type="body" sz="half" idx="2"/>
          </p:nvPr>
        </p:nvSpPr>
        <p:spPr>
          <a:xfrm>
            <a:off x="520232" y="2204927"/>
            <a:ext cx="5500454" cy="2683263"/>
          </a:xfrm>
        </p:spPr>
        <p:txBody>
          <a:bodyPr>
            <a:normAutofit/>
          </a:bodyPr>
          <a:lstStyle/>
          <a:p>
            <a:pPr marL="214313" indent="-214313">
              <a:buFont typeface="Wingdings" panose="05000000000000000000" pitchFamily="2" charset="2"/>
              <a:buChar char="§"/>
            </a:pPr>
            <a:r>
              <a:rPr lang="en-US" dirty="0"/>
              <a:t>A </a:t>
            </a:r>
            <a:r>
              <a:rPr lang="en-US" b="1" dirty="0"/>
              <a:t>Hopfield network</a:t>
            </a:r>
            <a:r>
              <a:rPr lang="en-US" dirty="0"/>
              <a:t> is a network where every neuron is connected to every other neuron</a:t>
            </a:r>
          </a:p>
          <a:p>
            <a:pPr marL="214313" indent="-214313">
              <a:buFont typeface="Wingdings" panose="05000000000000000000" pitchFamily="2" charset="2"/>
              <a:buChar char="§"/>
            </a:pPr>
            <a:r>
              <a:rPr lang="en-US" dirty="0"/>
              <a:t> it is a completely entangled plate of spaghetti as even all the nodes function as everything</a:t>
            </a:r>
          </a:p>
          <a:p>
            <a:pPr marL="214313" indent="-214313">
              <a:buFont typeface="Wingdings" panose="05000000000000000000" pitchFamily="2" charset="2"/>
              <a:buChar char="§"/>
            </a:pPr>
            <a:r>
              <a:rPr lang="en-US" dirty="0"/>
              <a:t> Each node is input before training, then hidden during training and output afterwards.</a:t>
            </a:r>
          </a:p>
          <a:p>
            <a:pPr marL="214313" indent="-214313">
              <a:buFont typeface="Wingdings" panose="05000000000000000000" pitchFamily="2" charset="2"/>
              <a:buChar char="§"/>
            </a:pPr>
            <a:r>
              <a:rPr lang="en-US" dirty="0"/>
              <a:t>Introduced by Hopfield, 1982</a:t>
            </a:r>
          </a:p>
        </p:txBody>
      </p:sp>
    </p:spTree>
    <p:extLst>
      <p:ext uri="{BB962C8B-B14F-4D97-AF65-F5344CB8AC3E}">
        <p14:creationId xmlns:p14="http://schemas.microsoft.com/office/powerpoint/2010/main" val="367523668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BC0ED3-9F8D-46EA-8AA4-D58BF6F136EE}"/>
              </a:ext>
            </a:extLst>
          </p:cNvPr>
          <p:cNvSpPr>
            <a:spLocks noGrp="1"/>
          </p:cNvSpPr>
          <p:nvPr>
            <p:ph type="title"/>
          </p:nvPr>
        </p:nvSpPr>
        <p:spPr>
          <a:xfrm>
            <a:off x="520232" y="1371600"/>
            <a:ext cx="3095145" cy="514350"/>
          </a:xfrm>
        </p:spPr>
        <p:txBody>
          <a:bodyPr>
            <a:normAutofit fontScale="90000"/>
          </a:bodyPr>
          <a:lstStyle/>
          <a:p>
            <a:r>
              <a:rPr lang="en-US" dirty="0"/>
              <a:t>Boltzmann machines </a:t>
            </a:r>
          </a:p>
        </p:txBody>
      </p:sp>
      <p:pic>
        <p:nvPicPr>
          <p:cNvPr id="7" name="Content Placeholder 6">
            <a:extLst>
              <a:ext uri="{FF2B5EF4-FFF2-40B4-BE49-F238E27FC236}">
                <a16:creationId xmlns:a16="http://schemas.microsoft.com/office/drawing/2014/main" id="{324E7F4F-A091-402E-921B-746580B9E9B9}"/>
              </a:ext>
            </a:extLst>
          </p:cNvPr>
          <p:cNvPicPr>
            <a:picLocks noGrp="1" noChangeAspect="1"/>
          </p:cNvPicPr>
          <p:nvPr>
            <p:ph idx="1"/>
          </p:nvPr>
        </p:nvPicPr>
        <p:blipFill>
          <a:blip r:embed="rId2"/>
          <a:stretch>
            <a:fillRect/>
          </a:stretch>
        </p:blipFill>
        <p:spPr>
          <a:xfrm>
            <a:off x="4760839" y="1906509"/>
            <a:ext cx="2883048" cy="3035456"/>
          </a:xfrm>
        </p:spPr>
      </p:pic>
      <p:sp>
        <p:nvSpPr>
          <p:cNvPr id="6" name="Text Placeholder 5">
            <a:extLst>
              <a:ext uri="{FF2B5EF4-FFF2-40B4-BE49-F238E27FC236}">
                <a16:creationId xmlns:a16="http://schemas.microsoft.com/office/drawing/2014/main" id="{9F914D46-5D75-4FED-91D7-62156C5AE35D}"/>
              </a:ext>
            </a:extLst>
          </p:cNvPr>
          <p:cNvSpPr>
            <a:spLocks noGrp="1"/>
          </p:cNvSpPr>
          <p:nvPr>
            <p:ph type="body" sz="half" idx="2"/>
          </p:nvPr>
        </p:nvSpPr>
        <p:spPr>
          <a:xfrm>
            <a:off x="520232" y="2204927"/>
            <a:ext cx="5500454" cy="2683263"/>
          </a:xfrm>
        </p:spPr>
        <p:txBody>
          <a:bodyPr>
            <a:normAutofit fontScale="85000" lnSpcReduction="20000"/>
          </a:bodyPr>
          <a:lstStyle/>
          <a:p>
            <a:pPr marL="214313" indent="-214313">
              <a:buFont typeface="Wingdings" panose="05000000000000000000" pitchFamily="2" charset="2"/>
              <a:buChar char="§"/>
            </a:pPr>
            <a:r>
              <a:rPr lang="en-US" b="1" dirty="0"/>
              <a:t>Boltzmann machines (BM)</a:t>
            </a:r>
            <a:r>
              <a:rPr lang="en-US" dirty="0"/>
              <a:t> are a lot like HNs, but: some neurons are marked as input neurons and others remain “hidden”.</a:t>
            </a:r>
          </a:p>
          <a:p>
            <a:pPr marL="214313" indent="-214313">
              <a:buFont typeface="Wingdings" panose="05000000000000000000" pitchFamily="2" charset="2"/>
              <a:buChar char="§"/>
            </a:pPr>
            <a:r>
              <a:rPr lang="en-US" dirty="0"/>
              <a:t> The input neurons become output neurons at the end of a full network update. </a:t>
            </a:r>
          </a:p>
          <a:p>
            <a:pPr marL="214313" indent="-214313">
              <a:buFont typeface="Wingdings" panose="05000000000000000000" pitchFamily="2" charset="2"/>
              <a:buChar char="§"/>
            </a:pPr>
            <a:r>
              <a:rPr lang="en-US" dirty="0"/>
              <a:t>It starts with random weights and learns through back-propagation</a:t>
            </a:r>
          </a:p>
          <a:p>
            <a:pPr marL="214313" indent="-214313">
              <a:buFont typeface="Wingdings" panose="05000000000000000000" pitchFamily="2" charset="2"/>
              <a:buChar char="§"/>
            </a:pPr>
            <a:r>
              <a:rPr lang="en-US" dirty="0"/>
              <a:t>one sets the input neurons to certain values after which the network is set free While free the cells can get any value and we repetitively go back and forth between the input and hidden neurons. The activation is controlled by a global temperature value, which if lowered lowers the energy of the cells. This lower energy causes their activation patterns to stabilize. The network reaches an equilibrium given the right temperature.</a:t>
            </a:r>
          </a:p>
          <a:p>
            <a:pPr marL="214313" indent="-214313">
              <a:buFont typeface="Wingdings" panose="05000000000000000000" pitchFamily="2" charset="2"/>
              <a:buChar char="§"/>
            </a:pPr>
            <a:r>
              <a:rPr lang="en-US" dirty="0"/>
              <a:t>Invented by Hinton and </a:t>
            </a:r>
            <a:r>
              <a:rPr lang="en-US" dirty="0" err="1"/>
              <a:t>Sejnowski</a:t>
            </a:r>
            <a:r>
              <a:rPr lang="en-US" dirty="0"/>
              <a:t>, 1986</a:t>
            </a:r>
          </a:p>
        </p:txBody>
      </p:sp>
    </p:spTree>
    <p:extLst>
      <p:ext uri="{BB962C8B-B14F-4D97-AF65-F5344CB8AC3E}">
        <p14:creationId xmlns:p14="http://schemas.microsoft.com/office/powerpoint/2010/main" val="2380306835"/>
      </p:ext>
    </p:extLst>
  </p:cSld>
  <p:clrMapOvr>
    <a:masterClrMapping/>
  </p:clrMapOvr>
  <p:transition spd="slow">
    <p:wip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BC0ED3-9F8D-46EA-8AA4-D58BF6F136EE}"/>
              </a:ext>
            </a:extLst>
          </p:cNvPr>
          <p:cNvSpPr>
            <a:spLocks noGrp="1"/>
          </p:cNvSpPr>
          <p:nvPr>
            <p:ph type="title"/>
          </p:nvPr>
        </p:nvSpPr>
        <p:spPr>
          <a:xfrm>
            <a:off x="520232" y="1371600"/>
            <a:ext cx="5006040" cy="514350"/>
          </a:xfrm>
        </p:spPr>
        <p:txBody>
          <a:bodyPr>
            <a:normAutofit fontScale="90000"/>
          </a:bodyPr>
          <a:lstStyle/>
          <a:p>
            <a:r>
              <a:rPr lang="en-US" dirty="0"/>
              <a:t>Restricted Boltzmann machines </a:t>
            </a:r>
          </a:p>
        </p:txBody>
      </p:sp>
      <p:pic>
        <p:nvPicPr>
          <p:cNvPr id="8" name="Content Placeholder 7">
            <a:extLst>
              <a:ext uri="{FF2B5EF4-FFF2-40B4-BE49-F238E27FC236}">
                <a16:creationId xmlns:a16="http://schemas.microsoft.com/office/drawing/2014/main" id="{0F268A4D-16F5-4C44-92C1-195F716386C9}"/>
              </a:ext>
            </a:extLst>
          </p:cNvPr>
          <p:cNvPicPr>
            <a:picLocks noGrp="1" noChangeAspect="1"/>
          </p:cNvPicPr>
          <p:nvPr>
            <p:ph idx="1"/>
          </p:nvPr>
        </p:nvPicPr>
        <p:blipFill>
          <a:blip r:embed="rId2"/>
          <a:stretch>
            <a:fillRect/>
          </a:stretch>
        </p:blipFill>
        <p:spPr>
          <a:xfrm>
            <a:off x="5459375" y="1970013"/>
            <a:ext cx="1485976" cy="2908449"/>
          </a:xfrm>
        </p:spPr>
      </p:pic>
      <p:sp>
        <p:nvSpPr>
          <p:cNvPr id="6" name="Text Placeholder 5">
            <a:extLst>
              <a:ext uri="{FF2B5EF4-FFF2-40B4-BE49-F238E27FC236}">
                <a16:creationId xmlns:a16="http://schemas.microsoft.com/office/drawing/2014/main" id="{9F914D46-5D75-4FED-91D7-62156C5AE35D}"/>
              </a:ext>
            </a:extLst>
          </p:cNvPr>
          <p:cNvSpPr>
            <a:spLocks noGrp="1"/>
          </p:cNvSpPr>
          <p:nvPr>
            <p:ph type="body" sz="half" idx="2"/>
          </p:nvPr>
        </p:nvSpPr>
        <p:spPr>
          <a:xfrm>
            <a:off x="520232" y="2292645"/>
            <a:ext cx="5500454" cy="2065375"/>
          </a:xfrm>
        </p:spPr>
        <p:txBody>
          <a:bodyPr>
            <a:normAutofit fontScale="92500"/>
          </a:bodyPr>
          <a:lstStyle/>
          <a:p>
            <a:pPr marL="214313" indent="-214313">
              <a:buFont typeface="Wingdings" panose="05000000000000000000" pitchFamily="2" charset="2"/>
              <a:buChar char="§"/>
            </a:pPr>
            <a:r>
              <a:rPr lang="en-US" b="1" dirty="0"/>
              <a:t>Restricted Boltzmann machines </a:t>
            </a:r>
            <a:r>
              <a:rPr lang="en-US" dirty="0"/>
              <a:t> are more restricted than BM</a:t>
            </a:r>
          </a:p>
          <a:p>
            <a:pPr marL="214313" indent="-214313">
              <a:buFont typeface="Wingdings" panose="05000000000000000000" pitchFamily="2" charset="2"/>
              <a:buChar char="§"/>
            </a:pPr>
            <a:r>
              <a:rPr lang="en-US" dirty="0"/>
              <a:t> They don’t connect every neuron to every other neuron but only connect every different group of neurons to every other group</a:t>
            </a:r>
          </a:p>
          <a:p>
            <a:pPr marL="214313" indent="-214313">
              <a:buFont typeface="Wingdings" panose="05000000000000000000" pitchFamily="2" charset="2"/>
              <a:buChar char="§"/>
            </a:pPr>
            <a:r>
              <a:rPr lang="en-US" dirty="0"/>
              <a:t> no input neurons are directly connected to other input neurons and no hidden to hidden connections are made either</a:t>
            </a:r>
            <a:endParaRPr lang="en-US" i="1" dirty="0"/>
          </a:p>
          <a:p>
            <a:pPr marL="214313" indent="-214313">
              <a:buFont typeface="Wingdings" panose="05000000000000000000" pitchFamily="2" charset="2"/>
              <a:buChar char="§"/>
            </a:pPr>
            <a:r>
              <a:rPr lang="en-US" dirty="0"/>
              <a:t>Introduced by </a:t>
            </a:r>
            <a:r>
              <a:rPr lang="en-US" dirty="0" err="1"/>
              <a:t>Smolensky</a:t>
            </a:r>
            <a:r>
              <a:rPr lang="en-US" dirty="0"/>
              <a:t>, 1986.</a:t>
            </a:r>
            <a:br>
              <a:rPr lang="en-US" dirty="0"/>
            </a:br>
            <a:endParaRPr lang="en-US" dirty="0"/>
          </a:p>
        </p:txBody>
      </p:sp>
    </p:spTree>
    <p:extLst>
      <p:ext uri="{BB962C8B-B14F-4D97-AF65-F5344CB8AC3E}">
        <p14:creationId xmlns:p14="http://schemas.microsoft.com/office/powerpoint/2010/main" val="602957516"/>
      </p:ext>
    </p:extLst>
  </p:cSld>
  <p:clrMapOvr>
    <a:masterClrMapping/>
  </p:clrMapOvr>
  <p:transition spd="slow">
    <p:cove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BC0ED3-9F8D-46EA-8AA4-D58BF6F136EE}"/>
              </a:ext>
            </a:extLst>
          </p:cNvPr>
          <p:cNvSpPr>
            <a:spLocks noGrp="1"/>
          </p:cNvSpPr>
          <p:nvPr>
            <p:ph type="title"/>
          </p:nvPr>
        </p:nvSpPr>
        <p:spPr>
          <a:xfrm>
            <a:off x="520232" y="1120405"/>
            <a:ext cx="5006040" cy="486440"/>
          </a:xfrm>
        </p:spPr>
        <p:txBody>
          <a:bodyPr>
            <a:normAutofit fontScale="90000"/>
          </a:bodyPr>
          <a:lstStyle/>
          <a:p>
            <a:r>
              <a:rPr lang="en-US" dirty="0"/>
              <a:t>Autoencoders</a:t>
            </a:r>
          </a:p>
        </p:txBody>
      </p:sp>
      <p:pic>
        <p:nvPicPr>
          <p:cNvPr id="7" name="Content Placeholder 6">
            <a:extLst>
              <a:ext uri="{FF2B5EF4-FFF2-40B4-BE49-F238E27FC236}">
                <a16:creationId xmlns:a16="http://schemas.microsoft.com/office/drawing/2014/main" id="{36AB8F2A-0731-4E4D-8D3F-D0795B05EAE6}"/>
              </a:ext>
            </a:extLst>
          </p:cNvPr>
          <p:cNvPicPr>
            <a:picLocks noGrp="1" noChangeAspect="1"/>
          </p:cNvPicPr>
          <p:nvPr>
            <p:ph idx="1"/>
          </p:nvPr>
        </p:nvPicPr>
        <p:blipFill>
          <a:blip r:embed="rId2"/>
          <a:stretch>
            <a:fillRect/>
          </a:stretch>
        </p:blipFill>
        <p:spPr>
          <a:xfrm>
            <a:off x="6499152" y="1840234"/>
            <a:ext cx="1792030" cy="2406145"/>
          </a:xfrm>
        </p:spPr>
      </p:pic>
      <p:sp>
        <p:nvSpPr>
          <p:cNvPr id="6" name="Text Placeholder 5">
            <a:extLst>
              <a:ext uri="{FF2B5EF4-FFF2-40B4-BE49-F238E27FC236}">
                <a16:creationId xmlns:a16="http://schemas.microsoft.com/office/drawing/2014/main" id="{9F914D46-5D75-4FED-91D7-62156C5AE35D}"/>
              </a:ext>
            </a:extLst>
          </p:cNvPr>
          <p:cNvSpPr>
            <a:spLocks noGrp="1"/>
          </p:cNvSpPr>
          <p:nvPr>
            <p:ph type="body" sz="half" idx="2"/>
          </p:nvPr>
        </p:nvSpPr>
        <p:spPr>
          <a:xfrm>
            <a:off x="520231" y="1606846"/>
            <a:ext cx="5883227" cy="3413051"/>
          </a:xfrm>
        </p:spPr>
        <p:txBody>
          <a:bodyPr>
            <a:normAutofit/>
          </a:bodyPr>
          <a:lstStyle/>
          <a:p>
            <a:pPr marL="214313" indent="-214313">
              <a:buFont typeface="Wingdings" panose="05000000000000000000" pitchFamily="2" charset="2"/>
              <a:buChar char="§"/>
            </a:pPr>
            <a:r>
              <a:rPr lang="en-US" dirty="0"/>
              <a:t>encode information (compress, not encrypt) automatically</a:t>
            </a:r>
          </a:p>
          <a:p>
            <a:pPr marL="214313" indent="-214313">
              <a:buFont typeface="Wingdings" panose="05000000000000000000" pitchFamily="2" charset="2"/>
              <a:buChar char="§"/>
            </a:pPr>
            <a:r>
              <a:rPr lang="en-US" dirty="0"/>
              <a:t>smaller hidden layers than the input and output layers. </a:t>
            </a:r>
          </a:p>
          <a:p>
            <a:pPr marL="214313" indent="-214313">
              <a:buFont typeface="Wingdings" panose="05000000000000000000" pitchFamily="2" charset="2"/>
              <a:buChar char="§"/>
            </a:pPr>
            <a:r>
              <a:rPr lang="en-US" dirty="0"/>
              <a:t>symmetrical around the middle layer(s</a:t>
            </a:r>
          </a:p>
          <a:p>
            <a:pPr marL="214313" indent="-214313">
              <a:buFont typeface="Wingdings" panose="05000000000000000000" pitchFamily="2" charset="2"/>
              <a:buChar char="§"/>
            </a:pPr>
            <a:r>
              <a:rPr lang="en-US" dirty="0"/>
              <a:t> The smallest layer almost always in the middle, the place where the information is most compressed </a:t>
            </a:r>
          </a:p>
          <a:p>
            <a:pPr marL="214313" indent="-214313">
              <a:buFont typeface="Wingdings" panose="05000000000000000000" pitchFamily="2" charset="2"/>
              <a:buChar char="§"/>
            </a:pPr>
            <a:r>
              <a:rPr lang="en-US" dirty="0"/>
              <a:t>Everything up to the middle is called the encoding part, </a:t>
            </a:r>
          </a:p>
          <a:p>
            <a:pPr marL="214313" indent="-214313">
              <a:buFont typeface="Wingdings" panose="05000000000000000000" pitchFamily="2" charset="2"/>
              <a:buChar char="§"/>
            </a:pPr>
            <a:r>
              <a:rPr lang="en-US" dirty="0"/>
              <a:t>everything after the middle is the decoding part</a:t>
            </a:r>
          </a:p>
          <a:p>
            <a:pPr marL="214313" indent="-214313">
              <a:buFont typeface="Wingdings" panose="05000000000000000000" pitchFamily="2" charset="2"/>
              <a:buChar char="§"/>
            </a:pPr>
            <a:r>
              <a:rPr lang="en-US" dirty="0"/>
              <a:t>One can train them using backpropagation by feeding input and setting the error to be the difference between the input and what came out. </a:t>
            </a:r>
          </a:p>
          <a:p>
            <a:pPr marL="214313" indent="-214313">
              <a:buFont typeface="Wingdings" panose="05000000000000000000" pitchFamily="2" charset="2"/>
              <a:buChar char="§"/>
            </a:pPr>
            <a:r>
              <a:rPr lang="en-US" dirty="0" err="1"/>
              <a:t>Bourlard</a:t>
            </a:r>
            <a:r>
              <a:rPr lang="en-US" dirty="0"/>
              <a:t>, </a:t>
            </a:r>
            <a:r>
              <a:rPr lang="en-US" dirty="0" err="1"/>
              <a:t>Hervé</a:t>
            </a:r>
            <a:r>
              <a:rPr lang="en-US" dirty="0"/>
              <a:t>, and Yves Kamp.,1988</a:t>
            </a:r>
          </a:p>
        </p:txBody>
      </p:sp>
    </p:spTree>
    <p:extLst>
      <p:ext uri="{BB962C8B-B14F-4D97-AF65-F5344CB8AC3E}">
        <p14:creationId xmlns:p14="http://schemas.microsoft.com/office/powerpoint/2010/main" val="45921506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EF9A42-6C5B-4B35-BE6B-281BCD2BDB65}"/>
              </a:ext>
            </a:extLst>
          </p:cNvPr>
          <p:cNvSpPr>
            <a:spLocks noGrp="1"/>
          </p:cNvSpPr>
          <p:nvPr>
            <p:ph type="title"/>
          </p:nvPr>
        </p:nvSpPr>
        <p:spPr>
          <a:xfrm>
            <a:off x="514351" y="1104458"/>
            <a:ext cx="7797662" cy="79744"/>
          </a:xfrm>
        </p:spPr>
        <p:txBody>
          <a:bodyPr>
            <a:noAutofit/>
          </a:bodyPr>
          <a:lstStyle/>
          <a:p>
            <a:endParaRPr lang="en-US" dirty="0"/>
          </a:p>
        </p:txBody>
      </p:sp>
      <p:pic>
        <p:nvPicPr>
          <p:cNvPr id="5" name="Content Placeholder 4">
            <a:extLst>
              <a:ext uri="{FF2B5EF4-FFF2-40B4-BE49-F238E27FC236}">
                <a16:creationId xmlns:a16="http://schemas.microsoft.com/office/drawing/2014/main" id="{CA7757E1-E54E-4C67-82CF-20F752AB302D}"/>
              </a:ext>
            </a:extLst>
          </p:cNvPr>
          <p:cNvPicPr>
            <a:picLocks noGrp="1" noChangeAspect="1"/>
          </p:cNvPicPr>
          <p:nvPr>
            <p:ph idx="1"/>
          </p:nvPr>
        </p:nvPicPr>
        <p:blipFill>
          <a:blip r:embed="rId2"/>
          <a:stretch>
            <a:fillRect/>
          </a:stretch>
        </p:blipFill>
        <p:spPr>
          <a:xfrm>
            <a:off x="1587165" y="54213"/>
            <a:ext cx="5339415" cy="6803787"/>
          </a:xfrm>
        </p:spPr>
      </p:pic>
    </p:spTree>
    <p:extLst>
      <p:ext uri="{BB962C8B-B14F-4D97-AF65-F5344CB8AC3E}">
        <p14:creationId xmlns:p14="http://schemas.microsoft.com/office/powerpoint/2010/main" val="67102961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rush"/>
      </p:transition>
    </mc:Choice>
    <mc:Fallback xmlns="">
      <p:transition spd="slow">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 name="Content Placeholder 44"/>
          <p:cNvSpPr>
            <a:spLocks noGrp="1"/>
          </p:cNvSpPr>
          <p:nvPr>
            <p:ph idx="1"/>
          </p:nvPr>
        </p:nvSpPr>
        <p:spPr>
          <a:xfrm>
            <a:off x="457199" y="1600200"/>
            <a:ext cx="2576092" cy="4525963"/>
          </a:xfrm>
        </p:spPr>
        <p:txBody>
          <a:bodyPr/>
          <a:lstStyle/>
          <a:p>
            <a:pPr marL="0" indent="0">
              <a:buNone/>
            </a:pPr>
            <a:r>
              <a:rPr lang="en-US" dirty="0" smtClean="0"/>
              <a:t>Making </a:t>
            </a:r>
            <a:r>
              <a:rPr lang="en-US" dirty="0" smtClean="0"/>
              <a:t>the neural </a:t>
            </a:r>
            <a:r>
              <a:rPr lang="en-US" dirty="0"/>
              <a:t>n</a:t>
            </a:r>
            <a:r>
              <a:rPr lang="en-US" dirty="0" smtClean="0"/>
              <a:t>etworks </a:t>
            </a:r>
            <a:r>
              <a:rPr lang="en-US" dirty="0"/>
              <a:t>d</a:t>
            </a:r>
            <a:r>
              <a:rPr lang="en-US" dirty="0" smtClean="0"/>
              <a:t>eeper</a:t>
            </a:r>
            <a:endParaRPr lang="en-US" dirty="0"/>
          </a:p>
        </p:txBody>
      </p:sp>
      <p:sp>
        <p:nvSpPr>
          <p:cNvPr id="4" name="Slide Number Placeholder 3"/>
          <p:cNvSpPr>
            <a:spLocks noGrp="1"/>
          </p:cNvSpPr>
          <p:nvPr>
            <p:ph type="sldNum" sz="quarter" idx="12"/>
          </p:nvPr>
        </p:nvSpPr>
        <p:spPr/>
        <p:txBody>
          <a:bodyPr/>
          <a:lstStyle/>
          <a:p>
            <a:fld id="{CCF56997-4F5F-5A42-B306-795126905ACA}" type="slidenum">
              <a:rPr lang="en-US" smtClean="0"/>
              <a:pPr/>
              <a:t>25</a:t>
            </a:fld>
            <a:endParaRPr lang="en-US"/>
          </a:p>
        </p:txBody>
      </p:sp>
      <p:sp>
        <p:nvSpPr>
          <p:cNvPr id="3" name="Text Placeholder 2"/>
          <p:cNvSpPr>
            <a:spLocks noGrp="1"/>
          </p:cNvSpPr>
          <p:nvPr>
            <p:ph type="body" sz="quarter" idx="13"/>
          </p:nvPr>
        </p:nvSpPr>
        <p:spPr/>
        <p:txBody>
          <a:bodyPr/>
          <a:lstStyle/>
          <a:p>
            <a:r>
              <a:rPr lang="en-US" dirty="0"/>
              <a:t>Decision </a:t>
            </a:r>
            <a:r>
              <a:rPr lang="en-US" dirty="0" smtClean="0"/>
              <a:t>Functions</a:t>
            </a:r>
            <a:endParaRPr lang="en-US" dirty="0"/>
          </a:p>
        </p:txBody>
      </p:sp>
      <p:sp>
        <p:nvSpPr>
          <p:cNvPr id="17" name="Connector 16"/>
          <p:cNvSpPr/>
          <p:nvPr/>
        </p:nvSpPr>
        <p:spPr>
          <a:xfrm>
            <a:off x="3033291" y="5825518"/>
            <a:ext cx="450150" cy="450150"/>
          </a:xfrm>
          <a:prstGeom prst="flowChartConnector">
            <a:avLst/>
          </a:prstGeom>
          <a:solidFill>
            <a:srgbClr val="72CEE0"/>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sz="1000" dirty="0">
                <a:ln>
                  <a:solidFill>
                    <a:schemeClr val="tx1"/>
                  </a:solidFill>
                </a:ln>
                <a:solidFill>
                  <a:schemeClr val="tx1"/>
                </a:solidFill>
                <a:latin typeface="Arial"/>
                <a:cs typeface="Arial"/>
              </a:rPr>
              <a:t>x</a:t>
            </a:r>
            <a:r>
              <a:rPr lang="en-US" sz="1000" baseline="-25000" dirty="0" smtClean="0">
                <a:ln>
                  <a:solidFill>
                    <a:schemeClr val="tx1"/>
                  </a:solidFill>
                </a:ln>
                <a:solidFill>
                  <a:schemeClr val="tx1"/>
                </a:solidFill>
                <a:latin typeface="Arial"/>
                <a:cs typeface="Arial"/>
              </a:rPr>
              <a:t>1</a:t>
            </a:r>
            <a:endParaRPr lang="en-US" sz="1000" baseline="-25000" dirty="0">
              <a:ln>
                <a:solidFill>
                  <a:schemeClr val="tx1"/>
                </a:solidFill>
              </a:ln>
              <a:solidFill>
                <a:schemeClr val="tx1"/>
              </a:solidFill>
              <a:latin typeface="Arial"/>
              <a:cs typeface="Arial"/>
            </a:endParaRPr>
          </a:p>
        </p:txBody>
      </p:sp>
      <p:sp>
        <p:nvSpPr>
          <p:cNvPr id="18" name="Connector 17"/>
          <p:cNvSpPr/>
          <p:nvPr/>
        </p:nvSpPr>
        <p:spPr>
          <a:xfrm>
            <a:off x="3525122" y="4757107"/>
            <a:ext cx="450150" cy="450150"/>
          </a:xfrm>
          <a:prstGeom prst="flowChartConnector">
            <a:avLst/>
          </a:prstGeom>
          <a:solidFill>
            <a:srgbClr val="EE6802"/>
          </a:solidFill>
          <a:ln>
            <a:solidFill>
              <a:schemeClr val="accent1">
                <a:shade val="95000"/>
                <a:satMod val="105000"/>
              </a:schemeClr>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sz="1000" dirty="0">
                <a:ln>
                  <a:solidFill>
                    <a:schemeClr val="tx1"/>
                  </a:solidFill>
                </a:ln>
                <a:solidFill>
                  <a:schemeClr val="tx1"/>
                </a:solidFill>
                <a:latin typeface="Arial"/>
                <a:cs typeface="Arial"/>
              </a:rPr>
              <a:t>a</a:t>
            </a:r>
            <a:r>
              <a:rPr lang="en-US" sz="1000" baseline="-25000" dirty="0" smtClean="0">
                <a:ln>
                  <a:solidFill>
                    <a:schemeClr val="tx1"/>
                  </a:solidFill>
                </a:ln>
                <a:solidFill>
                  <a:schemeClr val="tx1"/>
                </a:solidFill>
                <a:latin typeface="Arial"/>
                <a:cs typeface="Arial"/>
              </a:rPr>
              <a:t>1</a:t>
            </a:r>
            <a:endParaRPr lang="en-US" sz="1000" baseline="-25000" dirty="0">
              <a:ln>
                <a:solidFill>
                  <a:schemeClr val="tx1"/>
                </a:solidFill>
              </a:ln>
              <a:solidFill>
                <a:schemeClr val="tx1"/>
              </a:solidFill>
              <a:latin typeface="Arial"/>
              <a:cs typeface="Arial"/>
            </a:endParaRPr>
          </a:p>
        </p:txBody>
      </p:sp>
      <p:sp>
        <p:nvSpPr>
          <p:cNvPr id="19" name="Connector 18"/>
          <p:cNvSpPr/>
          <p:nvPr/>
        </p:nvSpPr>
        <p:spPr>
          <a:xfrm>
            <a:off x="3866902" y="5825518"/>
            <a:ext cx="450150" cy="450150"/>
          </a:xfrm>
          <a:prstGeom prst="flowChartConnector">
            <a:avLst/>
          </a:prstGeom>
          <a:solidFill>
            <a:srgbClr val="72CEE0"/>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sz="1000" dirty="0">
                <a:ln>
                  <a:solidFill>
                    <a:schemeClr val="tx1"/>
                  </a:solidFill>
                </a:ln>
                <a:solidFill>
                  <a:schemeClr val="tx1"/>
                </a:solidFill>
                <a:latin typeface="Arial"/>
                <a:cs typeface="Arial"/>
              </a:rPr>
              <a:t>x</a:t>
            </a:r>
            <a:r>
              <a:rPr lang="en-US" sz="1000" baseline="-25000" dirty="0" smtClean="0">
                <a:ln>
                  <a:solidFill>
                    <a:schemeClr val="tx1"/>
                  </a:solidFill>
                </a:ln>
                <a:solidFill>
                  <a:schemeClr val="tx1"/>
                </a:solidFill>
                <a:latin typeface="Arial"/>
                <a:cs typeface="Arial"/>
              </a:rPr>
              <a:t>2</a:t>
            </a:r>
            <a:endParaRPr lang="en-US" sz="1000" baseline="-25000" dirty="0">
              <a:ln>
                <a:solidFill>
                  <a:schemeClr val="tx1"/>
                </a:solidFill>
              </a:ln>
              <a:solidFill>
                <a:schemeClr val="tx1"/>
              </a:solidFill>
              <a:latin typeface="Arial"/>
              <a:cs typeface="Arial"/>
            </a:endParaRPr>
          </a:p>
        </p:txBody>
      </p:sp>
      <p:sp>
        <p:nvSpPr>
          <p:cNvPr id="20" name="Connector 19"/>
          <p:cNvSpPr/>
          <p:nvPr/>
        </p:nvSpPr>
        <p:spPr>
          <a:xfrm>
            <a:off x="4783875" y="5825518"/>
            <a:ext cx="450150" cy="450150"/>
          </a:xfrm>
          <a:prstGeom prst="flowChartConnector">
            <a:avLst/>
          </a:prstGeom>
          <a:solidFill>
            <a:srgbClr val="72CEE0"/>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sz="1000" dirty="0">
                <a:ln>
                  <a:solidFill>
                    <a:schemeClr val="tx1"/>
                  </a:solidFill>
                </a:ln>
                <a:solidFill>
                  <a:schemeClr val="tx1"/>
                </a:solidFill>
                <a:latin typeface="Arial"/>
                <a:cs typeface="Arial"/>
              </a:rPr>
              <a:t>x</a:t>
            </a:r>
            <a:r>
              <a:rPr lang="en-US" sz="1000" baseline="-25000" dirty="0" smtClean="0">
                <a:ln>
                  <a:solidFill>
                    <a:schemeClr val="tx1"/>
                  </a:solidFill>
                </a:ln>
                <a:solidFill>
                  <a:schemeClr val="tx1"/>
                </a:solidFill>
                <a:latin typeface="Arial"/>
                <a:cs typeface="Arial"/>
              </a:rPr>
              <a:t>3</a:t>
            </a:r>
            <a:endParaRPr lang="en-US" sz="1000" baseline="-25000" dirty="0">
              <a:ln>
                <a:solidFill>
                  <a:schemeClr val="tx1"/>
                </a:solidFill>
              </a:ln>
              <a:solidFill>
                <a:schemeClr val="tx1"/>
              </a:solidFill>
              <a:latin typeface="Arial"/>
              <a:cs typeface="Arial"/>
            </a:endParaRPr>
          </a:p>
        </p:txBody>
      </p:sp>
      <p:sp>
        <p:nvSpPr>
          <p:cNvPr id="21" name="Connector 20"/>
          <p:cNvSpPr/>
          <p:nvPr/>
        </p:nvSpPr>
        <p:spPr>
          <a:xfrm>
            <a:off x="6159333" y="5825518"/>
            <a:ext cx="450150" cy="450150"/>
          </a:xfrm>
          <a:prstGeom prst="flowChartConnector">
            <a:avLst/>
          </a:prstGeom>
          <a:solidFill>
            <a:srgbClr val="72CEE0"/>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sz="1000" dirty="0" err="1">
                <a:ln>
                  <a:solidFill>
                    <a:schemeClr val="tx1"/>
                  </a:solidFill>
                </a:ln>
                <a:solidFill>
                  <a:schemeClr val="tx1"/>
                </a:solidFill>
                <a:latin typeface="Arial"/>
                <a:cs typeface="Arial"/>
              </a:rPr>
              <a:t>x</a:t>
            </a:r>
            <a:r>
              <a:rPr lang="en-US" sz="1000" baseline="-25000" dirty="0" err="1" smtClean="0">
                <a:ln>
                  <a:solidFill>
                    <a:schemeClr val="tx1"/>
                  </a:solidFill>
                </a:ln>
                <a:solidFill>
                  <a:schemeClr val="tx1"/>
                </a:solidFill>
                <a:latin typeface="Arial"/>
                <a:cs typeface="Arial"/>
              </a:rPr>
              <a:t>M</a:t>
            </a:r>
            <a:endParaRPr lang="en-US" sz="1000" baseline="-25000" dirty="0">
              <a:ln>
                <a:solidFill>
                  <a:schemeClr val="tx1"/>
                </a:solidFill>
              </a:ln>
              <a:solidFill>
                <a:schemeClr val="tx1"/>
              </a:solidFill>
              <a:latin typeface="Arial"/>
              <a:cs typeface="Arial"/>
            </a:endParaRPr>
          </a:p>
        </p:txBody>
      </p:sp>
      <p:sp>
        <p:nvSpPr>
          <p:cNvPr id="23" name="Connector 22"/>
          <p:cNvSpPr/>
          <p:nvPr/>
        </p:nvSpPr>
        <p:spPr>
          <a:xfrm>
            <a:off x="4275372" y="4757107"/>
            <a:ext cx="450150" cy="450150"/>
          </a:xfrm>
          <a:prstGeom prst="flowChartConnector">
            <a:avLst/>
          </a:prstGeom>
          <a:solidFill>
            <a:srgbClr val="EE6802"/>
          </a:solidFill>
          <a:ln>
            <a:solidFill>
              <a:schemeClr val="accent1">
                <a:shade val="95000"/>
                <a:satMod val="105000"/>
              </a:schemeClr>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sz="1000" dirty="0">
                <a:ln>
                  <a:solidFill>
                    <a:schemeClr val="tx1"/>
                  </a:solidFill>
                </a:ln>
                <a:solidFill>
                  <a:schemeClr val="tx1"/>
                </a:solidFill>
                <a:latin typeface="Arial"/>
                <a:cs typeface="Arial"/>
              </a:rPr>
              <a:t>a</a:t>
            </a:r>
            <a:r>
              <a:rPr lang="en-US" sz="1000" baseline="-25000" dirty="0" smtClean="0">
                <a:ln>
                  <a:solidFill>
                    <a:schemeClr val="tx1"/>
                  </a:solidFill>
                </a:ln>
                <a:solidFill>
                  <a:schemeClr val="tx1"/>
                </a:solidFill>
                <a:latin typeface="Arial"/>
                <a:cs typeface="Arial"/>
              </a:rPr>
              <a:t>2</a:t>
            </a:r>
            <a:endParaRPr lang="en-US" sz="1000" baseline="-25000" dirty="0">
              <a:ln>
                <a:solidFill>
                  <a:schemeClr val="tx1"/>
                </a:solidFill>
              </a:ln>
              <a:solidFill>
                <a:schemeClr val="tx1"/>
              </a:solidFill>
              <a:latin typeface="Arial"/>
              <a:cs typeface="Arial"/>
            </a:endParaRPr>
          </a:p>
        </p:txBody>
      </p:sp>
      <p:sp>
        <p:nvSpPr>
          <p:cNvPr id="24" name="Connector 23"/>
          <p:cNvSpPr/>
          <p:nvPr/>
        </p:nvSpPr>
        <p:spPr>
          <a:xfrm>
            <a:off x="5575805" y="4757107"/>
            <a:ext cx="450150" cy="450150"/>
          </a:xfrm>
          <a:prstGeom prst="flowChartConnector">
            <a:avLst/>
          </a:prstGeom>
          <a:solidFill>
            <a:srgbClr val="EE6802"/>
          </a:solidFill>
          <a:ln>
            <a:solidFill>
              <a:schemeClr val="accent1">
                <a:shade val="95000"/>
                <a:satMod val="105000"/>
              </a:schemeClr>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sz="1000" dirty="0" err="1">
                <a:ln>
                  <a:solidFill>
                    <a:schemeClr val="tx1"/>
                  </a:solidFill>
                </a:ln>
                <a:solidFill>
                  <a:schemeClr val="tx1"/>
                </a:solidFill>
                <a:latin typeface="Arial"/>
                <a:cs typeface="Arial"/>
              </a:rPr>
              <a:t>a</a:t>
            </a:r>
            <a:r>
              <a:rPr lang="en-US" sz="1000" baseline="-25000" dirty="0" err="1" smtClean="0">
                <a:ln>
                  <a:solidFill>
                    <a:schemeClr val="tx1"/>
                  </a:solidFill>
                </a:ln>
                <a:solidFill>
                  <a:schemeClr val="tx1"/>
                </a:solidFill>
                <a:latin typeface="Arial"/>
                <a:cs typeface="Arial"/>
              </a:rPr>
              <a:t>D</a:t>
            </a:r>
            <a:endParaRPr lang="en-US" sz="1000" baseline="-25000" dirty="0">
              <a:ln>
                <a:solidFill>
                  <a:schemeClr val="tx1"/>
                </a:solidFill>
              </a:ln>
              <a:solidFill>
                <a:schemeClr val="tx1"/>
              </a:solidFill>
              <a:latin typeface="Arial"/>
              <a:cs typeface="Arial"/>
            </a:endParaRPr>
          </a:p>
        </p:txBody>
      </p:sp>
      <p:sp>
        <p:nvSpPr>
          <p:cNvPr id="25" name="TextBox 24"/>
          <p:cNvSpPr txBox="1">
            <a:spLocks noChangeArrowheads="1"/>
          </p:cNvSpPr>
          <p:nvPr/>
        </p:nvSpPr>
        <p:spPr bwMode="auto">
          <a:xfrm>
            <a:off x="5025621" y="4810270"/>
            <a:ext cx="291764" cy="246221"/>
          </a:xfrm>
          <a:prstGeom prst="rect">
            <a:avLst/>
          </a:prstGeom>
          <a:noFill/>
          <a:ln w="9525">
            <a:noFill/>
            <a:miter lim="800000"/>
            <a:headEnd/>
            <a:tailEnd/>
          </a:ln>
        </p:spPr>
        <p:txBody>
          <a:bodyPr anchor="ctr">
            <a:prstTxWarp prst="textNoShape">
              <a:avLst/>
            </a:prstTxWarp>
            <a:spAutoFit/>
          </a:bodyPr>
          <a:lstStyle/>
          <a:p>
            <a:pPr algn="ctr"/>
            <a:r>
              <a:rPr lang="en-US" sz="1000" b="1" dirty="0"/>
              <a:t>…</a:t>
            </a:r>
          </a:p>
        </p:txBody>
      </p:sp>
      <p:sp>
        <p:nvSpPr>
          <p:cNvPr id="26" name="TextBox 25"/>
          <p:cNvSpPr txBox="1">
            <a:spLocks noChangeArrowheads="1"/>
          </p:cNvSpPr>
          <p:nvPr/>
        </p:nvSpPr>
        <p:spPr bwMode="auto">
          <a:xfrm>
            <a:off x="5575805" y="5878681"/>
            <a:ext cx="291764" cy="246221"/>
          </a:xfrm>
          <a:prstGeom prst="rect">
            <a:avLst/>
          </a:prstGeom>
          <a:noFill/>
          <a:ln w="9525">
            <a:noFill/>
            <a:miter lim="800000"/>
            <a:headEnd/>
            <a:tailEnd/>
          </a:ln>
        </p:spPr>
        <p:txBody>
          <a:bodyPr anchor="ctr">
            <a:prstTxWarp prst="textNoShape">
              <a:avLst/>
            </a:prstTxWarp>
            <a:spAutoFit/>
          </a:bodyPr>
          <a:lstStyle/>
          <a:p>
            <a:pPr algn="ctr"/>
            <a:r>
              <a:rPr lang="en-US" sz="1000" b="1"/>
              <a:t>…</a:t>
            </a:r>
          </a:p>
        </p:txBody>
      </p:sp>
      <p:cxnSp>
        <p:nvCxnSpPr>
          <p:cNvPr id="27" name="Straight Connector 26"/>
          <p:cNvCxnSpPr>
            <a:stCxn id="18" idx="4"/>
            <a:endCxn id="17" idx="0"/>
          </p:cNvCxnSpPr>
          <p:nvPr/>
        </p:nvCxnSpPr>
        <p:spPr>
          <a:xfrm rot="5400000">
            <a:off x="3195151" y="5270472"/>
            <a:ext cx="618261" cy="491831"/>
          </a:xfrm>
          <a:prstGeom prst="line">
            <a:avLst/>
          </a:prstGeom>
          <a:ln>
            <a:solidFill>
              <a:schemeClr val="tx1"/>
            </a:solidFill>
            <a:headEnd type="arrow" w="lg" len="lg"/>
          </a:ln>
        </p:spPr>
        <p:style>
          <a:lnRef idx="2">
            <a:schemeClr val="accent1"/>
          </a:lnRef>
          <a:fillRef idx="0">
            <a:schemeClr val="accent1"/>
          </a:fillRef>
          <a:effectRef idx="1">
            <a:schemeClr val="accent1"/>
          </a:effectRef>
          <a:fontRef idx="minor">
            <a:schemeClr val="tx1"/>
          </a:fontRef>
        </p:style>
      </p:cxnSp>
      <p:cxnSp>
        <p:nvCxnSpPr>
          <p:cNvPr id="28" name="Straight Connector 27"/>
          <p:cNvCxnSpPr>
            <a:stCxn id="18" idx="4"/>
            <a:endCxn id="19" idx="0"/>
          </p:cNvCxnSpPr>
          <p:nvPr/>
        </p:nvCxnSpPr>
        <p:spPr>
          <a:xfrm rot="16200000" flipH="1">
            <a:off x="3611956" y="5345497"/>
            <a:ext cx="618261" cy="341781"/>
          </a:xfrm>
          <a:prstGeom prst="line">
            <a:avLst/>
          </a:prstGeom>
          <a:ln>
            <a:solidFill>
              <a:schemeClr val="tx1"/>
            </a:solidFill>
            <a:headEnd type="arrow" w="lg" len="lg"/>
          </a:ln>
        </p:spPr>
        <p:style>
          <a:lnRef idx="2">
            <a:schemeClr val="accent1"/>
          </a:lnRef>
          <a:fillRef idx="0">
            <a:schemeClr val="accent1"/>
          </a:fillRef>
          <a:effectRef idx="1">
            <a:schemeClr val="accent1"/>
          </a:effectRef>
          <a:fontRef idx="minor">
            <a:schemeClr val="tx1"/>
          </a:fontRef>
        </p:style>
      </p:cxnSp>
      <p:cxnSp>
        <p:nvCxnSpPr>
          <p:cNvPr id="29" name="Straight Connector 28"/>
          <p:cNvCxnSpPr>
            <a:stCxn id="18" idx="4"/>
            <a:endCxn id="20" idx="0"/>
          </p:cNvCxnSpPr>
          <p:nvPr/>
        </p:nvCxnSpPr>
        <p:spPr>
          <a:xfrm rot="16200000" flipH="1">
            <a:off x="4070442" y="4887011"/>
            <a:ext cx="618261" cy="1258753"/>
          </a:xfrm>
          <a:prstGeom prst="line">
            <a:avLst/>
          </a:prstGeom>
          <a:ln>
            <a:solidFill>
              <a:schemeClr val="tx1"/>
            </a:solidFill>
            <a:headEnd type="arrow" w="lg" len="lg"/>
          </a:ln>
        </p:spPr>
        <p:style>
          <a:lnRef idx="2">
            <a:schemeClr val="accent1"/>
          </a:lnRef>
          <a:fillRef idx="0">
            <a:schemeClr val="accent1"/>
          </a:fillRef>
          <a:effectRef idx="1">
            <a:schemeClr val="accent1"/>
          </a:effectRef>
          <a:fontRef idx="minor">
            <a:schemeClr val="tx1"/>
          </a:fontRef>
        </p:style>
      </p:cxnSp>
      <p:cxnSp>
        <p:nvCxnSpPr>
          <p:cNvPr id="30" name="Straight Connector 29"/>
          <p:cNvCxnSpPr>
            <a:stCxn id="18" idx="4"/>
            <a:endCxn id="21" idx="0"/>
          </p:cNvCxnSpPr>
          <p:nvPr/>
        </p:nvCxnSpPr>
        <p:spPr>
          <a:xfrm rot="16200000" flipH="1">
            <a:off x="4758172" y="4199282"/>
            <a:ext cx="618261" cy="2634211"/>
          </a:xfrm>
          <a:prstGeom prst="line">
            <a:avLst/>
          </a:prstGeom>
          <a:ln>
            <a:solidFill>
              <a:schemeClr val="tx1"/>
            </a:solidFill>
            <a:headEnd type="arrow" w="lg" len="lg"/>
          </a:ln>
        </p:spPr>
        <p:style>
          <a:lnRef idx="2">
            <a:schemeClr val="accent1"/>
          </a:lnRef>
          <a:fillRef idx="0">
            <a:schemeClr val="accent1"/>
          </a:fillRef>
          <a:effectRef idx="1">
            <a:schemeClr val="accent1"/>
          </a:effectRef>
          <a:fontRef idx="minor">
            <a:schemeClr val="tx1"/>
          </a:fontRef>
        </p:style>
      </p:cxnSp>
      <p:cxnSp>
        <p:nvCxnSpPr>
          <p:cNvPr id="31" name="Straight Connector 30"/>
          <p:cNvCxnSpPr>
            <a:stCxn id="23" idx="4"/>
            <a:endCxn id="19" idx="0"/>
          </p:cNvCxnSpPr>
          <p:nvPr/>
        </p:nvCxnSpPr>
        <p:spPr>
          <a:xfrm rot="5400000">
            <a:off x="3987081" y="5312153"/>
            <a:ext cx="618261" cy="408469"/>
          </a:xfrm>
          <a:prstGeom prst="line">
            <a:avLst/>
          </a:prstGeom>
          <a:ln>
            <a:solidFill>
              <a:schemeClr val="tx1"/>
            </a:solidFill>
            <a:headEnd type="arrow" w="lg" len="lg"/>
          </a:ln>
        </p:spPr>
        <p:style>
          <a:lnRef idx="2">
            <a:schemeClr val="accent1"/>
          </a:lnRef>
          <a:fillRef idx="0">
            <a:schemeClr val="accent1"/>
          </a:fillRef>
          <a:effectRef idx="1">
            <a:schemeClr val="accent1"/>
          </a:effectRef>
          <a:fontRef idx="minor">
            <a:schemeClr val="tx1"/>
          </a:fontRef>
        </p:style>
      </p:cxnSp>
      <p:cxnSp>
        <p:nvCxnSpPr>
          <p:cNvPr id="32" name="Straight Connector 31"/>
          <p:cNvCxnSpPr>
            <a:stCxn id="23" idx="4"/>
            <a:endCxn id="20" idx="0"/>
          </p:cNvCxnSpPr>
          <p:nvPr/>
        </p:nvCxnSpPr>
        <p:spPr>
          <a:xfrm rot="16200000" flipH="1">
            <a:off x="4445567" y="5262136"/>
            <a:ext cx="618261" cy="508503"/>
          </a:xfrm>
          <a:prstGeom prst="line">
            <a:avLst/>
          </a:prstGeom>
          <a:ln>
            <a:solidFill>
              <a:schemeClr val="tx1"/>
            </a:solidFill>
            <a:headEnd type="arrow" w="lg" len="lg"/>
          </a:ln>
        </p:spPr>
        <p:style>
          <a:lnRef idx="2">
            <a:schemeClr val="accent1"/>
          </a:lnRef>
          <a:fillRef idx="0">
            <a:schemeClr val="accent1"/>
          </a:fillRef>
          <a:effectRef idx="1">
            <a:schemeClr val="accent1"/>
          </a:effectRef>
          <a:fontRef idx="minor">
            <a:schemeClr val="tx1"/>
          </a:fontRef>
        </p:style>
      </p:cxnSp>
      <p:cxnSp>
        <p:nvCxnSpPr>
          <p:cNvPr id="33" name="Straight Connector 32"/>
          <p:cNvCxnSpPr>
            <a:stCxn id="23" idx="4"/>
            <a:endCxn id="21" idx="0"/>
          </p:cNvCxnSpPr>
          <p:nvPr/>
        </p:nvCxnSpPr>
        <p:spPr>
          <a:xfrm rot="16200000" flipH="1">
            <a:off x="5133297" y="4574407"/>
            <a:ext cx="618261" cy="1883961"/>
          </a:xfrm>
          <a:prstGeom prst="line">
            <a:avLst/>
          </a:prstGeom>
          <a:ln>
            <a:solidFill>
              <a:schemeClr val="tx1"/>
            </a:solidFill>
            <a:headEnd type="arrow" w="lg" len="lg"/>
          </a:ln>
        </p:spPr>
        <p:style>
          <a:lnRef idx="2">
            <a:schemeClr val="accent1"/>
          </a:lnRef>
          <a:fillRef idx="0">
            <a:schemeClr val="accent1"/>
          </a:fillRef>
          <a:effectRef idx="1">
            <a:schemeClr val="accent1"/>
          </a:effectRef>
          <a:fontRef idx="minor">
            <a:schemeClr val="tx1"/>
          </a:fontRef>
        </p:style>
      </p:cxnSp>
      <p:cxnSp>
        <p:nvCxnSpPr>
          <p:cNvPr id="34" name="Straight Connector 33"/>
          <p:cNvCxnSpPr>
            <a:stCxn id="24" idx="4"/>
            <a:endCxn id="17" idx="0"/>
          </p:cNvCxnSpPr>
          <p:nvPr/>
        </p:nvCxnSpPr>
        <p:spPr>
          <a:xfrm rot="5400000">
            <a:off x="4220492" y="4245130"/>
            <a:ext cx="618261" cy="2542514"/>
          </a:xfrm>
          <a:prstGeom prst="line">
            <a:avLst/>
          </a:prstGeom>
          <a:ln>
            <a:solidFill>
              <a:schemeClr val="tx1"/>
            </a:solidFill>
            <a:headEnd type="arrow" w="lg" len="lg"/>
          </a:ln>
        </p:spPr>
        <p:style>
          <a:lnRef idx="2">
            <a:schemeClr val="accent1"/>
          </a:lnRef>
          <a:fillRef idx="0">
            <a:schemeClr val="accent1"/>
          </a:fillRef>
          <a:effectRef idx="1">
            <a:schemeClr val="accent1"/>
          </a:effectRef>
          <a:fontRef idx="minor">
            <a:schemeClr val="tx1"/>
          </a:fontRef>
        </p:style>
      </p:cxnSp>
      <p:cxnSp>
        <p:nvCxnSpPr>
          <p:cNvPr id="35" name="Straight Connector 34"/>
          <p:cNvCxnSpPr>
            <a:stCxn id="23" idx="4"/>
            <a:endCxn id="17" idx="0"/>
          </p:cNvCxnSpPr>
          <p:nvPr/>
        </p:nvCxnSpPr>
        <p:spPr>
          <a:xfrm rot="5400000">
            <a:off x="3570276" y="4895347"/>
            <a:ext cx="618261" cy="1242081"/>
          </a:xfrm>
          <a:prstGeom prst="line">
            <a:avLst/>
          </a:prstGeom>
          <a:ln>
            <a:solidFill>
              <a:schemeClr val="tx1"/>
            </a:solidFill>
            <a:headEnd type="arrow" w="lg" len="lg"/>
          </a:ln>
        </p:spPr>
        <p:style>
          <a:lnRef idx="2">
            <a:schemeClr val="accent1"/>
          </a:lnRef>
          <a:fillRef idx="0">
            <a:schemeClr val="accent1"/>
          </a:fillRef>
          <a:effectRef idx="1">
            <a:schemeClr val="accent1"/>
          </a:effectRef>
          <a:fontRef idx="minor">
            <a:schemeClr val="tx1"/>
          </a:fontRef>
        </p:style>
      </p:cxnSp>
      <p:cxnSp>
        <p:nvCxnSpPr>
          <p:cNvPr id="36" name="Straight Connector 35"/>
          <p:cNvCxnSpPr>
            <a:stCxn id="24" idx="4"/>
            <a:endCxn id="19" idx="0"/>
          </p:cNvCxnSpPr>
          <p:nvPr/>
        </p:nvCxnSpPr>
        <p:spPr>
          <a:xfrm rot="5400000">
            <a:off x="4637298" y="4661936"/>
            <a:ext cx="618261" cy="1708903"/>
          </a:xfrm>
          <a:prstGeom prst="line">
            <a:avLst/>
          </a:prstGeom>
          <a:ln>
            <a:solidFill>
              <a:schemeClr val="tx1"/>
            </a:solidFill>
            <a:headEnd type="arrow" w="lg" len="lg"/>
          </a:ln>
        </p:spPr>
        <p:style>
          <a:lnRef idx="2">
            <a:schemeClr val="accent1"/>
          </a:lnRef>
          <a:fillRef idx="0">
            <a:schemeClr val="accent1"/>
          </a:fillRef>
          <a:effectRef idx="1">
            <a:schemeClr val="accent1"/>
          </a:effectRef>
          <a:fontRef idx="minor">
            <a:schemeClr val="tx1"/>
          </a:fontRef>
        </p:style>
      </p:cxnSp>
      <p:cxnSp>
        <p:nvCxnSpPr>
          <p:cNvPr id="37" name="Straight Connector 36"/>
          <p:cNvCxnSpPr>
            <a:stCxn id="24" idx="4"/>
            <a:endCxn id="20" idx="0"/>
          </p:cNvCxnSpPr>
          <p:nvPr/>
        </p:nvCxnSpPr>
        <p:spPr>
          <a:xfrm rot="5400000">
            <a:off x="5095784" y="5120422"/>
            <a:ext cx="618261" cy="791931"/>
          </a:xfrm>
          <a:prstGeom prst="line">
            <a:avLst/>
          </a:prstGeom>
          <a:ln>
            <a:solidFill>
              <a:schemeClr val="tx1"/>
            </a:solidFill>
            <a:headEnd type="arrow" w="lg" len="lg"/>
          </a:ln>
        </p:spPr>
        <p:style>
          <a:lnRef idx="2">
            <a:schemeClr val="accent1"/>
          </a:lnRef>
          <a:fillRef idx="0">
            <a:schemeClr val="accent1"/>
          </a:fillRef>
          <a:effectRef idx="1">
            <a:schemeClr val="accent1"/>
          </a:effectRef>
          <a:fontRef idx="minor">
            <a:schemeClr val="tx1"/>
          </a:fontRef>
        </p:style>
      </p:cxnSp>
      <p:cxnSp>
        <p:nvCxnSpPr>
          <p:cNvPr id="38" name="Straight Connector 37"/>
          <p:cNvCxnSpPr>
            <a:stCxn id="24" idx="4"/>
            <a:endCxn id="21" idx="0"/>
          </p:cNvCxnSpPr>
          <p:nvPr/>
        </p:nvCxnSpPr>
        <p:spPr>
          <a:xfrm rot="16200000" flipH="1">
            <a:off x="5783513" y="5224623"/>
            <a:ext cx="618261" cy="583528"/>
          </a:xfrm>
          <a:prstGeom prst="line">
            <a:avLst/>
          </a:prstGeom>
          <a:ln>
            <a:solidFill>
              <a:schemeClr val="tx1"/>
            </a:solidFill>
            <a:headEnd type="arrow" w="lg" len="lg"/>
          </a:ln>
        </p:spPr>
        <p:style>
          <a:lnRef idx="2">
            <a:schemeClr val="accent1"/>
          </a:lnRef>
          <a:fillRef idx="0">
            <a:schemeClr val="accent1"/>
          </a:fillRef>
          <a:effectRef idx="1">
            <a:schemeClr val="accent1"/>
          </a:effectRef>
          <a:fontRef idx="minor">
            <a:schemeClr val="tx1"/>
          </a:fontRef>
        </p:style>
      </p:cxnSp>
      <p:sp>
        <p:nvSpPr>
          <p:cNvPr id="43" name="TextBox 75"/>
          <p:cNvSpPr txBox="1">
            <a:spLocks noChangeArrowheads="1"/>
          </p:cNvSpPr>
          <p:nvPr/>
        </p:nvSpPr>
        <p:spPr bwMode="auto">
          <a:xfrm>
            <a:off x="2283041" y="5950560"/>
            <a:ext cx="708569" cy="246221"/>
          </a:xfrm>
          <a:prstGeom prst="rect">
            <a:avLst/>
          </a:prstGeom>
          <a:noFill/>
          <a:ln w="9525">
            <a:noFill/>
            <a:miter lim="800000"/>
            <a:headEnd/>
            <a:tailEnd/>
          </a:ln>
        </p:spPr>
        <p:txBody>
          <a:bodyPr>
            <a:prstTxWarp prst="textNoShape">
              <a:avLst/>
            </a:prstTxWarp>
            <a:spAutoFit/>
          </a:bodyPr>
          <a:lstStyle/>
          <a:p>
            <a:pPr algn="ctr"/>
            <a:r>
              <a:rPr lang="en-US" sz="1000"/>
              <a:t>Input</a:t>
            </a:r>
          </a:p>
        </p:txBody>
      </p:sp>
      <p:sp>
        <p:nvSpPr>
          <p:cNvPr id="44" name="TextBox 76"/>
          <p:cNvSpPr txBox="1">
            <a:spLocks noChangeArrowheads="1"/>
          </p:cNvSpPr>
          <p:nvPr/>
        </p:nvSpPr>
        <p:spPr bwMode="auto">
          <a:xfrm>
            <a:off x="2274705" y="4882148"/>
            <a:ext cx="1125375" cy="246221"/>
          </a:xfrm>
          <a:prstGeom prst="rect">
            <a:avLst/>
          </a:prstGeom>
          <a:noFill/>
          <a:ln w="9525">
            <a:noFill/>
            <a:miter lim="800000"/>
            <a:headEnd/>
            <a:tailEnd/>
          </a:ln>
        </p:spPr>
        <p:txBody>
          <a:bodyPr>
            <a:prstTxWarp prst="textNoShape">
              <a:avLst/>
            </a:prstTxWarp>
            <a:spAutoFit/>
          </a:bodyPr>
          <a:lstStyle/>
          <a:p>
            <a:pPr algn="ctr"/>
            <a:r>
              <a:rPr lang="en-US" sz="1000" dirty="0"/>
              <a:t>Hidden </a:t>
            </a:r>
            <a:r>
              <a:rPr lang="en-US" sz="1000" dirty="0" smtClean="0"/>
              <a:t>Layer 1</a:t>
            </a:r>
            <a:endParaRPr lang="en-US" sz="1000" dirty="0"/>
          </a:p>
        </p:txBody>
      </p:sp>
      <p:sp>
        <p:nvSpPr>
          <p:cNvPr id="45" name="Connector 44"/>
          <p:cNvSpPr/>
          <p:nvPr/>
        </p:nvSpPr>
        <p:spPr>
          <a:xfrm>
            <a:off x="3533458" y="3700384"/>
            <a:ext cx="450150" cy="450150"/>
          </a:xfrm>
          <a:prstGeom prst="flowChartConnector">
            <a:avLst/>
          </a:prstGeom>
          <a:solidFill>
            <a:srgbClr val="EE6802"/>
          </a:solidFill>
          <a:ln>
            <a:solidFill>
              <a:schemeClr val="accent1">
                <a:shade val="95000"/>
                <a:satMod val="105000"/>
              </a:schemeClr>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sz="1000" dirty="0">
                <a:ln>
                  <a:solidFill>
                    <a:schemeClr val="tx1"/>
                  </a:solidFill>
                </a:ln>
                <a:solidFill>
                  <a:schemeClr val="tx1"/>
                </a:solidFill>
                <a:latin typeface="Arial"/>
                <a:cs typeface="Arial"/>
              </a:rPr>
              <a:t>b</a:t>
            </a:r>
            <a:r>
              <a:rPr lang="en-US" sz="1000" baseline="-25000" dirty="0" smtClean="0">
                <a:ln>
                  <a:solidFill>
                    <a:schemeClr val="tx1"/>
                  </a:solidFill>
                </a:ln>
                <a:solidFill>
                  <a:schemeClr val="tx1"/>
                </a:solidFill>
                <a:latin typeface="Arial"/>
                <a:cs typeface="Arial"/>
              </a:rPr>
              <a:t>1</a:t>
            </a:r>
            <a:endParaRPr lang="en-US" sz="1000" baseline="-25000" dirty="0">
              <a:ln>
                <a:solidFill>
                  <a:schemeClr val="tx1"/>
                </a:solidFill>
              </a:ln>
              <a:solidFill>
                <a:schemeClr val="tx1"/>
              </a:solidFill>
              <a:latin typeface="Arial"/>
              <a:cs typeface="Arial"/>
            </a:endParaRPr>
          </a:p>
        </p:txBody>
      </p:sp>
      <p:sp>
        <p:nvSpPr>
          <p:cNvPr id="47" name="Connector 46"/>
          <p:cNvSpPr/>
          <p:nvPr/>
        </p:nvSpPr>
        <p:spPr>
          <a:xfrm>
            <a:off x="4283708" y="3700384"/>
            <a:ext cx="450150" cy="450150"/>
          </a:xfrm>
          <a:prstGeom prst="flowChartConnector">
            <a:avLst/>
          </a:prstGeom>
          <a:solidFill>
            <a:srgbClr val="EE6802"/>
          </a:solidFill>
          <a:ln>
            <a:solidFill>
              <a:schemeClr val="accent1">
                <a:shade val="95000"/>
                <a:satMod val="105000"/>
              </a:schemeClr>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sz="1000" dirty="0">
                <a:ln>
                  <a:solidFill>
                    <a:schemeClr val="tx1"/>
                  </a:solidFill>
                </a:ln>
                <a:solidFill>
                  <a:schemeClr val="tx1"/>
                </a:solidFill>
                <a:latin typeface="Arial"/>
                <a:cs typeface="Arial"/>
              </a:rPr>
              <a:t>b</a:t>
            </a:r>
            <a:r>
              <a:rPr lang="en-US" sz="1000" baseline="-25000" dirty="0" smtClean="0">
                <a:ln>
                  <a:solidFill>
                    <a:schemeClr val="tx1"/>
                  </a:solidFill>
                </a:ln>
                <a:solidFill>
                  <a:schemeClr val="tx1"/>
                </a:solidFill>
                <a:latin typeface="Arial"/>
                <a:cs typeface="Arial"/>
              </a:rPr>
              <a:t>2</a:t>
            </a:r>
            <a:endParaRPr lang="en-US" sz="1000" baseline="-25000" dirty="0">
              <a:ln>
                <a:solidFill>
                  <a:schemeClr val="tx1"/>
                </a:solidFill>
              </a:ln>
              <a:solidFill>
                <a:schemeClr val="tx1"/>
              </a:solidFill>
              <a:latin typeface="Arial"/>
              <a:cs typeface="Arial"/>
            </a:endParaRPr>
          </a:p>
        </p:txBody>
      </p:sp>
      <p:sp>
        <p:nvSpPr>
          <p:cNvPr id="48" name="Connector 47"/>
          <p:cNvSpPr/>
          <p:nvPr/>
        </p:nvSpPr>
        <p:spPr>
          <a:xfrm>
            <a:off x="5565185" y="3700384"/>
            <a:ext cx="450150" cy="450150"/>
          </a:xfrm>
          <a:prstGeom prst="flowChartConnector">
            <a:avLst/>
          </a:prstGeom>
          <a:solidFill>
            <a:srgbClr val="EE6802"/>
          </a:solidFill>
          <a:ln>
            <a:solidFill>
              <a:schemeClr val="accent1">
                <a:shade val="95000"/>
                <a:satMod val="105000"/>
              </a:schemeClr>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sz="1000" dirty="0" err="1">
                <a:ln>
                  <a:solidFill>
                    <a:schemeClr val="tx1"/>
                  </a:solidFill>
                </a:ln>
                <a:solidFill>
                  <a:schemeClr val="tx1"/>
                </a:solidFill>
                <a:latin typeface="Arial"/>
                <a:cs typeface="Arial"/>
              </a:rPr>
              <a:t>b</a:t>
            </a:r>
            <a:r>
              <a:rPr lang="en-US" sz="1000" baseline="-25000" dirty="0" err="1" smtClean="0">
                <a:ln>
                  <a:solidFill>
                    <a:schemeClr val="tx1"/>
                  </a:solidFill>
                </a:ln>
                <a:solidFill>
                  <a:schemeClr val="tx1"/>
                </a:solidFill>
                <a:latin typeface="Arial"/>
                <a:cs typeface="Arial"/>
              </a:rPr>
              <a:t>E</a:t>
            </a:r>
            <a:endParaRPr lang="en-US" sz="1000" baseline="-25000" dirty="0">
              <a:ln>
                <a:solidFill>
                  <a:schemeClr val="tx1"/>
                </a:solidFill>
              </a:ln>
              <a:solidFill>
                <a:schemeClr val="tx1"/>
              </a:solidFill>
              <a:latin typeface="Arial"/>
              <a:cs typeface="Arial"/>
            </a:endParaRPr>
          </a:p>
        </p:txBody>
      </p:sp>
      <p:sp>
        <p:nvSpPr>
          <p:cNvPr id="49" name="TextBox 48"/>
          <p:cNvSpPr txBox="1">
            <a:spLocks noChangeArrowheads="1"/>
          </p:cNvSpPr>
          <p:nvPr/>
        </p:nvSpPr>
        <p:spPr bwMode="auto">
          <a:xfrm>
            <a:off x="5033957" y="3753547"/>
            <a:ext cx="291764" cy="246221"/>
          </a:xfrm>
          <a:prstGeom prst="rect">
            <a:avLst/>
          </a:prstGeom>
          <a:noFill/>
          <a:ln w="9525">
            <a:noFill/>
            <a:miter lim="800000"/>
            <a:headEnd/>
            <a:tailEnd/>
          </a:ln>
        </p:spPr>
        <p:txBody>
          <a:bodyPr anchor="ctr">
            <a:prstTxWarp prst="textNoShape">
              <a:avLst/>
            </a:prstTxWarp>
            <a:spAutoFit/>
          </a:bodyPr>
          <a:lstStyle/>
          <a:p>
            <a:pPr algn="ctr"/>
            <a:r>
              <a:rPr lang="en-US" sz="1000" b="1" dirty="0"/>
              <a:t>…</a:t>
            </a:r>
          </a:p>
        </p:txBody>
      </p:sp>
      <p:cxnSp>
        <p:nvCxnSpPr>
          <p:cNvPr id="50" name="Straight Connector 49"/>
          <p:cNvCxnSpPr>
            <a:stCxn id="45" idx="4"/>
            <a:endCxn id="18" idx="0"/>
          </p:cNvCxnSpPr>
          <p:nvPr/>
        </p:nvCxnSpPr>
        <p:spPr>
          <a:xfrm flipH="1">
            <a:off x="3750197" y="4150534"/>
            <a:ext cx="8336" cy="606573"/>
          </a:xfrm>
          <a:prstGeom prst="line">
            <a:avLst/>
          </a:prstGeom>
          <a:ln>
            <a:solidFill>
              <a:schemeClr val="tx1"/>
            </a:solidFill>
            <a:headEnd type="arrow" w="lg" len="lg"/>
          </a:ln>
        </p:spPr>
        <p:style>
          <a:lnRef idx="2">
            <a:schemeClr val="accent1"/>
          </a:lnRef>
          <a:fillRef idx="0">
            <a:schemeClr val="accent1"/>
          </a:fillRef>
          <a:effectRef idx="1">
            <a:schemeClr val="accent1"/>
          </a:effectRef>
          <a:fontRef idx="minor">
            <a:schemeClr val="tx1"/>
          </a:fontRef>
        </p:style>
      </p:cxnSp>
      <p:cxnSp>
        <p:nvCxnSpPr>
          <p:cNvPr id="51" name="Straight Connector 50"/>
          <p:cNvCxnSpPr>
            <a:stCxn id="45" idx="4"/>
            <a:endCxn id="23" idx="0"/>
          </p:cNvCxnSpPr>
          <p:nvPr/>
        </p:nvCxnSpPr>
        <p:spPr>
          <a:xfrm>
            <a:off x="3758533" y="4150534"/>
            <a:ext cx="741914" cy="606573"/>
          </a:xfrm>
          <a:prstGeom prst="line">
            <a:avLst/>
          </a:prstGeom>
          <a:ln>
            <a:solidFill>
              <a:schemeClr val="tx1"/>
            </a:solidFill>
            <a:headEnd type="arrow" w="lg" len="lg"/>
          </a:ln>
        </p:spPr>
        <p:style>
          <a:lnRef idx="2">
            <a:schemeClr val="accent1"/>
          </a:lnRef>
          <a:fillRef idx="0">
            <a:schemeClr val="accent1"/>
          </a:fillRef>
          <a:effectRef idx="1">
            <a:schemeClr val="accent1"/>
          </a:effectRef>
          <a:fontRef idx="minor">
            <a:schemeClr val="tx1"/>
          </a:fontRef>
        </p:style>
      </p:cxnSp>
      <p:cxnSp>
        <p:nvCxnSpPr>
          <p:cNvPr id="52" name="Straight Connector 51"/>
          <p:cNvCxnSpPr>
            <a:stCxn id="45" idx="4"/>
            <a:endCxn id="24" idx="0"/>
          </p:cNvCxnSpPr>
          <p:nvPr/>
        </p:nvCxnSpPr>
        <p:spPr>
          <a:xfrm>
            <a:off x="3758533" y="4150534"/>
            <a:ext cx="2042347" cy="606573"/>
          </a:xfrm>
          <a:prstGeom prst="line">
            <a:avLst/>
          </a:prstGeom>
          <a:ln>
            <a:solidFill>
              <a:schemeClr val="tx1"/>
            </a:solidFill>
            <a:headEnd type="arrow" w="lg" len="lg"/>
          </a:ln>
        </p:spPr>
        <p:style>
          <a:lnRef idx="2">
            <a:schemeClr val="accent1"/>
          </a:lnRef>
          <a:fillRef idx="0">
            <a:schemeClr val="accent1"/>
          </a:fillRef>
          <a:effectRef idx="1">
            <a:schemeClr val="accent1"/>
          </a:effectRef>
          <a:fontRef idx="minor">
            <a:schemeClr val="tx1"/>
          </a:fontRef>
        </p:style>
      </p:cxnSp>
      <p:cxnSp>
        <p:nvCxnSpPr>
          <p:cNvPr id="54" name="Straight Connector 53"/>
          <p:cNvCxnSpPr>
            <a:stCxn id="47" idx="4"/>
            <a:endCxn id="23" idx="0"/>
          </p:cNvCxnSpPr>
          <p:nvPr/>
        </p:nvCxnSpPr>
        <p:spPr>
          <a:xfrm flipH="1">
            <a:off x="4500447" y="4150534"/>
            <a:ext cx="8336" cy="606573"/>
          </a:xfrm>
          <a:prstGeom prst="line">
            <a:avLst/>
          </a:prstGeom>
          <a:ln>
            <a:solidFill>
              <a:schemeClr val="tx1"/>
            </a:solidFill>
            <a:headEnd type="arrow" w="lg" len="lg"/>
          </a:ln>
        </p:spPr>
        <p:style>
          <a:lnRef idx="2">
            <a:schemeClr val="accent1"/>
          </a:lnRef>
          <a:fillRef idx="0">
            <a:schemeClr val="accent1"/>
          </a:fillRef>
          <a:effectRef idx="1">
            <a:schemeClr val="accent1"/>
          </a:effectRef>
          <a:fontRef idx="minor">
            <a:schemeClr val="tx1"/>
          </a:fontRef>
        </p:style>
      </p:cxnSp>
      <p:cxnSp>
        <p:nvCxnSpPr>
          <p:cNvPr id="55" name="Straight Connector 54"/>
          <p:cNvCxnSpPr>
            <a:stCxn id="47" idx="4"/>
            <a:endCxn id="24" idx="0"/>
          </p:cNvCxnSpPr>
          <p:nvPr/>
        </p:nvCxnSpPr>
        <p:spPr>
          <a:xfrm>
            <a:off x="4508783" y="4150534"/>
            <a:ext cx="1292097" cy="606573"/>
          </a:xfrm>
          <a:prstGeom prst="line">
            <a:avLst/>
          </a:prstGeom>
          <a:ln>
            <a:solidFill>
              <a:schemeClr val="tx1"/>
            </a:solidFill>
            <a:headEnd type="arrow" w="lg" len="lg"/>
          </a:ln>
        </p:spPr>
        <p:style>
          <a:lnRef idx="2">
            <a:schemeClr val="accent1"/>
          </a:lnRef>
          <a:fillRef idx="0">
            <a:schemeClr val="accent1"/>
          </a:fillRef>
          <a:effectRef idx="1">
            <a:schemeClr val="accent1"/>
          </a:effectRef>
          <a:fontRef idx="minor">
            <a:schemeClr val="tx1"/>
          </a:fontRef>
        </p:style>
      </p:cxnSp>
      <p:cxnSp>
        <p:nvCxnSpPr>
          <p:cNvPr id="57" name="Straight Connector 56"/>
          <p:cNvCxnSpPr>
            <a:stCxn id="48" idx="4"/>
            <a:endCxn id="18" idx="0"/>
          </p:cNvCxnSpPr>
          <p:nvPr/>
        </p:nvCxnSpPr>
        <p:spPr>
          <a:xfrm flipH="1">
            <a:off x="3750197" y="4150534"/>
            <a:ext cx="2040063" cy="606573"/>
          </a:xfrm>
          <a:prstGeom prst="line">
            <a:avLst/>
          </a:prstGeom>
          <a:ln>
            <a:solidFill>
              <a:schemeClr val="tx1"/>
            </a:solidFill>
            <a:headEnd type="arrow" w="lg" len="lg"/>
          </a:ln>
        </p:spPr>
        <p:style>
          <a:lnRef idx="2">
            <a:schemeClr val="accent1"/>
          </a:lnRef>
          <a:fillRef idx="0">
            <a:schemeClr val="accent1"/>
          </a:fillRef>
          <a:effectRef idx="1">
            <a:schemeClr val="accent1"/>
          </a:effectRef>
          <a:fontRef idx="minor">
            <a:schemeClr val="tx1"/>
          </a:fontRef>
        </p:style>
      </p:cxnSp>
      <p:cxnSp>
        <p:nvCxnSpPr>
          <p:cNvPr id="58" name="Straight Connector 57"/>
          <p:cNvCxnSpPr>
            <a:stCxn id="47" idx="4"/>
            <a:endCxn id="18" idx="0"/>
          </p:cNvCxnSpPr>
          <p:nvPr/>
        </p:nvCxnSpPr>
        <p:spPr>
          <a:xfrm flipH="1">
            <a:off x="3750197" y="4150534"/>
            <a:ext cx="758586" cy="606573"/>
          </a:xfrm>
          <a:prstGeom prst="line">
            <a:avLst/>
          </a:prstGeom>
          <a:ln>
            <a:solidFill>
              <a:schemeClr val="tx1"/>
            </a:solidFill>
            <a:headEnd type="arrow" w="lg" len="lg"/>
          </a:ln>
        </p:spPr>
        <p:style>
          <a:lnRef idx="2">
            <a:schemeClr val="accent1"/>
          </a:lnRef>
          <a:fillRef idx="0">
            <a:schemeClr val="accent1"/>
          </a:fillRef>
          <a:effectRef idx="1">
            <a:schemeClr val="accent1"/>
          </a:effectRef>
          <a:fontRef idx="minor">
            <a:schemeClr val="tx1"/>
          </a:fontRef>
        </p:style>
      </p:cxnSp>
      <p:cxnSp>
        <p:nvCxnSpPr>
          <p:cNvPr id="59" name="Straight Connector 58"/>
          <p:cNvCxnSpPr>
            <a:stCxn id="48" idx="4"/>
            <a:endCxn id="23" idx="0"/>
          </p:cNvCxnSpPr>
          <p:nvPr/>
        </p:nvCxnSpPr>
        <p:spPr>
          <a:xfrm flipH="1">
            <a:off x="4500447" y="4150534"/>
            <a:ext cx="1289813" cy="606573"/>
          </a:xfrm>
          <a:prstGeom prst="line">
            <a:avLst/>
          </a:prstGeom>
          <a:ln>
            <a:solidFill>
              <a:schemeClr val="tx1"/>
            </a:solidFill>
            <a:headEnd type="arrow" w="lg" len="lg"/>
          </a:ln>
        </p:spPr>
        <p:style>
          <a:lnRef idx="2">
            <a:schemeClr val="accent1"/>
          </a:lnRef>
          <a:fillRef idx="0">
            <a:schemeClr val="accent1"/>
          </a:fillRef>
          <a:effectRef idx="1">
            <a:schemeClr val="accent1"/>
          </a:effectRef>
          <a:fontRef idx="minor">
            <a:schemeClr val="tx1"/>
          </a:fontRef>
        </p:style>
      </p:cxnSp>
      <p:cxnSp>
        <p:nvCxnSpPr>
          <p:cNvPr id="60" name="Straight Connector 59"/>
          <p:cNvCxnSpPr>
            <a:stCxn id="48" idx="4"/>
            <a:endCxn id="24" idx="0"/>
          </p:cNvCxnSpPr>
          <p:nvPr/>
        </p:nvCxnSpPr>
        <p:spPr>
          <a:xfrm>
            <a:off x="5790260" y="4150534"/>
            <a:ext cx="10620" cy="606573"/>
          </a:xfrm>
          <a:prstGeom prst="line">
            <a:avLst/>
          </a:prstGeom>
          <a:ln>
            <a:solidFill>
              <a:schemeClr val="tx1"/>
            </a:solidFill>
            <a:headEnd type="arrow" w="lg" len="lg"/>
          </a:ln>
        </p:spPr>
        <p:style>
          <a:lnRef idx="2">
            <a:schemeClr val="accent1"/>
          </a:lnRef>
          <a:fillRef idx="0">
            <a:schemeClr val="accent1"/>
          </a:fillRef>
          <a:effectRef idx="1">
            <a:schemeClr val="accent1"/>
          </a:effectRef>
          <a:fontRef idx="minor">
            <a:schemeClr val="tx1"/>
          </a:fontRef>
        </p:style>
      </p:cxnSp>
      <p:sp>
        <p:nvSpPr>
          <p:cNvPr id="66" name="TextBox 76"/>
          <p:cNvSpPr txBox="1">
            <a:spLocks noChangeArrowheads="1"/>
          </p:cNvSpPr>
          <p:nvPr/>
        </p:nvSpPr>
        <p:spPr bwMode="auto">
          <a:xfrm>
            <a:off x="2283041" y="3825425"/>
            <a:ext cx="1125375" cy="246221"/>
          </a:xfrm>
          <a:prstGeom prst="rect">
            <a:avLst/>
          </a:prstGeom>
          <a:noFill/>
          <a:ln w="9525">
            <a:noFill/>
            <a:miter lim="800000"/>
            <a:headEnd/>
            <a:tailEnd/>
          </a:ln>
        </p:spPr>
        <p:txBody>
          <a:bodyPr>
            <a:prstTxWarp prst="textNoShape">
              <a:avLst/>
            </a:prstTxWarp>
            <a:spAutoFit/>
          </a:bodyPr>
          <a:lstStyle/>
          <a:p>
            <a:pPr algn="ctr"/>
            <a:r>
              <a:rPr lang="en-US" sz="1000" dirty="0"/>
              <a:t>Hidden </a:t>
            </a:r>
            <a:r>
              <a:rPr lang="en-US" sz="1000" dirty="0" smtClean="0"/>
              <a:t>Layer 2</a:t>
            </a:r>
            <a:endParaRPr lang="en-US" sz="1000" dirty="0"/>
          </a:p>
        </p:txBody>
      </p:sp>
      <p:sp>
        <p:nvSpPr>
          <p:cNvPr id="53" name="Connector 52"/>
          <p:cNvSpPr/>
          <p:nvPr/>
        </p:nvSpPr>
        <p:spPr>
          <a:xfrm>
            <a:off x="3523055" y="2643661"/>
            <a:ext cx="450150" cy="450150"/>
          </a:xfrm>
          <a:prstGeom prst="flowChartConnector">
            <a:avLst/>
          </a:prstGeom>
          <a:solidFill>
            <a:srgbClr val="EE6802"/>
          </a:solidFill>
          <a:ln>
            <a:solidFill>
              <a:schemeClr val="accent1">
                <a:shade val="95000"/>
                <a:satMod val="105000"/>
              </a:schemeClr>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sz="1000" dirty="0">
                <a:ln>
                  <a:solidFill>
                    <a:schemeClr val="tx1"/>
                  </a:solidFill>
                </a:ln>
                <a:solidFill>
                  <a:schemeClr val="tx1"/>
                </a:solidFill>
                <a:latin typeface="Arial"/>
                <a:cs typeface="Arial"/>
              </a:rPr>
              <a:t>c</a:t>
            </a:r>
            <a:r>
              <a:rPr lang="en-US" sz="1000" baseline="-25000" dirty="0" smtClean="0">
                <a:ln>
                  <a:solidFill>
                    <a:schemeClr val="tx1"/>
                  </a:solidFill>
                </a:ln>
                <a:solidFill>
                  <a:schemeClr val="tx1"/>
                </a:solidFill>
                <a:latin typeface="Arial"/>
                <a:cs typeface="Arial"/>
              </a:rPr>
              <a:t>1</a:t>
            </a:r>
            <a:endParaRPr lang="en-US" sz="1000" baseline="-25000" dirty="0">
              <a:ln>
                <a:solidFill>
                  <a:schemeClr val="tx1"/>
                </a:solidFill>
              </a:ln>
              <a:solidFill>
                <a:schemeClr val="tx1"/>
              </a:solidFill>
              <a:latin typeface="Arial"/>
              <a:cs typeface="Arial"/>
            </a:endParaRPr>
          </a:p>
        </p:txBody>
      </p:sp>
      <p:sp>
        <p:nvSpPr>
          <p:cNvPr id="56" name="Connector 55"/>
          <p:cNvSpPr/>
          <p:nvPr/>
        </p:nvSpPr>
        <p:spPr>
          <a:xfrm>
            <a:off x="4615085" y="1775316"/>
            <a:ext cx="450150" cy="450150"/>
          </a:xfrm>
          <a:prstGeom prst="flowChartConnector">
            <a:avLst/>
          </a:prstGeom>
          <a:solidFill>
            <a:srgbClr val="E0D925"/>
          </a:solidFill>
          <a:ln>
            <a:solidFill>
              <a:schemeClr val="accent1">
                <a:shade val="95000"/>
                <a:satMod val="105000"/>
              </a:schemeClr>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sz="1000" dirty="0">
                <a:ln>
                  <a:solidFill>
                    <a:schemeClr val="tx1"/>
                  </a:solidFill>
                </a:ln>
                <a:solidFill>
                  <a:schemeClr val="tx1"/>
                </a:solidFill>
                <a:latin typeface="Arial"/>
                <a:cs typeface="Arial"/>
              </a:rPr>
              <a:t>y</a:t>
            </a:r>
            <a:endParaRPr lang="en-US" sz="1000" baseline="-25000" dirty="0">
              <a:ln>
                <a:solidFill>
                  <a:schemeClr val="tx1"/>
                </a:solidFill>
              </a:ln>
              <a:solidFill>
                <a:schemeClr val="tx1"/>
              </a:solidFill>
              <a:latin typeface="Arial"/>
              <a:cs typeface="Arial"/>
            </a:endParaRPr>
          </a:p>
        </p:txBody>
      </p:sp>
      <p:sp>
        <p:nvSpPr>
          <p:cNvPr id="61" name="Connector 60"/>
          <p:cNvSpPr/>
          <p:nvPr/>
        </p:nvSpPr>
        <p:spPr>
          <a:xfrm>
            <a:off x="4273305" y="2643661"/>
            <a:ext cx="450150" cy="450150"/>
          </a:xfrm>
          <a:prstGeom prst="flowChartConnector">
            <a:avLst/>
          </a:prstGeom>
          <a:solidFill>
            <a:srgbClr val="EE6802"/>
          </a:solidFill>
          <a:ln>
            <a:solidFill>
              <a:schemeClr val="accent1">
                <a:shade val="95000"/>
                <a:satMod val="105000"/>
              </a:schemeClr>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sz="1000" dirty="0">
                <a:ln>
                  <a:solidFill>
                    <a:schemeClr val="tx1"/>
                  </a:solidFill>
                </a:ln>
                <a:solidFill>
                  <a:schemeClr val="tx1"/>
                </a:solidFill>
                <a:latin typeface="Arial"/>
                <a:cs typeface="Arial"/>
              </a:rPr>
              <a:t>c</a:t>
            </a:r>
            <a:r>
              <a:rPr lang="en-US" sz="1000" baseline="-25000" dirty="0" smtClean="0">
                <a:ln>
                  <a:solidFill>
                    <a:schemeClr val="tx1"/>
                  </a:solidFill>
                </a:ln>
                <a:solidFill>
                  <a:schemeClr val="tx1"/>
                </a:solidFill>
                <a:latin typeface="Arial"/>
                <a:cs typeface="Arial"/>
              </a:rPr>
              <a:t>2</a:t>
            </a:r>
            <a:endParaRPr lang="en-US" sz="1000" baseline="-25000" dirty="0">
              <a:ln>
                <a:solidFill>
                  <a:schemeClr val="tx1"/>
                </a:solidFill>
              </a:ln>
              <a:solidFill>
                <a:schemeClr val="tx1"/>
              </a:solidFill>
              <a:latin typeface="Arial"/>
              <a:cs typeface="Arial"/>
            </a:endParaRPr>
          </a:p>
        </p:txBody>
      </p:sp>
      <p:sp>
        <p:nvSpPr>
          <p:cNvPr id="67" name="Connector 66"/>
          <p:cNvSpPr/>
          <p:nvPr/>
        </p:nvSpPr>
        <p:spPr>
          <a:xfrm>
            <a:off x="5554782" y="2643661"/>
            <a:ext cx="450150" cy="450150"/>
          </a:xfrm>
          <a:prstGeom prst="flowChartConnector">
            <a:avLst/>
          </a:prstGeom>
          <a:solidFill>
            <a:srgbClr val="EE6802"/>
          </a:solidFill>
          <a:ln>
            <a:solidFill>
              <a:schemeClr val="accent1">
                <a:shade val="95000"/>
                <a:satMod val="105000"/>
              </a:schemeClr>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sz="1000" dirty="0" err="1">
                <a:ln>
                  <a:solidFill>
                    <a:schemeClr val="tx1"/>
                  </a:solidFill>
                </a:ln>
                <a:solidFill>
                  <a:schemeClr val="tx1"/>
                </a:solidFill>
                <a:latin typeface="Arial"/>
                <a:cs typeface="Arial"/>
              </a:rPr>
              <a:t>c</a:t>
            </a:r>
            <a:r>
              <a:rPr lang="en-US" sz="1000" baseline="-25000" dirty="0" err="1" smtClean="0">
                <a:ln>
                  <a:solidFill>
                    <a:schemeClr val="tx1"/>
                  </a:solidFill>
                </a:ln>
                <a:solidFill>
                  <a:schemeClr val="tx1"/>
                </a:solidFill>
                <a:latin typeface="Arial"/>
                <a:cs typeface="Arial"/>
              </a:rPr>
              <a:t>F</a:t>
            </a:r>
            <a:endParaRPr lang="en-US" sz="1000" baseline="-25000" dirty="0">
              <a:ln>
                <a:solidFill>
                  <a:schemeClr val="tx1"/>
                </a:solidFill>
              </a:ln>
              <a:solidFill>
                <a:schemeClr val="tx1"/>
              </a:solidFill>
              <a:latin typeface="Arial"/>
              <a:cs typeface="Arial"/>
            </a:endParaRPr>
          </a:p>
        </p:txBody>
      </p:sp>
      <p:sp>
        <p:nvSpPr>
          <p:cNvPr id="68" name="TextBox 67"/>
          <p:cNvSpPr txBox="1">
            <a:spLocks noChangeArrowheads="1"/>
          </p:cNvSpPr>
          <p:nvPr/>
        </p:nvSpPr>
        <p:spPr bwMode="auto">
          <a:xfrm>
            <a:off x="5023554" y="2696824"/>
            <a:ext cx="291764" cy="246221"/>
          </a:xfrm>
          <a:prstGeom prst="rect">
            <a:avLst/>
          </a:prstGeom>
          <a:noFill/>
          <a:ln w="9525">
            <a:noFill/>
            <a:miter lim="800000"/>
            <a:headEnd/>
            <a:tailEnd/>
          </a:ln>
        </p:spPr>
        <p:txBody>
          <a:bodyPr anchor="ctr">
            <a:prstTxWarp prst="textNoShape">
              <a:avLst/>
            </a:prstTxWarp>
            <a:spAutoFit/>
          </a:bodyPr>
          <a:lstStyle/>
          <a:p>
            <a:pPr algn="ctr"/>
            <a:r>
              <a:rPr lang="en-US" sz="1000" b="1" dirty="0"/>
              <a:t>…</a:t>
            </a:r>
          </a:p>
        </p:txBody>
      </p:sp>
      <p:cxnSp>
        <p:nvCxnSpPr>
          <p:cNvPr id="69" name="Straight Connector 68"/>
          <p:cNvCxnSpPr>
            <a:stCxn id="53" idx="4"/>
          </p:cNvCxnSpPr>
          <p:nvPr/>
        </p:nvCxnSpPr>
        <p:spPr>
          <a:xfrm flipH="1">
            <a:off x="3739794" y="3093811"/>
            <a:ext cx="8336" cy="606573"/>
          </a:xfrm>
          <a:prstGeom prst="line">
            <a:avLst/>
          </a:prstGeom>
          <a:ln>
            <a:solidFill>
              <a:schemeClr val="tx1"/>
            </a:solidFill>
            <a:headEnd type="arrow" w="lg" len="lg"/>
          </a:ln>
        </p:spPr>
        <p:style>
          <a:lnRef idx="2">
            <a:schemeClr val="accent1"/>
          </a:lnRef>
          <a:fillRef idx="0">
            <a:schemeClr val="accent1"/>
          </a:fillRef>
          <a:effectRef idx="1">
            <a:schemeClr val="accent1"/>
          </a:effectRef>
          <a:fontRef idx="minor">
            <a:schemeClr val="tx1"/>
          </a:fontRef>
        </p:style>
      </p:cxnSp>
      <p:cxnSp>
        <p:nvCxnSpPr>
          <p:cNvPr id="70" name="Straight Connector 69"/>
          <p:cNvCxnSpPr>
            <a:stCxn id="53" idx="4"/>
          </p:cNvCxnSpPr>
          <p:nvPr/>
        </p:nvCxnSpPr>
        <p:spPr>
          <a:xfrm>
            <a:off x="3748130" y="3093811"/>
            <a:ext cx="741914" cy="606573"/>
          </a:xfrm>
          <a:prstGeom prst="line">
            <a:avLst/>
          </a:prstGeom>
          <a:ln>
            <a:solidFill>
              <a:schemeClr val="tx1"/>
            </a:solidFill>
            <a:headEnd type="arrow" w="lg" len="lg"/>
          </a:ln>
        </p:spPr>
        <p:style>
          <a:lnRef idx="2">
            <a:schemeClr val="accent1"/>
          </a:lnRef>
          <a:fillRef idx="0">
            <a:schemeClr val="accent1"/>
          </a:fillRef>
          <a:effectRef idx="1">
            <a:schemeClr val="accent1"/>
          </a:effectRef>
          <a:fontRef idx="minor">
            <a:schemeClr val="tx1"/>
          </a:fontRef>
        </p:style>
      </p:cxnSp>
      <p:cxnSp>
        <p:nvCxnSpPr>
          <p:cNvPr id="71" name="Straight Connector 70"/>
          <p:cNvCxnSpPr>
            <a:stCxn id="53" idx="4"/>
          </p:cNvCxnSpPr>
          <p:nvPr/>
        </p:nvCxnSpPr>
        <p:spPr>
          <a:xfrm>
            <a:off x="3748130" y="3093811"/>
            <a:ext cx="2042347" cy="606573"/>
          </a:xfrm>
          <a:prstGeom prst="line">
            <a:avLst/>
          </a:prstGeom>
          <a:ln>
            <a:solidFill>
              <a:schemeClr val="tx1"/>
            </a:solidFill>
            <a:headEnd type="arrow" w="lg" len="lg"/>
          </a:ln>
        </p:spPr>
        <p:style>
          <a:lnRef idx="2">
            <a:schemeClr val="accent1"/>
          </a:lnRef>
          <a:fillRef idx="0">
            <a:schemeClr val="accent1"/>
          </a:fillRef>
          <a:effectRef idx="1">
            <a:schemeClr val="accent1"/>
          </a:effectRef>
          <a:fontRef idx="minor">
            <a:schemeClr val="tx1"/>
          </a:fontRef>
        </p:style>
      </p:cxnSp>
      <p:cxnSp>
        <p:nvCxnSpPr>
          <p:cNvPr id="72" name="Straight Connector 71"/>
          <p:cNvCxnSpPr>
            <a:stCxn id="61" idx="4"/>
          </p:cNvCxnSpPr>
          <p:nvPr/>
        </p:nvCxnSpPr>
        <p:spPr>
          <a:xfrm flipH="1">
            <a:off x="4490044" y="3093811"/>
            <a:ext cx="8336" cy="606573"/>
          </a:xfrm>
          <a:prstGeom prst="line">
            <a:avLst/>
          </a:prstGeom>
          <a:ln>
            <a:solidFill>
              <a:schemeClr val="tx1"/>
            </a:solidFill>
            <a:headEnd type="arrow" w="lg" len="lg"/>
          </a:ln>
        </p:spPr>
        <p:style>
          <a:lnRef idx="2">
            <a:schemeClr val="accent1"/>
          </a:lnRef>
          <a:fillRef idx="0">
            <a:schemeClr val="accent1"/>
          </a:fillRef>
          <a:effectRef idx="1">
            <a:schemeClr val="accent1"/>
          </a:effectRef>
          <a:fontRef idx="minor">
            <a:schemeClr val="tx1"/>
          </a:fontRef>
        </p:style>
      </p:cxnSp>
      <p:cxnSp>
        <p:nvCxnSpPr>
          <p:cNvPr id="73" name="Straight Connector 72"/>
          <p:cNvCxnSpPr>
            <a:stCxn id="61" idx="4"/>
          </p:cNvCxnSpPr>
          <p:nvPr/>
        </p:nvCxnSpPr>
        <p:spPr>
          <a:xfrm>
            <a:off x="4498380" y="3093811"/>
            <a:ext cx="1292097" cy="606573"/>
          </a:xfrm>
          <a:prstGeom prst="line">
            <a:avLst/>
          </a:prstGeom>
          <a:ln>
            <a:solidFill>
              <a:schemeClr val="tx1"/>
            </a:solidFill>
            <a:headEnd type="arrow" w="lg" len="lg"/>
          </a:ln>
        </p:spPr>
        <p:style>
          <a:lnRef idx="2">
            <a:schemeClr val="accent1"/>
          </a:lnRef>
          <a:fillRef idx="0">
            <a:schemeClr val="accent1"/>
          </a:fillRef>
          <a:effectRef idx="1">
            <a:schemeClr val="accent1"/>
          </a:effectRef>
          <a:fontRef idx="minor">
            <a:schemeClr val="tx1"/>
          </a:fontRef>
        </p:style>
      </p:cxnSp>
      <p:cxnSp>
        <p:nvCxnSpPr>
          <p:cNvPr id="74" name="Straight Connector 73"/>
          <p:cNvCxnSpPr>
            <a:stCxn id="67" idx="4"/>
          </p:cNvCxnSpPr>
          <p:nvPr/>
        </p:nvCxnSpPr>
        <p:spPr>
          <a:xfrm flipH="1">
            <a:off x="3739794" y="3093811"/>
            <a:ext cx="2040063" cy="606573"/>
          </a:xfrm>
          <a:prstGeom prst="line">
            <a:avLst/>
          </a:prstGeom>
          <a:ln>
            <a:solidFill>
              <a:schemeClr val="tx1"/>
            </a:solidFill>
            <a:headEnd type="arrow" w="lg" len="lg"/>
          </a:ln>
        </p:spPr>
        <p:style>
          <a:lnRef idx="2">
            <a:schemeClr val="accent1"/>
          </a:lnRef>
          <a:fillRef idx="0">
            <a:schemeClr val="accent1"/>
          </a:fillRef>
          <a:effectRef idx="1">
            <a:schemeClr val="accent1"/>
          </a:effectRef>
          <a:fontRef idx="minor">
            <a:schemeClr val="tx1"/>
          </a:fontRef>
        </p:style>
      </p:cxnSp>
      <p:cxnSp>
        <p:nvCxnSpPr>
          <p:cNvPr id="75" name="Straight Connector 74"/>
          <p:cNvCxnSpPr>
            <a:stCxn id="61" idx="4"/>
          </p:cNvCxnSpPr>
          <p:nvPr/>
        </p:nvCxnSpPr>
        <p:spPr>
          <a:xfrm flipH="1">
            <a:off x="3739794" y="3093811"/>
            <a:ext cx="758586" cy="606573"/>
          </a:xfrm>
          <a:prstGeom prst="line">
            <a:avLst/>
          </a:prstGeom>
          <a:ln>
            <a:solidFill>
              <a:schemeClr val="tx1"/>
            </a:solidFill>
            <a:headEnd type="arrow" w="lg" len="lg"/>
          </a:ln>
        </p:spPr>
        <p:style>
          <a:lnRef idx="2">
            <a:schemeClr val="accent1"/>
          </a:lnRef>
          <a:fillRef idx="0">
            <a:schemeClr val="accent1"/>
          </a:fillRef>
          <a:effectRef idx="1">
            <a:schemeClr val="accent1"/>
          </a:effectRef>
          <a:fontRef idx="minor">
            <a:schemeClr val="tx1"/>
          </a:fontRef>
        </p:style>
      </p:cxnSp>
      <p:cxnSp>
        <p:nvCxnSpPr>
          <p:cNvPr id="76" name="Straight Connector 75"/>
          <p:cNvCxnSpPr>
            <a:stCxn id="67" idx="4"/>
          </p:cNvCxnSpPr>
          <p:nvPr/>
        </p:nvCxnSpPr>
        <p:spPr>
          <a:xfrm flipH="1">
            <a:off x="4490044" y="3093811"/>
            <a:ext cx="1289813" cy="606573"/>
          </a:xfrm>
          <a:prstGeom prst="line">
            <a:avLst/>
          </a:prstGeom>
          <a:ln>
            <a:solidFill>
              <a:schemeClr val="tx1"/>
            </a:solidFill>
            <a:headEnd type="arrow" w="lg" len="lg"/>
          </a:ln>
        </p:spPr>
        <p:style>
          <a:lnRef idx="2">
            <a:schemeClr val="accent1"/>
          </a:lnRef>
          <a:fillRef idx="0">
            <a:schemeClr val="accent1"/>
          </a:fillRef>
          <a:effectRef idx="1">
            <a:schemeClr val="accent1"/>
          </a:effectRef>
          <a:fontRef idx="minor">
            <a:schemeClr val="tx1"/>
          </a:fontRef>
        </p:style>
      </p:cxnSp>
      <p:cxnSp>
        <p:nvCxnSpPr>
          <p:cNvPr id="77" name="Straight Connector 76"/>
          <p:cNvCxnSpPr>
            <a:stCxn id="67" idx="4"/>
          </p:cNvCxnSpPr>
          <p:nvPr/>
        </p:nvCxnSpPr>
        <p:spPr>
          <a:xfrm>
            <a:off x="5779857" y="3093811"/>
            <a:ext cx="10620" cy="606573"/>
          </a:xfrm>
          <a:prstGeom prst="line">
            <a:avLst/>
          </a:prstGeom>
          <a:ln>
            <a:solidFill>
              <a:schemeClr val="tx1"/>
            </a:solidFill>
            <a:headEnd type="arrow" w="lg" len="lg"/>
          </a:ln>
        </p:spPr>
        <p:style>
          <a:lnRef idx="2">
            <a:schemeClr val="accent1"/>
          </a:lnRef>
          <a:fillRef idx="0">
            <a:schemeClr val="accent1"/>
          </a:fillRef>
          <a:effectRef idx="1">
            <a:schemeClr val="accent1"/>
          </a:effectRef>
          <a:fontRef idx="minor">
            <a:schemeClr val="tx1"/>
          </a:fontRef>
        </p:style>
      </p:cxnSp>
      <p:cxnSp>
        <p:nvCxnSpPr>
          <p:cNvPr id="78" name="Straight Connector 77"/>
          <p:cNvCxnSpPr>
            <a:stCxn id="56" idx="4"/>
          </p:cNvCxnSpPr>
          <p:nvPr/>
        </p:nvCxnSpPr>
        <p:spPr>
          <a:xfrm rot="5400000">
            <a:off x="4085048" y="1888548"/>
            <a:ext cx="418195" cy="1092031"/>
          </a:xfrm>
          <a:prstGeom prst="line">
            <a:avLst/>
          </a:prstGeom>
          <a:ln>
            <a:solidFill>
              <a:schemeClr val="tx1"/>
            </a:solidFill>
            <a:headEnd type="arrow" w="lg" len="lg"/>
          </a:ln>
        </p:spPr>
        <p:style>
          <a:lnRef idx="2">
            <a:schemeClr val="accent1"/>
          </a:lnRef>
          <a:fillRef idx="0">
            <a:schemeClr val="accent1"/>
          </a:fillRef>
          <a:effectRef idx="1">
            <a:schemeClr val="accent1"/>
          </a:effectRef>
          <a:fontRef idx="minor">
            <a:schemeClr val="tx1"/>
          </a:fontRef>
        </p:style>
      </p:cxnSp>
      <p:cxnSp>
        <p:nvCxnSpPr>
          <p:cNvPr id="79" name="Straight Connector 78"/>
          <p:cNvCxnSpPr>
            <a:stCxn id="56" idx="4"/>
          </p:cNvCxnSpPr>
          <p:nvPr/>
        </p:nvCxnSpPr>
        <p:spPr>
          <a:xfrm rot="5400000">
            <a:off x="4460173" y="2263673"/>
            <a:ext cx="418195" cy="341781"/>
          </a:xfrm>
          <a:prstGeom prst="line">
            <a:avLst/>
          </a:prstGeom>
          <a:ln>
            <a:solidFill>
              <a:schemeClr val="tx1"/>
            </a:solidFill>
            <a:headEnd type="arrow" w="lg" len="lg"/>
          </a:ln>
        </p:spPr>
        <p:style>
          <a:lnRef idx="2">
            <a:schemeClr val="accent1"/>
          </a:lnRef>
          <a:fillRef idx="0">
            <a:schemeClr val="accent1"/>
          </a:fillRef>
          <a:effectRef idx="1">
            <a:schemeClr val="accent1"/>
          </a:effectRef>
          <a:fontRef idx="minor">
            <a:schemeClr val="tx1"/>
          </a:fontRef>
        </p:style>
      </p:cxnSp>
      <p:cxnSp>
        <p:nvCxnSpPr>
          <p:cNvPr id="80" name="Straight Connector 79"/>
          <p:cNvCxnSpPr>
            <a:stCxn id="56" idx="4"/>
          </p:cNvCxnSpPr>
          <p:nvPr/>
        </p:nvCxnSpPr>
        <p:spPr>
          <a:xfrm rot="16200000" flipH="1">
            <a:off x="5110389" y="1955237"/>
            <a:ext cx="418195" cy="958653"/>
          </a:xfrm>
          <a:prstGeom prst="line">
            <a:avLst/>
          </a:prstGeom>
          <a:ln>
            <a:solidFill>
              <a:schemeClr val="tx1"/>
            </a:solidFill>
            <a:headEnd type="arrow" w="lg" len="lg"/>
          </a:ln>
        </p:spPr>
        <p:style>
          <a:lnRef idx="2">
            <a:schemeClr val="accent1"/>
          </a:lnRef>
          <a:fillRef idx="0">
            <a:schemeClr val="accent1"/>
          </a:fillRef>
          <a:effectRef idx="1">
            <a:schemeClr val="accent1"/>
          </a:effectRef>
          <a:fontRef idx="minor">
            <a:schemeClr val="tx1"/>
          </a:fontRef>
        </p:style>
      </p:cxnSp>
      <p:sp>
        <p:nvSpPr>
          <p:cNvPr id="81" name="TextBox 74"/>
          <p:cNvSpPr txBox="1">
            <a:spLocks noChangeArrowheads="1"/>
          </p:cNvSpPr>
          <p:nvPr/>
        </p:nvSpPr>
        <p:spPr bwMode="auto">
          <a:xfrm>
            <a:off x="2512995" y="1878127"/>
            <a:ext cx="708569" cy="246221"/>
          </a:xfrm>
          <a:prstGeom prst="rect">
            <a:avLst/>
          </a:prstGeom>
          <a:noFill/>
          <a:ln w="9525">
            <a:noFill/>
            <a:miter lim="800000"/>
            <a:headEnd/>
            <a:tailEnd/>
          </a:ln>
        </p:spPr>
        <p:txBody>
          <a:bodyPr>
            <a:prstTxWarp prst="textNoShape">
              <a:avLst/>
            </a:prstTxWarp>
            <a:spAutoFit/>
          </a:bodyPr>
          <a:lstStyle/>
          <a:p>
            <a:r>
              <a:rPr lang="en-US" sz="1000" dirty="0"/>
              <a:t>Output</a:t>
            </a:r>
          </a:p>
        </p:txBody>
      </p:sp>
      <p:sp>
        <p:nvSpPr>
          <p:cNvPr id="82" name="TextBox 76"/>
          <p:cNvSpPr txBox="1">
            <a:spLocks noChangeArrowheads="1"/>
          </p:cNvSpPr>
          <p:nvPr/>
        </p:nvSpPr>
        <p:spPr bwMode="auto">
          <a:xfrm>
            <a:off x="2272638" y="2768702"/>
            <a:ext cx="1125375" cy="246221"/>
          </a:xfrm>
          <a:prstGeom prst="rect">
            <a:avLst/>
          </a:prstGeom>
          <a:noFill/>
          <a:ln w="9525">
            <a:noFill/>
            <a:miter lim="800000"/>
            <a:headEnd/>
            <a:tailEnd/>
          </a:ln>
        </p:spPr>
        <p:txBody>
          <a:bodyPr>
            <a:prstTxWarp prst="textNoShape">
              <a:avLst/>
            </a:prstTxWarp>
            <a:spAutoFit/>
          </a:bodyPr>
          <a:lstStyle/>
          <a:p>
            <a:pPr algn="ctr"/>
            <a:r>
              <a:rPr lang="en-US" sz="1000" dirty="0"/>
              <a:t>Hidden </a:t>
            </a:r>
            <a:r>
              <a:rPr lang="en-US" sz="1000" dirty="0" smtClean="0"/>
              <a:t>Layer 3</a:t>
            </a:r>
            <a:endParaRPr lang="en-US" sz="1000" dirty="0"/>
          </a:p>
        </p:txBody>
      </p:sp>
      <p:sp>
        <p:nvSpPr>
          <p:cNvPr id="5" name="Title 4"/>
          <p:cNvSpPr>
            <a:spLocks noGrp="1"/>
          </p:cNvSpPr>
          <p:nvPr>
            <p:ph type="title"/>
          </p:nvPr>
        </p:nvSpPr>
        <p:spPr/>
        <p:txBody>
          <a:bodyPr/>
          <a:lstStyle/>
          <a:p>
            <a:endParaRPr lang="en-US" dirty="0"/>
          </a:p>
        </p:txBody>
      </p:sp>
    </p:spTree>
    <p:extLst>
      <p:ext uri="{BB962C8B-B14F-4D97-AF65-F5344CB8AC3E}">
        <p14:creationId xmlns:p14="http://schemas.microsoft.com/office/powerpoint/2010/main" val="242785985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Different Levels of Abstraction</a:t>
            </a:r>
            <a:endParaRPr lang="en-US" dirty="0"/>
          </a:p>
        </p:txBody>
      </p:sp>
      <p:sp>
        <p:nvSpPr>
          <p:cNvPr id="3" name="Content Placeholder 2"/>
          <p:cNvSpPr>
            <a:spLocks noGrp="1"/>
          </p:cNvSpPr>
          <p:nvPr>
            <p:ph idx="1"/>
          </p:nvPr>
        </p:nvSpPr>
        <p:spPr>
          <a:xfrm>
            <a:off x="549275" y="1600201"/>
            <a:ext cx="3385350" cy="4343400"/>
          </a:xfrm>
        </p:spPr>
        <p:txBody>
          <a:bodyPr/>
          <a:lstStyle/>
          <a:p>
            <a:r>
              <a:rPr lang="en-US" dirty="0"/>
              <a:t>We don’t know the “right” levels of abstraction</a:t>
            </a:r>
          </a:p>
          <a:p>
            <a:r>
              <a:rPr lang="en-US" dirty="0"/>
              <a:t>So let the model figure it out!</a:t>
            </a:r>
          </a:p>
        </p:txBody>
      </p:sp>
      <p:sp>
        <p:nvSpPr>
          <p:cNvPr id="4" name="Slide Number Placeholder 3"/>
          <p:cNvSpPr>
            <a:spLocks noGrp="1"/>
          </p:cNvSpPr>
          <p:nvPr>
            <p:ph type="sldNum" sz="quarter" idx="12"/>
          </p:nvPr>
        </p:nvSpPr>
        <p:spPr/>
        <p:txBody>
          <a:bodyPr/>
          <a:lstStyle/>
          <a:p>
            <a:fld id="{CCF56997-4F5F-5A42-B306-795126905ACA}" type="slidenum">
              <a:rPr lang="en-US" smtClean="0"/>
              <a:pPr/>
              <a:t>26</a:t>
            </a:fld>
            <a:endParaRPr lang="en-US"/>
          </a:p>
        </p:txBody>
      </p:sp>
      <p:pic>
        <p:nvPicPr>
          <p:cNvPr id="5" name="Picture 4"/>
          <p:cNvPicPr>
            <a:picLocks noChangeAspect="1"/>
          </p:cNvPicPr>
          <p:nvPr/>
        </p:nvPicPr>
        <p:blipFill>
          <a:blip r:embed="rId3"/>
          <a:stretch>
            <a:fillRect/>
          </a:stretch>
        </p:blipFill>
        <p:spPr>
          <a:xfrm>
            <a:off x="3934625" y="1444532"/>
            <a:ext cx="4656926" cy="5095225"/>
          </a:xfrm>
          <a:prstGeom prst="rect">
            <a:avLst/>
          </a:prstGeom>
        </p:spPr>
      </p:pic>
      <p:sp>
        <p:nvSpPr>
          <p:cNvPr id="6" name="TextBox 5"/>
          <p:cNvSpPr txBox="1"/>
          <p:nvPr/>
        </p:nvSpPr>
        <p:spPr>
          <a:xfrm>
            <a:off x="0" y="6490857"/>
            <a:ext cx="4644271" cy="369332"/>
          </a:xfrm>
          <a:prstGeom prst="rect">
            <a:avLst/>
          </a:prstGeom>
          <a:noFill/>
        </p:spPr>
        <p:txBody>
          <a:bodyPr wrap="square" rtlCol="0">
            <a:spAutoFit/>
          </a:bodyPr>
          <a:lstStyle/>
          <a:p>
            <a:r>
              <a:rPr lang="en-US" dirty="0" smtClean="0"/>
              <a:t>Example from </a:t>
            </a:r>
            <a:r>
              <a:rPr lang="en-US" dirty="0" err="1" smtClean="0"/>
              <a:t>Honglak</a:t>
            </a:r>
            <a:r>
              <a:rPr lang="en-US" dirty="0" smtClean="0"/>
              <a:t> Lee (NIPS 2010)</a:t>
            </a:r>
            <a:endParaRPr lang="en-US" dirty="0"/>
          </a:p>
        </p:txBody>
      </p:sp>
      <p:sp>
        <p:nvSpPr>
          <p:cNvPr id="8" name="Text Placeholder 7"/>
          <p:cNvSpPr>
            <a:spLocks noGrp="1"/>
          </p:cNvSpPr>
          <p:nvPr>
            <p:ph type="body" sz="quarter" idx="13"/>
          </p:nvPr>
        </p:nvSpPr>
        <p:spPr/>
        <p:txBody>
          <a:bodyPr/>
          <a:lstStyle/>
          <a:p>
            <a:endParaRPr lang="en-US"/>
          </a:p>
        </p:txBody>
      </p:sp>
    </p:spTree>
    <p:extLst>
      <p:ext uri="{BB962C8B-B14F-4D97-AF65-F5344CB8AC3E}">
        <p14:creationId xmlns:p14="http://schemas.microsoft.com/office/powerpoint/2010/main" val="349267575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Different Levels of Abstraction</a:t>
            </a:r>
            <a:endParaRPr lang="en-US" dirty="0"/>
          </a:p>
        </p:txBody>
      </p:sp>
      <p:sp>
        <p:nvSpPr>
          <p:cNvPr id="3" name="Content Placeholder 2"/>
          <p:cNvSpPr>
            <a:spLocks noGrp="1"/>
          </p:cNvSpPr>
          <p:nvPr>
            <p:ph idx="1"/>
          </p:nvPr>
        </p:nvSpPr>
        <p:spPr>
          <a:xfrm>
            <a:off x="549275" y="1600201"/>
            <a:ext cx="3385350" cy="4343400"/>
          </a:xfrm>
        </p:spPr>
        <p:txBody>
          <a:bodyPr/>
          <a:lstStyle/>
          <a:p>
            <a:pPr marL="0" indent="0">
              <a:buNone/>
            </a:pPr>
            <a:r>
              <a:rPr lang="en-US" b="1" dirty="0" smtClean="0"/>
              <a:t>Face Recognition:</a:t>
            </a:r>
          </a:p>
          <a:p>
            <a:pPr lvl="1"/>
            <a:r>
              <a:rPr lang="en-US" dirty="0" smtClean="0"/>
              <a:t>Deep Network can build up increasingly higher levels of abstraction</a:t>
            </a:r>
          </a:p>
          <a:p>
            <a:pPr lvl="1"/>
            <a:r>
              <a:rPr lang="en-US" dirty="0" smtClean="0"/>
              <a:t>Lines, parts, regions</a:t>
            </a:r>
          </a:p>
        </p:txBody>
      </p:sp>
      <p:sp>
        <p:nvSpPr>
          <p:cNvPr id="4" name="Slide Number Placeholder 3"/>
          <p:cNvSpPr>
            <a:spLocks noGrp="1"/>
          </p:cNvSpPr>
          <p:nvPr>
            <p:ph type="sldNum" sz="quarter" idx="12"/>
          </p:nvPr>
        </p:nvSpPr>
        <p:spPr/>
        <p:txBody>
          <a:bodyPr/>
          <a:lstStyle/>
          <a:p>
            <a:fld id="{CCF56997-4F5F-5A42-B306-795126905ACA}" type="slidenum">
              <a:rPr lang="en-US" smtClean="0"/>
              <a:pPr/>
              <a:t>27</a:t>
            </a:fld>
            <a:endParaRPr lang="en-US"/>
          </a:p>
        </p:txBody>
      </p:sp>
      <p:pic>
        <p:nvPicPr>
          <p:cNvPr id="5" name="Picture 4"/>
          <p:cNvPicPr>
            <a:picLocks noChangeAspect="1"/>
          </p:cNvPicPr>
          <p:nvPr/>
        </p:nvPicPr>
        <p:blipFill>
          <a:blip r:embed="rId3"/>
          <a:stretch>
            <a:fillRect/>
          </a:stretch>
        </p:blipFill>
        <p:spPr>
          <a:xfrm>
            <a:off x="3934625" y="1444532"/>
            <a:ext cx="4656926" cy="5095225"/>
          </a:xfrm>
          <a:prstGeom prst="rect">
            <a:avLst/>
          </a:prstGeom>
        </p:spPr>
      </p:pic>
      <p:sp>
        <p:nvSpPr>
          <p:cNvPr id="6" name="TextBox 5"/>
          <p:cNvSpPr txBox="1"/>
          <p:nvPr/>
        </p:nvSpPr>
        <p:spPr>
          <a:xfrm>
            <a:off x="0" y="6490857"/>
            <a:ext cx="4644271" cy="369332"/>
          </a:xfrm>
          <a:prstGeom prst="rect">
            <a:avLst/>
          </a:prstGeom>
          <a:noFill/>
        </p:spPr>
        <p:txBody>
          <a:bodyPr wrap="square" rtlCol="0">
            <a:spAutoFit/>
          </a:bodyPr>
          <a:lstStyle/>
          <a:p>
            <a:r>
              <a:rPr lang="en-US" dirty="0" smtClean="0"/>
              <a:t>Example from </a:t>
            </a:r>
            <a:r>
              <a:rPr lang="en-US" dirty="0" err="1" smtClean="0"/>
              <a:t>Honglak</a:t>
            </a:r>
            <a:r>
              <a:rPr lang="en-US" dirty="0" smtClean="0"/>
              <a:t> Lee (NIPS 2010)</a:t>
            </a:r>
            <a:endParaRPr lang="en-US" dirty="0"/>
          </a:p>
        </p:txBody>
      </p:sp>
      <p:sp>
        <p:nvSpPr>
          <p:cNvPr id="8" name="Text Placeholder 7"/>
          <p:cNvSpPr>
            <a:spLocks noGrp="1"/>
          </p:cNvSpPr>
          <p:nvPr>
            <p:ph type="body" sz="quarter" idx="13"/>
          </p:nvPr>
        </p:nvSpPr>
        <p:spPr/>
        <p:txBody>
          <a:bodyPr/>
          <a:lstStyle/>
          <a:p>
            <a:endParaRPr lang="en-US"/>
          </a:p>
        </p:txBody>
      </p:sp>
    </p:spTree>
    <p:extLst>
      <p:ext uri="{BB962C8B-B14F-4D97-AF65-F5344CB8AC3E}">
        <p14:creationId xmlns:p14="http://schemas.microsoft.com/office/powerpoint/2010/main" val="115935094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Different Levels of Abstraction</a:t>
            </a:r>
            <a:endParaRPr lang="en-US" dirty="0"/>
          </a:p>
        </p:txBody>
      </p:sp>
      <p:sp>
        <p:nvSpPr>
          <p:cNvPr id="4" name="Slide Number Placeholder 3"/>
          <p:cNvSpPr>
            <a:spLocks noGrp="1"/>
          </p:cNvSpPr>
          <p:nvPr>
            <p:ph type="sldNum" sz="quarter" idx="12"/>
          </p:nvPr>
        </p:nvSpPr>
        <p:spPr/>
        <p:txBody>
          <a:bodyPr/>
          <a:lstStyle/>
          <a:p>
            <a:fld id="{CCF56997-4F5F-5A42-B306-795126905ACA}" type="slidenum">
              <a:rPr lang="en-US" smtClean="0"/>
              <a:pPr/>
              <a:t>28</a:t>
            </a:fld>
            <a:endParaRPr lang="en-US"/>
          </a:p>
        </p:txBody>
      </p:sp>
      <p:pic>
        <p:nvPicPr>
          <p:cNvPr id="5" name="Picture 4"/>
          <p:cNvPicPr>
            <a:picLocks noChangeAspect="1"/>
          </p:cNvPicPr>
          <p:nvPr/>
        </p:nvPicPr>
        <p:blipFill>
          <a:blip r:embed="rId2"/>
          <a:stretch>
            <a:fillRect/>
          </a:stretch>
        </p:blipFill>
        <p:spPr>
          <a:xfrm>
            <a:off x="3934625" y="1444532"/>
            <a:ext cx="4656926" cy="5095225"/>
          </a:xfrm>
          <a:prstGeom prst="rect">
            <a:avLst/>
          </a:prstGeom>
        </p:spPr>
      </p:pic>
      <p:sp>
        <p:nvSpPr>
          <p:cNvPr id="6" name="TextBox 5"/>
          <p:cNvSpPr txBox="1"/>
          <p:nvPr/>
        </p:nvSpPr>
        <p:spPr>
          <a:xfrm>
            <a:off x="0" y="6490857"/>
            <a:ext cx="4644271" cy="369332"/>
          </a:xfrm>
          <a:prstGeom prst="rect">
            <a:avLst/>
          </a:prstGeom>
          <a:noFill/>
        </p:spPr>
        <p:txBody>
          <a:bodyPr wrap="square" rtlCol="0">
            <a:spAutoFit/>
          </a:bodyPr>
          <a:lstStyle/>
          <a:p>
            <a:r>
              <a:rPr lang="en-US" dirty="0" smtClean="0"/>
              <a:t>Example from </a:t>
            </a:r>
            <a:r>
              <a:rPr lang="en-US" dirty="0" err="1" smtClean="0"/>
              <a:t>Honglak</a:t>
            </a:r>
            <a:r>
              <a:rPr lang="en-US" dirty="0" smtClean="0"/>
              <a:t> Lee (NIPS 2010)</a:t>
            </a:r>
            <a:endParaRPr lang="en-US" dirty="0"/>
          </a:p>
        </p:txBody>
      </p:sp>
      <p:grpSp>
        <p:nvGrpSpPr>
          <p:cNvPr id="3" name="Group 2"/>
          <p:cNvGrpSpPr/>
          <p:nvPr/>
        </p:nvGrpSpPr>
        <p:grpSpPr>
          <a:xfrm>
            <a:off x="238229" y="1708627"/>
            <a:ext cx="4336845" cy="4500352"/>
            <a:chOff x="2272638" y="1775316"/>
            <a:chExt cx="4336845" cy="4500352"/>
          </a:xfrm>
        </p:grpSpPr>
        <p:sp>
          <p:nvSpPr>
            <p:cNvPr id="68" name="Connector 67"/>
            <p:cNvSpPr/>
            <p:nvPr/>
          </p:nvSpPr>
          <p:spPr>
            <a:xfrm>
              <a:off x="3033291" y="5825518"/>
              <a:ext cx="450150" cy="450150"/>
            </a:xfrm>
            <a:prstGeom prst="flowChartConnector">
              <a:avLst/>
            </a:prstGeom>
            <a:solidFill>
              <a:srgbClr val="72CEE0"/>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sz="1000" dirty="0">
                  <a:ln>
                    <a:solidFill>
                      <a:schemeClr val="tx1"/>
                    </a:solidFill>
                  </a:ln>
                  <a:solidFill>
                    <a:schemeClr val="tx1"/>
                  </a:solidFill>
                  <a:latin typeface="Arial"/>
                  <a:cs typeface="Arial"/>
                </a:rPr>
                <a:t>x</a:t>
              </a:r>
              <a:r>
                <a:rPr lang="en-US" sz="1000" baseline="-25000" dirty="0" smtClean="0">
                  <a:ln>
                    <a:solidFill>
                      <a:schemeClr val="tx1"/>
                    </a:solidFill>
                  </a:ln>
                  <a:solidFill>
                    <a:schemeClr val="tx1"/>
                  </a:solidFill>
                  <a:latin typeface="Arial"/>
                  <a:cs typeface="Arial"/>
                </a:rPr>
                <a:t>1</a:t>
              </a:r>
              <a:endParaRPr lang="en-US" sz="1000" baseline="-25000" dirty="0">
                <a:ln>
                  <a:solidFill>
                    <a:schemeClr val="tx1"/>
                  </a:solidFill>
                </a:ln>
                <a:solidFill>
                  <a:schemeClr val="tx1"/>
                </a:solidFill>
                <a:latin typeface="Arial"/>
                <a:cs typeface="Arial"/>
              </a:endParaRPr>
            </a:p>
          </p:txBody>
        </p:sp>
        <p:sp>
          <p:nvSpPr>
            <p:cNvPr id="69" name="Connector 68"/>
            <p:cNvSpPr/>
            <p:nvPr/>
          </p:nvSpPr>
          <p:spPr>
            <a:xfrm>
              <a:off x="3525122" y="4757107"/>
              <a:ext cx="450150" cy="450150"/>
            </a:xfrm>
            <a:prstGeom prst="flowChartConnector">
              <a:avLst/>
            </a:prstGeom>
            <a:solidFill>
              <a:srgbClr val="EE6802"/>
            </a:solidFill>
            <a:ln>
              <a:solidFill>
                <a:schemeClr val="accent1">
                  <a:shade val="95000"/>
                  <a:satMod val="105000"/>
                </a:schemeClr>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sz="1000" dirty="0">
                  <a:ln>
                    <a:solidFill>
                      <a:schemeClr val="tx1"/>
                    </a:solidFill>
                  </a:ln>
                  <a:solidFill>
                    <a:schemeClr val="tx1"/>
                  </a:solidFill>
                  <a:latin typeface="Arial"/>
                  <a:cs typeface="Arial"/>
                </a:rPr>
                <a:t>a</a:t>
              </a:r>
              <a:r>
                <a:rPr lang="en-US" sz="1000" baseline="-25000" dirty="0" smtClean="0">
                  <a:ln>
                    <a:solidFill>
                      <a:schemeClr val="tx1"/>
                    </a:solidFill>
                  </a:ln>
                  <a:solidFill>
                    <a:schemeClr val="tx1"/>
                  </a:solidFill>
                  <a:latin typeface="Arial"/>
                  <a:cs typeface="Arial"/>
                </a:rPr>
                <a:t>1</a:t>
              </a:r>
              <a:endParaRPr lang="en-US" sz="1000" baseline="-25000" dirty="0">
                <a:ln>
                  <a:solidFill>
                    <a:schemeClr val="tx1"/>
                  </a:solidFill>
                </a:ln>
                <a:solidFill>
                  <a:schemeClr val="tx1"/>
                </a:solidFill>
                <a:latin typeface="Arial"/>
                <a:cs typeface="Arial"/>
              </a:endParaRPr>
            </a:p>
          </p:txBody>
        </p:sp>
        <p:sp>
          <p:nvSpPr>
            <p:cNvPr id="70" name="Connector 69"/>
            <p:cNvSpPr/>
            <p:nvPr/>
          </p:nvSpPr>
          <p:spPr>
            <a:xfrm>
              <a:off x="3866902" y="5825518"/>
              <a:ext cx="450150" cy="450150"/>
            </a:xfrm>
            <a:prstGeom prst="flowChartConnector">
              <a:avLst/>
            </a:prstGeom>
            <a:solidFill>
              <a:srgbClr val="72CEE0"/>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sz="1000" dirty="0">
                  <a:ln>
                    <a:solidFill>
                      <a:schemeClr val="tx1"/>
                    </a:solidFill>
                  </a:ln>
                  <a:solidFill>
                    <a:schemeClr val="tx1"/>
                  </a:solidFill>
                  <a:latin typeface="Arial"/>
                  <a:cs typeface="Arial"/>
                </a:rPr>
                <a:t>x</a:t>
              </a:r>
              <a:r>
                <a:rPr lang="en-US" sz="1000" baseline="-25000" dirty="0" smtClean="0">
                  <a:ln>
                    <a:solidFill>
                      <a:schemeClr val="tx1"/>
                    </a:solidFill>
                  </a:ln>
                  <a:solidFill>
                    <a:schemeClr val="tx1"/>
                  </a:solidFill>
                  <a:latin typeface="Arial"/>
                  <a:cs typeface="Arial"/>
                </a:rPr>
                <a:t>2</a:t>
              </a:r>
              <a:endParaRPr lang="en-US" sz="1000" baseline="-25000" dirty="0">
                <a:ln>
                  <a:solidFill>
                    <a:schemeClr val="tx1"/>
                  </a:solidFill>
                </a:ln>
                <a:solidFill>
                  <a:schemeClr val="tx1"/>
                </a:solidFill>
                <a:latin typeface="Arial"/>
                <a:cs typeface="Arial"/>
              </a:endParaRPr>
            </a:p>
          </p:txBody>
        </p:sp>
        <p:sp>
          <p:nvSpPr>
            <p:cNvPr id="71" name="Connector 70"/>
            <p:cNvSpPr/>
            <p:nvPr/>
          </p:nvSpPr>
          <p:spPr>
            <a:xfrm>
              <a:off x="4783875" y="5825518"/>
              <a:ext cx="450150" cy="450150"/>
            </a:xfrm>
            <a:prstGeom prst="flowChartConnector">
              <a:avLst/>
            </a:prstGeom>
            <a:solidFill>
              <a:srgbClr val="72CEE0"/>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sz="1000" dirty="0">
                  <a:ln>
                    <a:solidFill>
                      <a:schemeClr val="tx1"/>
                    </a:solidFill>
                  </a:ln>
                  <a:solidFill>
                    <a:schemeClr val="tx1"/>
                  </a:solidFill>
                  <a:latin typeface="Arial"/>
                  <a:cs typeface="Arial"/>
                </a:rPr>
                <a:t>x</a:t>
              </a:r>
              <a:r>
                <a:rPr lang="en-US" sz="1000" baseline="-25000" dirty="0" smtClean="0">
                  <a:ln>
                    <a:solidFill>
                      <a:schemeClr val="tx1"/>
                    </a:solidFill>
                  </a:ln>
                  <a:solidFill>
                    <a:schemeClr val="tx1"/>
                  </a:solidFill>
                  <a:latin typeface="Arial"/>
                  <a:cs typeface="Arial"/>
                </a:rPr>
                <a:t>3</a:t>
              </a:r>
              <a:endParaRPr lang="en-US" sz="1000" baseline="-25000" dirty="0">
                <a:ln>
                  <a:solidFill>
                    <a:schemeClr val="tx1"/>
                  </a:solidFill>
                </a:ln>
                <a:solidFill>
                  <a:schemeClr val="tx1"/>
                </a:solidFill>
                <a:latin typeface="Arial"/>
                <a:cs typeface="Arial"/>
              </a:endParaRPr>
            </a:p>
          </p:txBody>
        </p:sp>
        <p:sp>
          <p:nvSpPr>
            <p:cNvPr id="72" name="Connector 71"/>
            <p:cNvSpPr/>
            <p:nvPr/>
          </p:nvSpPr>
          <p:spPr>
            <a:xfrm>
              <a:off x="6159333" y="5825518"/>
              <a:ext cx="450150" cy="450150"/>
            </a:xfrm>
            <a:prstGeom prst="flowChartConnector">
              <a:avLst/>
            </a:prstGeom>
            <a:solidFill>
              <a:srgbClr val="72CEE0"/>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sz="1000" dirty="0" err="1">
                  <a:ln>
                    <a:solidFill>
                      <a:schemeClr val="tx1"/>
                    </a:solidFill>
                  </a:ln>
                  <a:solidFill>
                    <a:schemeClr val="tx1"/>
                  </a:solidFill>
                  <a:latin typeface="Arial"/>
                  <a:cs typeface="Arial"/>
                </a:rPr>
                <a:t>x</a:t>
              </a:r>
              <a:r>
                <a:rPr lang="en-US" sz="1000" baseline="-25000" dirty="0" err="1" smtClean="0">
                  <a:ln>
                    <a:solidFill>
                      <a:schemeClr val="tx1"/>
                    </a:solidFill>
                  </a:ln>
                  <a:solidFill>
                    <a:schemeClr val="tx1"/>
                  </a:solidFill>
                  <a:latin typeface="Arial"/>
                  <a:cs typeface="Arial"/>
                </a:rPr>
                <a:t>M</a:t>
              </a:r>
              <a:endParaRPr lang="en-US" sz="1000" baseline="-25000" dirty="0">
                <a:ln>
                  <a:solidFill>
                    <a:schemeClr val="tx1"/>
                  </a:solidFill>
                </a:ln>
                <a:solidFill>
                  <a:schemeClr val="tx1"/>
                </a:solidFill>
                <a:latin typeface="Arial"/>
                <a:cs typeface="Arial"/>
              </a:endParaRPr>
            </a:p>
          </p:txBody>
        </p:sp>
        <p:sp>
          <p:nvSpPr>
            <p:cNvPr id="73" name="Connector 72"/>
            <p:cNvSpPr/>
            <p:nvPr/>
          </p:nvSpPr>
          <p:spPr>
            <a:xfrm>
              <a:off x="4275372" y="4757107"/>
              <a:ext cx="450150" cy="450150"/>
            </a:xfrm>
            <a:prstGeom prst="flowChartConnector">
              <a:avLst/>
            </a:prstGeom>
            <a:solidFill>
              <a:srgbClr val="EE6802"/>
            </a:solidFill>
            <a:ln>
              <a:solidFill>
                <a:schemeClr val="accent1">
                  <a:shade val="95000"/>
                  <a:satMod val="105000"/>
                </a:schemeClr>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sz="1000" dirty="0">
                  <a:ln>
                    <a:solidFill>
                      <a:schemeClr val="tx1"/>
                    </a:solidFill>
                  </a:ln>
                  <a:solidFill>
                    <a:schemeClr val="tx1"/>
                  </a:solidFill>
                  <a:latin typeface="Arial"/>
                  <a:cs typeface="Arial"/>
                </a:rPr>
                <a:t>a</a:t>
              </a:r>
              <a:r>
                <a:rPr lang="en-US" sz="1000" baseline="-25000" dirty="0" smtClean="0">
                  <a:ln>
                    <a:solidFill>
                      <a:schemeClr val="tx1"/>
                    </a:solidFill>
                  </a:ln>
                  <a:solidFill>
                    <a:schemeClr val="tx1"/>
                  </a:solidFill>
                  <a:latin typeface="Arial"/>
                  <a:cs typeface="Arial"/>
                </a:rPr>
                <a:t>2</a:t>
              </a:r>
              <a:endParaRPr lang="en-US" sz="1000" baseline="-25000" dirty="0">
                <a:ln>
                  <a:solidFill>
                    <a:schemeClr val="tx1"/>
                  </a:solidFill>
                </a:ln>
                <a:solidFill>
                  <a:schemeClr val="tx1"/>
                </a:solidFill>
                <a:latin typeface="Arial"/>
                <a:cs typeface="Arial"/>
              </a:endParaRPr>
            </a:p>
          </p:txBody>
        </p:sp>
        <p:sp>
          <p:nvSpPr>
            <p:cNvPr id="74" name="Connector 73"/>
            <p:cNvSpPr/>
            <p:nvPr/>
          </p:nvSpPr>
          <p:spPr>
            <a:xfrm>
              <a:off x="5575805" y="4757107"/>
              <a:ext cx="450150" cy="450150"/>
            </a:xfrm>
            <a:prstGeom prst="flowChartConnector">
              <a:avLst/>
            </a:prstGeom>
            <a:solidFill>
              <a:srgbClr val="EE6802"/>
            </a:solidFill>
            <a:ln>
              <a:solidFill>
                <a:schemeClr val="accent1">
                  <a:shade val="95000"/>
                  <a:satMod val="105000"/>
                </a:schemeClr>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sz="1000" dirty="0" err="1">
                  <a:ln>
                    <a:solidFill>
                      <a:schemeClr val="tx1"/>
                    </a:solidFill>
                  </a:ln>
                  <a:solidFill>
                    <a:schemeClr val="tx1"/>
                  </a:solidFill>
                  <a:latin typeface="Arial"/>
                  <a:cs typeface="Arial"/>
                </a:rPr>
                <a:t>a</a:t>
              </a:r>
              <a:r>
                <a:rPr lang="en-US" sz="1000" baseline="-25000" dirty="0" err="1" smtClean="0">
                  <a:ln>
                    <a:solidFill>
                      <a:schemeClr val="tx1"/>
                    </a:solidFill>
                  </a:ln>
                  <a:solidFill>
                    <a:schemeClr val="tx1"/>
                  </a:solidFill>
                  <a:latin typeface="Arial"/>
                  <a:cs typeface="Arial"/>
                </a:rPr>
                <a:t>D</a:t>
              </a:r>
              <a:endParaRPr lang="en-US" sz="1000" baseline="-25000" dirty="0">
                <a:ln>
                  <a:solidFill>
                    <a:schemeClr val="tx1"/>
                  </a:solidFill>
                </a:ln>
                <a:solidFill>
                  <a:schemeClr val="tx1"/>
                </a:solidFill>
                <a:latin typeface="Arial"/>
                <a:cs typeface="Arial"/>
              </a:endParaRPr>
            </a:p>
          </p:txBody>
        </p:sp>
        <p:sp>
          <p:nvSpPr>
            <p:cNvPr id="75" name="TextBox 74"/>
            <p:cNvSpPr txBox="1">
              <a:spLocks noChangeArrowheads="1"/>
            </p:cNvSpPr>
            <p:nvPr/>
          </p:nvSpPr>
          <p:spPr bwMode="auto">
            <a:xfrm>
              <a:off x="5025621" y="4810270"/>
              <a:ext cx="291764" cy="246221"/>
            </a:xfrm>
            <a:prstGeom prst="rect">
              <a:avLst/>
            </a:prstGeom>
            <a:noFill/>
            <a:ln w="9525">
              <a:noFill/>
              <a:miter lim="800000"/>
              <a:headEnd/>
              <a:tailEnd/>
            </a:ln>
          </p:spPr>
          <p:txBody>
            <a:bodyPr anchor="ctr">
              <a:prstTxWarp prst="textNoShape">
                <a:avLst/>
              </a:prstTxWarp>
              <a:spAutoFit/>
            </a:bodyPr>
            <a:lstStyle/>
            <a:p>
              <a:pPr algn="ctr"/>
              <a:r>
                <a:rPr lang="en-US" sz="1000" b="1" dirty="0"/>
                <a:t>…</a:t>
              </a:r>
            </a:p>
          </p:txBody>
        </p:sp>
        <p:sp>
          <p:nvSpPr>
            <p:cNvPr id="76" name="TextBox 75"/>
            <p:cNvSpPr txBox="1">
              <a:spLocks noChangeArrowheads="1"/>
            </p:cNvSpPr>
            <p:nvPr/>
          </p:nvSpPr>
          <p:spPr bwMode="auto">
            <a:xfrm>
              <a:off x="5575805" y="5878681"/>
              <a:ext cx="291764" cy="246221"/>
            </a:xfrm>
            <a:prstGeom prst="rect">
              <a:avLst/>
            </a:prstGeom>
            <a:noFill/>
            <a:ln w="9525">
              <a:noFill/>
              <a:miter lim="800000"/>
              <a:headEnd/>
              <a:tailEnd/>
            </a:ln>
          </p:spPr>
          <p:txBody>
            <a:bodyPr anchor="ctr">
              <a:prstTxWarp prst="textNoShape">
                <a:avLst/>
              </a:prstTxWarp>
              <a:spAutoFit/>
            </a:bodyPr>
            <a:lstStyle/>
            <a:p>
              <a:pPr algn="ctr"/>
              <a:r>
                <a:rPr lang="en-US" sz="1000" b="1"/>
                <a:t>…</a:t>
              </a:r>
            </a:p>
          </p:txBody>
        </p:sp>
        <p:cxnSp>
          <p:nvCxnSpPr>
            <p:cNvPr id="77" name="Straight Connector 76"/>
            <p:cNvCxnSpPr>
              <a:stCxn id="69" idx="4"/>
              <a:endCxn id="68" idx="0"/>
            </p:cNvCxnSpPr>
            <p:nvPr/>
          </p:nvCxnSpPr>
          <p:spPr>
            <a:xfrm rot="5400000">
              <a:off x="3195151" y="5270472"/>
              <a:ext cx="618261" cy="491831"/>
            </a:xfrm>
            <a:prstGeom prst="line">
              <a:avLst/>
            </a:prstGeom>
            <a:ln>
              <a:solidFill>
                <a:schemeClr val="tx1"/>
              </a:solidFill>
              <a:headEnd type="arrow" w="lg" len="lg"/>
            </a:ln>
          </p:spPr>
          <p:style>
            <a:lnRef idx="2">
              <a:schemeClr val="accent1"/>
            </a:lnRef>
            <a:fillRef idx="0">
              <a:schemeClr val="accent1"/>
            </a:fillRef>
            <a:effectRef idx="1">
              <a:schemeClr val="accent1"/>
            </a:effectRef>
            <a:fontRef idx="minor">
              <a:schemeClr val="tx1"/>
            </a:fontRef>
          </p:style>
        </p:cxnSp>
        <p:cxnSp>
          <p:nvCxnSpPr>
            <p:cNvPr id="78" name="Straight Connector 77"/>
            <p:cNvCxnSpPr>
              <a:stCxn id="69" idx="4"/>
              <a:endCxn id="70" idx="0"/>
            </p:cNvCxnSpPr>
            <p:nvPr/>
          </p:nvCxnSpPr>
          <p:spPr>
            <a:xfrm rot="16200000" flipH="1">
              <a:off x="3611956" y="5345497"/>
              <a:ext cx="618261" cy="341781"/>
            </a:xfrm>
            <a:prstGeom prst="line">
              <a:avLst/>
            </a:prstGeom>
            <a:ln>
              <a:solidFill>
                <a:schemeClr val="tx1"/>
              </a:solidFill>
              <a:headEnd type="arrow" w="lg" len="lg"/>
            </a:ln>
          </p:spPr>
          <p:style>
            <a:lnRef idx="2">
              <a:schemeClr val="accent1"/>
            </a:lnRef>
            <a:fillRef idx="0">
              <a:schemeClr val="accent1"/>
            </a:fillRef>
            <a:effectRef idx="1">
              <a:schemeClr val="accent1"/>
            </a:effectRef>
            <a:fontRef idx="minor">
              <a:schemeClr val="tx1"/>
            </a:fontRef>
          </p:style>
        </p:cxnSp>
        <p:cxnSp>
          <p:nvCxnSpPr>
            <p:cNvPr id="79" name="Straight Connector 78"/>
            <p:cNvCxnSpPr>
              <a:stCxn id="69" idx="4"/>
              <a:endCxn id="71" idx="0"/>
            </p:cNvCxnSpPr>
            <p:nvPr/>
          </p:nvCxnSpPr>
          <p:spPr>
            <a:xfrm rot="16200000" flipH="1">
              <a:off x="4070442" y="4887011"/>
              <a:ext cx="618261" cy="1258753"/>
            </a:xfrm>
            <a:prstGeom prst="line">
              <a:avLst/>
            </a:prstGeom>
            <a:ln>
              <a:solidFill>
                <a:schemeClr val="tx1"/>
              </a:solidFill>
              <a:headEnd type="arrow" w="lg" len="lg"/>
            </a:ln>
          </p:spPr>
          <p:style>
            <a:lnRef idx="2">
              <a:schemeClr val="accent1"/>
            </a:lnRef>
            <a:fillRef idx="0">
              <a:schemeClr val="accent1"/>
            </a:fillRef>
            <a:effectRef idx="1">
              <a:schemeClr val="accent1"/>
            </a:effectRef>
            <a:fontRef idx="minor">
              <a:schemeClr val="tx1"/>
            </a:fontRef>
          </p:style>
        </p:cxnSp>
        <p:cxnSp>
          <p:nvCxnSpPr>
            <p:cNvPr id="80" name="Straight Connector 79"/>
            <p:cNvCxnSpPr>
              <a:stCxn id="69" idx="4"/>
              <a:endCxn id="72" idx="0"/>
            </p:cNvCxnSpPr>
            <p:nvPr/>
          </p:nvCxnSpPr>
          <p:spPr>
            <a:xfrm rot="16200000" flipH="1">
              <a:off x="4758172" y="4199282"/>
              <a:ext cx="618261" cy="2634211"/>
            </a:xfrm>
            <a:prstGeom prst="line">
              <a:avLst/>
            </a:prstGeom>
            <a:ln>
              <a:solidFill>
                <a:schemeClr val="tx1"/>
              </a:solidFill>
              <a:headEnd type="arrow" w="lg" len="lg"/>
            </a:ln>
          </p:spPr>
          <p:style>
            <a:lnRef idx="2">
              <a:schemeClr val="accent1"/>
            </a:lnRef>
            <a:fillRef idx="0">
              <a:schemeClr val="accent1"/>
            </a:fillRef>
            <a:effectRef idx="1">
              <a:schemeClr val="accent1"/>
            </a:effectRef>
            <a:fontRef idx="minor">
              <a:schemeClr val="tx1"/>
            </a:fontRef>
          </p:style>
        </p:cxnSp>
        <p:cxnSp>
          <p:nvCxnSpPr>
            <p:cNvPr id="81" name="Straight Connector 80"/>
            <p:cNvCxnSpPr>
              <a:stCxn id="73" idx="4"/>
              <a:endCxn id="70" idx="0"/>
            </p:cNvCxnSpPr>
            <p:nvPr/>
          </p:nvCxnSpPr>
          <p:spPr>
            <a:xfrm rot="5400000">
              <a:off x="3987081" y="5312153"/>
              <a:ext cx="618261" cy="408469"/>
            </a:xfrm>
            <a:prstGeom prst="line">
              <a:avLst/>
            </a:prstGeom>
            <a:ln>
              <a:solidFill>
                <a:schemeClr val="tx1"/>
              </a:solidFill>
              <a:headEnd type="arrow" w="lg" len="lg"/>
            </a:ln>
          </p:spPr>
          <p:style>
            <a:lnRef idx="2">
              <a:schemeClr val="accent1"/>
            </a:lnRef>
            <a:fillRef idx="0">
              <a:schemeClr val="accent1"/>
            </a:fillRef>
            <a:effectRef idx="1">
              <a:schemeClr val="accent1"/>
            </a:effectRef>
            <a:fontRef idx="minor">
              <a:schemeClr val="tx1"/>
            </a:fontRef>
          </p:style>
        </p:cxnSp>
        <p:cxnSp>
          <p:nvCxnSpPr>
            <p:cNvPr id="82" name="Straight Connector 81"/>
            <p:cNvCxnSpPr>
              <a:stCxn id="73" idx="4"/>
              <a:endCxn id="71" idx="0"/>
            </p:cNvCxnSpPr>
            <p:nvPr/>
          </p:nvCxnSpPr>
          <p:spPr>
            <a:xfrm rot="16200000" flipH="1">
              <a:off x="4445567" y="5262136"/>
              <a:ext cx="618261" cy="508503"/>
            </a:xfrm>
            <a:prstGeom prst="line">
              <a:avLst/>
            </a:prstGeom>
            <a:ln>
              <a:solidFill>
                <a:schemeClr val="tx1"/>
              </a:solidFill>
              <a:headEnd type="arrow" w="lg" len="lg"/>
            </a:ln>
          </p:spPr>
          <p:style>
            <a:lnRef idx="2">
              <a:schemeClr val="accent1"/>
            </a:lnRef>
            <a:fillRef idx="0">
              <a:schemeClr val="accent1"/>
            </a:fillRef>
            <a:effectRef idx="1">
              <a:schemeClr val="accent1"/>
            </a:effectRef>
            <a:fontRef idx="minor">
              <a:schemeClr val="tx1"/>
            </a:fontRef>
          </p:style>
        </p:cxnSp>
        <p:cxnSp>
          <p:nvCxnSpPr>
            <p:cNvPr id="83" name="Straight Connector 82"/>
            <p:cNvCxnSpPr>
              <a:stCxn id="73" idx="4"/>
              <a:endCxn id="72" idx="0"/>
            </p:cNvCxnSpPr>
            <p:nvPr/>
          </p:nvCxnSpPr>
          <p:spPr>
            <a:xfrm rot="16200000" flipH="1">
              <a:off x="5133297" y="4574407"/>
              <a:ext cx="618261" cy="1883961"/>
            </a:xfrm>
            <a:prstGeom prst="line">
              <a:avLst/>
            </a:prstGeom>
            <a:ln>
              <a:solidFill>
                <a:schemeClr val="tx1"/>
              </a:solidFill>
              <a:headEnd type="arrow" w="lg" len="lg"/>
            </a:ln>
          </p:spPr>
          <p:style>
            <a:lnRef idx="2">
              <a:schemeClr val="accent1"/>
            </a:lnRef>
            <a:fillRef idx="0">
              <a:schemeClr val="accent1"/>
            </a:fillRef>
            <a:effectRef idx="1">
              <a:schemeClr val="accent1"/>
            </a:effectRef>
            <a:fontRef idx="minor">
              <a:schemeClr val="tx1"/>
            </a:fontRef>
          </p:style>
        </p:cxnSp>
        <p:cxnSp>
          <p:nvCxnSpPr>
            <p:cNvPr id="84" name="Straight Connector 83"/>
            <p:cNvCxnSpPr>
              <a:stCxn id="74" idx="4"/>
              <a:endCxn id="68" idx="0"/>
            </p:cNvCxnSpPr>
            <p:nvPr/>
          </p:nvCxnSpPr>
          <p:spPr>
            <a:xfrm rot="5400000">
              <a:off x="4220492" y="4245130"/>
              <a:ext cx="618261" cy="2542514"/>
            </a:xfrm>
            <a:prstGeom prst="line">
              <a:avLst/>
            </a:prstGeom>
            <a:ln>
              <a:solidFill>
                <a:schemeClr val="tx1"/>
              </a:solidFill>
              <a:headEnd type="arrow" w="lg" len="lg"/>
            </a:ln>
          </p:spPr>
          <p:style>
            <a:lnRef idx="2">
              <a:schemeClr val="accent1"/>
            </a:lnRef>
            <a:fillRef idx="0">
              <a:schemeClr val="accent1"/>
            </a:fillRef>
            <a:effectRef idx="1">
              <a:schemeClr val="accent1"/>
            </a:effectRef>
            <a:fontRef idx="minor">
              <a:schemeClr val="tx1"/>
            </a:fontRef>
          </p:style>
        </p:cxnSp>
        <p:cxnSp>
          <p:nvCxnSpPr>
            <p:cNvPr id="85" name="Straight Connector 84"/>
            <p:cNvCxnSpPr>
              <a:stCxn id="73" idx="4"/>
              <a:endCxn id="68" idx="0"/>
            </p:cNvCxnSpPr>
            <p:nvPr/>
          </p:nvCxnSpPr>
          <p:spPr>
            <a:xfrm rot="5400000">
              <a:off x="3570276" y="4895347"/>
              <a:ext cx="618261" cy="1242081"/>
            </a:xfrm>
            <a:prstGeom prst="line">
              <a:avLst/>
            </a:prstGeom>
            <a:ln>
              <a:solidFill>
                <a:schemeClr val="tx1"/>
              </a:solidFill>
              <a:headEnd type="arrow" w="lg" len="lg"/>
            </a:ln>
          </p:spPr>
          <p:style>
            <a:lnRef idx="2">
              <a:schemeClr val="accent1"/>
            </a:lnRef>
            <a:fillRef idx="0">
              <a:schemeClr val="accent1"/>
            </a:fillRef>
            <a:effectRef idx="1">
              <a:schemeClr val="accent1"/>
            </a:effectRef>
            <a:fontRef idx="minor">
              <a:schemeClr val="tx1"/>
            </a:fontRef>
          </p:style>
        </p:cxnSp>
        <p:cxnSp>
          <p:nvCxnSpPr>
            <p:cNvPr id="86" name="Straight Connector 85"/>
            <p:cNvCxnSpPr>
              <a:stCxn id="74" idx="4"/>
              <a:endCxn id="70" idx="0"/>
            </p:cNvCxnSpPr>
            <p:nvPr/>
          </p:nvCxnSpPr>
          <p:spPr>
            <a:xfrm rot="5400000">
              <a:off x="4637298" y="4661936"/>
              <a:ext cx="618261" cy="1708903"/>
            </a:xfrm>
            <a:prstGeom prst="line">
              <a:avLst/>
            </a:prstGeom>
            <a:ln>
              <a:solidFill>
                <a:schemeClr val="tx1"/>
              </a:solidFill>
              <a:headEnd type="arrow" w="lg" len="lg"/>
            </a:ln>
          </p:spPr>
          <p:style>
            <a:lnRef idx="2">
              <a:schemeClr val="accent1"/>
            </a:lnRef>
            <a:fillRef idx="0">
              <a:schemeClr val="accent1"/>
            </a:fillRef>
            <a:effectRef idx="1">
              <a:schemeClr val="accent1"/>
            </a:effectRef>
            <a:fontRef idx="minor">
              <a:schemeClr val="tx1"/>
            </a:fontRef>
          </p:style>
        </p:cxnSp>
        <p:cxnSp>
          <p:nvCxnSpPr>
            <p:cNvPr id="87" name="Straight Connector 86"/>
            <p:cNvCxnSpPr>
              <a:stCxn id="74" idx="4"/>
              <a:endCxn id="71" idx="0"/>
            </p:cNvCxnSpPr>
            <p:nvPr/>
          </p:nvCxnSpPr>
          <p:spPr>
            <a:xfrm rot="5400000">
              <a:off x="5095784" y="5120422"/>
              <a:ext cx="618261" cy="791931"/>
            </a:xfrm>
            <a:prstGeom prst="line">
              <a:avLst/>
            </a:prstGeom>
            <a:ln>
              <a:solidFill>
                <a:schemeClr val="tx1"/>
              </a:solidFill>
              <a:headEnd type="arrow" w="lg" len="lg"/>
            </a:ln>
          </p:spPr>
          <p:style>
            <a:lnRef idx="2">
              <a:schemeClr val="accent1"/>
            </a:lnRef>
            <a:fillRef idx="0">
              <a:schemeClr val="accent1"/>
            </a:fillRef>
            <a:effectRef idx="1">
              <a:schemeClr val="accent1"/>
            </a:effectRef>
            <a:fontRef idx="minor">
              <a:schemeClr val="tx1"/>
            </a:fontRef>
          </p:style>
        </p:cxnSp>
        <p:cxnSp>
          <p:nvCxnSpPr>
            <p:cNvPr id="88" name="Straight Connector 87"/>
            <p:cNvCxnSpPr>
              <a:stCxn id="74" idx="4"/>
              <a:endCxn id="72" idx="0"/>
            </p:cNvCxnSpPr>
            <p:nvPr/>
          </p:nvCxnSpPr>
          <p:spPr>
            <a:xfrm rot="16200000" flipH="1">
              <a:off x="5783513" y="5224623"/>
              <a:ext cx="618261" cy="583528"/>
            </a:xfrm>
            <a:prstGeom prst="line">
              <a:avLst/>
            </a:prstGeom>
            <a:ln>
              <a:solidFill>
                <a:schemeClr val="tx1"/>
              </a:solidFill>
              <a:headEnd type="arrow" w="lg" len="lg"/>
            </a:ln>
          </p:spPr>
          <p:style>
            <a:lnRef idx="2">
              <a:schemeClr val="accent1"/>
            </a:lnRef>
            <a:fillRef idx="0">
              <a:schemeClr val="accent1"/>
            </a:fillRef>
            <a:effectRef idx="1">
              <a:schemeClr val="accent1"/>
            </a:effectRef>
            <a:fontRef idx="minor">
              <a:schemeClr val="tx1"/>
            </a:fontRef>
          </p:style>
        </p:cxnSp>
        <p:sp>
          <p:nvSpPr>
            <p:cNvPr id="89" name="TextBox 75"/>
            <p:cNvSpPr txBox="1">
              <a:spLocks noChangeArrowheads="1"/>
            </p:cNvSpPr>
            <p:nvPr/>
          </p:nvSpPr>
          <p:spPr bwMode="auto">
            <a:xfrm>
              <a:off x="2283041" y="5950560"/>
              <a:ext cx="708569" cy="246221"/>
            </a:xfrm>
            <a:prstGeom prst="rect">
              <a:avLst/>
            </a:prstGeom>
            <a:noFill/>
            <a:ln w="9525">
              <a:noFill/>
              <a:miter lim="800000"/>
              <a:headEnd/>
              <a:tailEnd/>
            </a:ln>
          </p:spPr>
          <p:txBody>
            <a:bodyPr>
              <a:prstTxWarp prst="textNoShape">
                <a:avLst/>
              </a:prstTxWarp>
              <a:spAutoFit/>
            </a:bodyPr>
            <a:lstStyle/>
            <a:p>
              <a:pPr algn="ctr"/>
              <a:r>
                <a:rPr lang="en-US" sz="1000"/>
                <a:t>Input</a:t>
              </a:r>
            </a:p>
          </p:txBody>
        </p:sp>
        <p:sp>
          <p:nvSpPr>
            <p:cNvPr id="90" name="TextBox 76"/>
            <p:cNvSpPr txBox="1">
              <a:spLocks noChangeArrowheads="1"/>
            </p:cNvSpPr>
            <p:nvPr/>
          </p:nvSpPr>
          <p:spPr bwMode="auto">
            <a:xfrm>
              <a:off x="2274705" y="4882148"/>
              <a:ext cx="1125375" cy="246221"/>
            </a:xfrm>
            <a:prstGeom prst="rect">
              <a:avLst/>
            </a:prstGeom>
            <a:noFill/>
            <a:ln w="9525">
              <a:noFill/>
              <a:miter lim="800000"/>
              <a:headEnd/>
              <a:tailEnd/>
            </a:ln>
          </p:spPr>
          <p:txBody>
            <a:bodyPr>
              <a:prstTxWarp prst="textNoShape">
                <a:avLst/>
              </a:prstTxWarp>
              <a:spAutoFit/>
            </a:bodyPr>
            <a:lstStyle/>
            <a:p>
              <a:pPr algn="ctr"/>
              <a:r>
                <a:rPr lang="en-US" sz="1000" dirty="0"/>
                <a:t>Hidden </a:t>
              </a:r>
              <a:r>
                <a:rPr lang="en-US" sz="1000" dirty="0" smtClean="0"/>
                <a:t>Layer 1</a:t>
              </a:r>
              <a:endParaRPr lang="en-US" sz="1000" dirty="0"/>
            </a:p>
          </p:txBody>
        </p:sp>
        <p:sp>
          <p:nvSpPr>
            <p:cNvPr id="91" name="Connector 90"/>
            <p:cNvSpPr/>
            <p:nvPr/>
          </p:nvSpPr>
          <p:spPr>
            <a:xfrm>
              <a:off x="3533458" y="3700384"/>
              <a:ext cx="450150" cy="450150"/>
            </a:xfrm>
            <a:prstGeom prst="flowChartConnector">
              <a:avLst/>
            </a:prstGeom>
            <a:solidFill>
              <a:srgbClr val="EE6802"/>
            </a:solidFill>
            <a:ln>
              <a:solidFill>
                <a:schemeClr val="accent1">
                  <a:shade val="95000"/>
                  <a:satMod val="105000"/>
                </a:schemeClr>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sz="1000" dirty="0">
                  <a:ln>
                    <a:solidFill>
                      <a:schemeClr val="tx1"/>
                    </a:solidFill>
                  </a:ln>
                  <a:solidFill>
                    <a:schemeClr val="tx1"/>
                  </a:solidFill>
                  <a:latin typeface="Arial"/>
                  <a:cs typeface="Arial"/>
                </a:rPr>
                <a:t>b</a:t>
              </a:r>
              <a:r>
                <a:rPr lang="en-US" sz="1000" baseline="-25000" dirty="0" smtClean="0">
                  <a:ln>
                    <a:solidFill>
                      <a:schemeClr val="tx1"/>
                    </a:solidFill>
                  </a:ln>
                  <a:solidFill>
                    <a:schemeClr val="tx1"/>
                  </a:solidFill>
                  <a:latin typeface="Arial"/>
                  <a:cs typeface="Arial"/>
                </a:rPr>
                <a:t>1</a:t>
              </a:r>
              <a:endParaRPr lang="en-US" sz="1000" baseline="-25000" dirty="0">
                <a:ln>
                  <a:solidFill>
                    <a:schemeClr val="tx1"/>
                  </a:solidFill>
                </a:ln>
                <a:solidFill>
                  <a:schemeClr val="tx1"/>
                </a:solidFill>
                <a:latin typeface="Arial"/>
                <a:cs typeface="Arial"/>
              </a:endParaRPr>
            </a:p>
          </p:txBody>
        </p:sp>
        <p:sp>
          <p:nvSpPr>
            <p:cNvPr id="92" name="Connector 91"/>
            <p:cNvSpPr/>
            <p:nvPr/>
          </p:nvSpPr>
          <p:spPr>
            <a:xfrm>
              <a:off x="4283708" y="3700384"/>
              <a:ext cx="450150" cy="450150"/>
            </a:xfrm>
            <a:prstGeom prst="flowChartConnector">
              <a:avLst/>
            </a:prstGeom>
            <a:solidFill>
              <a:srgbClr val="EE6802"/>
            </a:solidFill>
            <a:ln>
              <a:solidFill>
                <a:schemeClr val="accent1">
                  <a:shade val="95000"/>
                  <a:satMod val="105000"/>
                </a:schemeClr>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sz="1000" dirty="0">
                  <a:ln>
                    <a:solidFill>
                      <a:schemeClr val="tx1"/>
                    </a:solidFill>
                  </a:ln>
                  <a:solidFill>
                    <a:schemeClr val="tx1"/>
                  </a:solidFill>
                  <a:latin typeface="Arial"/>
                  <a:cs typeface="Arial"/>
                </a:rPr>
                <a:t>b</a:t>
              </a:r>
              <a:r>
                <a:rPr lang="en-US" sz="1000" baseline="-25000" dirty="0" smtClean="0">
                  <a:ln>
                    <a:solidFill>
                      <a:schemeClr val="tx1"/>
                    </a:solidFill>
                  </a:ln>
                  <a:solidFill>
                    <a:schemeClr val="tx1"/>
                  </a:solidFill>
                  <a:latin typeface="Arial"/>
                  <a:cs typeface="Arial"/>
                </a:rPr>
                <a:t>2</a:t>
              </a:r>
              <a:endParaRPr lang="en-US" sz="1000" baseline="-25000" dirty="0">
                <a:ln>
                  <a:solidFill>
                    <a:schemeClr val="tx1"/>
                  </a:solidFill>
                </a:ln>
                <a:solidFill>
                  <a:schemeClr val="tx1"/>
                </a:solidFill>
                <a:latin typeface="Arial"/>
                <a:cs typeface="Arial"/>
              </a:endParaRPr>
            </a:p>
          </p:txBody>
        </p:sp>
        <p:sp>
          <p:nvSpPr>
            <p:cNvPr id="93" name="Connector 92"/>
            <p:cNvSpPr/>
            <p:nvPr/>
          </p:nvSpPr>
          <p:spPr>
            <a:xfrm>
              <a:off x="5565185" y="3700384"/>
              <a:ext cx="450150" cy="450150"/>
            </a:xfrm>
            <a:prstGeom prst="flowChartConnector">
              <a:avLst/>
            </a:prstGeom>
            <a:solidFill>
              <a:srgbClr val="EE6802"/>
            </a:solidFill>
            <a:ln>
              <a:solidFill>
                <a:schemeClr val="accent1">
                  <a:shade val="95000"/>
                  <a:satMod val="105000"/>
                </a:schemeClr>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sz="1000" dirty="0" err="1">
                  <a:ln>
                    <a:solidFill>
                      <a:schemeClr val="tx1"/>
                    </a:solidFill>
                  </a:ln>
                  <a:solidFill>
                    <a:schemeClr val="tx1"/>
                  </a:solidFill>
                  <a:latin typeface="Arial"/>
                  <a:cs typeface="Arial"/>
                </a:rPr>
                <a:t>b</a:t>
              </a:r>
              <a:r>
                <a:rPr lang="en-US" sz="1000" baseline="-25000" dirty="0" err="1" smtClean="0">
                  <a:ln>
                    <a:solidFill>
                      <a:schemeClr val="tx1"/>
                    </a:solidFill>
                  </a:ln>
                  <a:solidFill>
                    <a:schemeClr val="tx1"/>
                  </a:solidFill>
                  <a:latin typeface="Arial"/>
                  <a:cs typeface="Arial"/>
                </a:rPr>
                <a:t>E</a:t>
              </a:r>
              <a:endParaRPr lang="en-US" sz="1000" baseline="-25000" dirty="0">
                <a:ln>
                  <a:solidFill>
                    <a:schemeClr val="tx1"/>
                  </a:solidFill>
                </a:ln>
                <a:solidFill>
                  <a:schemeClr val="tx1"/>
                </a:solidFill>
                <a:latin typeface="Arial"/>
                <a:cs typeface="Arial"/>
              </a:endParaRPr>
            </a:p>
          </p:txBody>
        </p:sp>
        <p:sp>
          <p:nvSpPr>
            <p:cNvPr id="94" name="TextBox 93"/>
            <p:cNvSpPr txBox="1">
              <a:spLocks noChangeArrowheads="1"/>
            </p:cNvSpPr>
            <p:nvPr/>
          </p:nvSpPr>
          <p:spPr bwMode="auto">
            <a:xfrm>
              <a:off x="5033957" y="3753547"/>
              <a:ext cx="291764" cy="246221"/>
            </a:xfrm>
            <a:prstGeom prst="rect">
              <a:avLst/>
            </a:prstGeom>
            <a:noFill/>
            <a:ln w="9525">
              <a:noFill/>
              <a:miter lim="800000"/>
              <a:headEnd/>
              <a:tailEnd/>
            </a:ln>
          </p:spPr>
          <p:txBody>
            <a:bodyPr anchor="ctr">
              <a:prstTxWarp prst="textNoShape">
                <a:avLst/>
              </a:prstTxWarp>
              <a:spAutoFit/>
            </a:bodyPr>
            <a:lstStyle/>
            <a:p>
              <a:pPr algn="ctr"/>
              <a:r>
                <a:rPr lang="en-US" sz="1000" b="1" dirty="0"/>
                <a:t>…</a:t>
              </a:r>
            </a:p>
          </p:txBody>
        </p:sp>
        <p:cxnSp>
          <p:nvCxnSpPr>
            <p:cNvPr id="95" name="Straight Connector 94"/>
            <p:cNvCxnSpPr>
              <a:stCxn id="91" idx="4"/>
              <a:endCxn id="69" idx="0"/>
            </p:cNvCxnSpPr>
            <p:nvPr/>
          </p:nvCxnSpPr>
          <p:spPr>
            <a:xfrm flipH="1">
              <a:off x="3750197" y="4150534"/>
              <a:ext cx="8336" cy="606573"/>
            </a:xfrm>
            <a:prstGeom prst="line">
              <a:avLst/>
            </a:prstGeom>
            <a:ln>
              <a:solidFill>
                <a:schemeClr val="tx1"/>
              </a:solidFill>
              <a:headEnd type="arrow" w="lg" len="lg"/>
            </a:ln>
          </p:spPr>
          <p:style>
            <a:lnRef idx="2">
              <a:schemeClr val="accent1"/>
            </a:lnRef>
            <a:fillRef idx="0">
              <a:schemeClr val="accent1"/>
            </a:fillRef>
            <a:effectRef idx="1">
              <a:schemeClr val="accent1"/>
            </a:effectRef>
            <a:fontRef idx="minor">
              <a:schemeClr val="tx1"/>
            </a:fontRef>
          </p:style>
        </p:cxnSp>
        <p:cxnSp>
          <p:nvCxnSpPr>
            <p:cNvPr id="96" name="Straight Connector 95"/>
            <p:cNvCxnSpPr>
              <a:stCxn id="91" idx="4"/>
              <a:endCxn id="73" idx="0"/>
            </p:cNvCxnSpPr>
            <p:nvPr/>
          </p:nvCxnSpPr>
          <p:spPr>
            <a:xfrm>
              <a:off x="3758533" y="4150534"/>
              <a:ext cx="741914" cy="606573"/>
            </a:xfrm>
            <a:prstGeom prst="line">
              <a:avLst/>
            </a:prstGeom>
            <a:ln>
              <a:solidFill>
                <a:schemeClr val="tx1"/>
              </a:solidFill>
              <a:headEnd type="arrow" w="lg" len="lg"/>
            </a:ln>
          </p:spPr>
          <p:style>
            <a:lnRef idx="2">
              <a:schemeClr val="accent1"/>
            </a:lnRef>
            <a:fillRef idx="0">
              <a:schemeClr val="accent1"/>
            </a:fillRef>
            <a:effectRef idx="1">
              <a:schemeClr val="accent1"/>
            </a:effectRef>
            <a:fontRef idx="minor">
              <a:schemeClr val="tx1"/>
            </a:fontRef>
          </p:style>
        </p:cxnSp>
        <p:cxnSp>
          <p:nvCxnSpPr>
            <p:cNvPr id="97" name="Straight Connector 96"/>
            <p:cNvCxnSpPr>
              <a:stCxn id="91" idx="4"/>
              <a:endCxn id="74" idx="0"/>
            </p:cNvCxnSpPr>
            <p:nvPr/>
          </p:nvCxnSpPr>
          <p:spPr>
            <a:xfrm>
              <a:off x="3758533" y="4150534"/>
              <a:ext cx="2042347" cy="606573"/>
            </a:xfrm>
            <a:prstGeom prst="line">
              <a:avLst/>
            </a:prstGeom>
            <a:ln>
              <a:solidFill>
                <a:schemeClr val="tx1"/>
              </a:solidFill>
              <a:headEnd type="arrow" w="lg" len="lg"/>
            </a:ln>
          </p:spPr>
          <p:style>
            <a:lnRef idx="2">
              <a:schemeClr val="accent1"/>
            </a:lnRef>
            <a:fillRef idx="0">
              <a:schemeClr val="accent1"/>
            </a:fillRef>
            <a:effectRef idx="1">
              <a:schemeClr val="accent1"/>
            </a:effectRef>
            <a:fontRef idx="minor">
              <a:schemeClr val="tx1"/>
            </a:fontRef>
          </p:style>
        </p:cxnSp>
        <p:cxnSp>
          <p:nvCxnSpPr>
            <p:cNvPr id="98" name="Straight Connector 97"/>
            <p:cNvCxnSpPr>
              <a:stCxn id="92" idx="4"/>
              <a:endCxn id="73" idx="0"/>
            </p:cNvCxnSpPr>
            <p:nvPr/>
          </p:nvCxnSpPr>
          <p:spPr>
            <a:xfrm flipH="1">
              <a:off x="4500447" y="4150534"/>
              <a:ext cx="8336" cy="606573"/>
            </a:xfrm>
            <a:prstGeom prst="line">
              <a:avLst/>
            </a:prstGeom>
            <a:ln>
              <a:solidFill>
                <a:schemeClr val="tx1"/>
              </a:solidFill>
              <a:headEnd type="arrow" w="lg" len="lg"/>
            </a:ln>
          </p:spPr>
          <p:style>
            <a:lnRef idx="2">
              <a:schemeClr val="accent1"/>
            </a:lnRef>
            <a:fillRef idx="0">
              <a:schemeClr val="accent1"/>
            </a:fillRef>
            <a:effectRef idx="1">
              <a:schemeClr val="accent1"/>
            </a:effectRef>
            <a:fontRef idx="minor">
              <a:schemeClr val="tx1"/>
            </a:fontRef>
          </p:style>
        </p:cxnSp>
        <p:cxnSp>
          <p:nvCxnSpPr>
            <p:cNvPr id="99" name="Straight Connector 98"/>
            <p:cNvCxnSpPr>
              <a:stCxn id="92" idx="4"/>
              <a:endCxn id="74" idx="0"/>
            </p:cNvCxnSpPr>
            <p:nvPr/>
          </p:nvCxnSpPr>
          <p:spPr>
            <a:xfrm>
              <a:off x="4508783" y="4150534"/>
              <a:ext cx="1292097" cy="606573"/>
            </a:xfrm>
            <a:prstGeom prst="line">
              <a:avLst/>
            </a:prstGeom>
            <a:ln>
              <a:solidFill>
                <a:schemeClr val="tx1"/>
              </a:solidFill>
              <a:headEnd type="arrow" w="lg" len="lg"/>
            </a:ln>
          </p:spPr>
          <p:style>
            <a:lnRef idx="2">
              <a:schemeClr val="accent1"/>
            </a:lnRef>
            <a:fillRef idx="0">
              <a:schemeClr val="accent1"/>
            </a:fillRef>
            <a:effectRef idx="1">
              <a:schemeClr val="accent1"/>
            </a:effectRef>
            <a:fontRef idx="minor">
              <a:schemeClr val="tx1"/>
            </a:fontRef>
          </p:style>
        </p:cxnSp>
        <p:cxnSp>
          <p:nvCxnSpPr>
            <p:cNvPr id="100" name="Straight Connector 99"/>
            <p:cNvCxnSpPr>
              <a:stCxn id="93" idx="4"/>
              <a:endCxn id="69" idx="0"/>
            </p:cNvCxnSpPr>
            <p:nvPr/>
          </p:nvCxnSpPr>
          <p:spPr>
            <a:xfrm flipH="1">
              <a:off x="3750197" y="4150534"/>
              <a:ext cx="2040063" cy="606573"/>
            </a:xfrm>
            <a:prstGeom prst="line">
              <a:avLst/>
            </a:prstGeom>
            <a:ln>
              <a:solidFill>
                <a:schemeClr val="tx1"/>
              </a:solidFill>
              <a:headEnd type="arrow" w="lg" len="lg"/>
            </a:ln>
          </p:spPr>
          <p:style>
            <a:lnRef idx="2">
              <a:schemeClr val="accent1"/>
            </a:lnRef>
            <a:fillRef idx="0">
              <a:schemeClr val="accent1"/>
            </a:fillRef>
            <a:effectRef idx="1">
              <a:schemeClr val="accent1"/>
            </a:effectRef>
            <a:fontRef idx="minor">
              <a:schemeClr val="tx1"/>
            </a:fontRef>
          </p:style>
        </p:cxnSp>
        <p:cxnSp>
          <p:nvCxnSpPr>
            <p:cNvPr id="101" name="Straight Connector 100"/>
            <p:cNvCxnSpPr>
              <a:stCxn id="92" idx="4"/>
              <a:endCxn id="69" idx="0"/>
            </p:cNvCxnSpPr>
            <p:nvPr/>
          </p:nvCxnSpPr>
          <p:spPr>
            <a:xfrm flipH="1">
              <a:off x="3750197" y="4150534"/>
              <a:ext cx="758586" cy="606573"/>
            </a:xfrm>
            <a:prstGeom prst="line">
              <a:avLst/>
            </a:prstGeom>
            <a:ln>
              <a:solidFill>
                <a:schemeClr val="tx1"/>
              </a:solidFill>
              <a:headEnd type="arrow" w="lg" len="lg"/>
            </a:ln>
          </p:spPr>
          <p:style>
            <a:lnRef idx="2">
              <a:schemeClr val="accent1"/>
            </a:lnRef>
            <a:fillRef idx="0">
              <a:schemeClr val="accent1"/>
            </a:fillRef>
            <a:effectRef idx="1">
              <a:schemeClr val="accent1"/>
            </a:effectRef>
            <a:fontRef idx="minor">
              <a:schemeClr val="tx1"/>
            </a:fontRef>
          </p:style>
        </p:cxnSp>
        <p:cxnSp>
          <p:nvCxnSpPr>
            <p:cNvPr id="102" name="Straight Connector 101"/>
            <p:cNvCxnSpPr>
              <a:stCxn id="93" idx="4"/>
              <a:endCxn id="73" idx="0"/>
            </p:cNvCxnSpPr>
            <p:nvPr/>
          </p:nvCxnSpPr>
          <p:spPr>
            <a:xfrm flipH="1">
              <a:off x="4500447" y="4150534"/>
              <a:ext cx="1289813" cy="606573"/>
            </a:xfrm>
            <a:prstGeom prst="line">
              <a:avLst/>
            </a:prstGeom>
            <a:ln>
              <a:solidFill>
                <a:schemeClr val="tx1"/>
              </a:solidFill>
              <a:headEnd type="arrow" w="lg" len="lg"/>
            </a:ln>
          </p:spPr>
          <p:style>
            <a:lnRef idx="2">
              <a:schemeClr val="accent1"/>
            </a:lnRef>
            <a:fillRef idx="0">
              <a:schemeClr val="accent1"/>
            </a:fillRef>
            <a:effectRef idx="1">
              <a:schemeClr val="accent1"/>
            </a:effectRef>
            <a:fontRef idx="minor">
              <a:schemeClr val="tx1"/>
            </a:fontRef>
          </p:style>
        </p:cxnSp>
        <p:cxnSp>
          <p:nvCxnSpPr>
            <p:cNvPr id="103" name="Straight Connector 102"/>
            <p:cNvCxnSpPr>
              <a:stCxn id="93" idx="4"/>
              <a:endCxn id="74" idx="0"/>
            </p:cNvCxnSpPr>
            <p:nvPr/>
          </p:nvCxnSpPr>
          <p:spPr>
            <a:xfrm>
              <a:off x="5790260" y="4150534"/>
              <a:ext cx="10620" cy="606573"/>
            </a:xfrm>
            <a:prstGeom prst="line">
              <a:avLst/>
            </a:prstGeom>
            <a:ln>
              <a:solidFill>
                <a:schemeClr val="tx1"/>
              </a:solidFill>
              <a:headEnd type="arrow" w="lg" len="lg"/>
            </a:ln>
          </p:spPr>
          <p:style>
            <a:lnRef idx="2">
              <a:schemeClr val="accent1"/>
            </a:lnRef>
            <a:fillRef idx="0">
              <a:schemeClr val="accent1"/>
            </a:fillRef>
            <a:effectRef idx="1">
              <a:schemeClr val="accent1"/>
            </a:effectRef>
            <a:fontRef idx="minor">
              <a:schemeClr val="tx1"/>
            </a:fontRef>
          </p:style>
        </p:cxnSp>
        <p:sp>
          <p:nvSpPr>
            <p:cNvPr id="104" name="TextBox 76"/>
            <p:cNvSpPr txBox="1">
              <a:spLocks noChangeArrowheads="1"/>
            </p:cNvSpPr>
            <p:nvPr/>
          </p:nvSpPr>
          <p:spPr bwMode="auto">
            <a:xfrm>
              <a:off x="2283041" y="3825425"/>
              <a:ext cx="1125375" cy="246221"/>
            </a:xfrm>
            <a:prstGeom prst="rect">
              <a:avLst/>
            </a:prstGeom>
            <a:noFill/>
            <a:ln w="9525">
              <a:noFill/>
              <a:miter lim="800000"/>
              <a:headEnd/>
              <a:tailEnd/>
            </a:ln>
          </p:spPr>
          <p:txBody>
            <a:bodyPr>
              <a:prstTxWarp prst="textNoShape">
                <a:avLst/>
              </a:prstTxWarp>
              <a:spAutoFit/>
            </a:bodyPr>
            <a:lstStyle/>
            <a:p>
              <a:pPr algn="ctr"/>
              <a:r>
                <a:rPr lang="en-US" sz="1000" dirty="0"/>
                <a:t>Hidden </a:t>
              </a:r>
              <a:r>
                <a:rPr lang="en-US" sz="1000" dirty="0" smtClean="0"/>
                <a:t>Layer 2</a:t>
              </a:r>
              <a:endParaRPr lang="en-US" sz="1000" dirty="0"/>
            </a:p>
          </p:txBody>
        </p:sp>
        <p:sp>
          <p:nvSpPr>
            <p:cNvPr id="105" name="Connector 104"/>
            <p:cNvSpPr/>
            <p:nvPr/>
          </p:nvSpPr>
          <p:spPr>
            <a:xfrm>
              <a:off x="3523055" y="2643661"/>
              <a:ext cx="450150" cy="450150"/>
            </a:xfrm>
            <a:prstGeom prst="flowChartConnector">
              <a:avLst/>
            </a:prstGeom>
            <a:solidFill>
              <a:srgbClr val="EE6802"/>
            </a:solidFill>
            <a:ln>
              <a:solidFill>
                <a:schemeClr val="accent1">
                  <a:shade val="95000"/>
                  <a:satMod val="105000"/>
                </a:schemeClr>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sz="1000" dirty="0">
                  <a:ln>
                    <a:solidFill>
                      <a:schemeClr val="tx1"/>
                    </a:solidFill>
                  </a:ln>
                  <a:solidFill>
                    <a:schemeClr val="tx1"/>
                  </a:solidFill>
                  <a:latin typeface="Arial"/>
                  <a:cs typeface="Arial"/>
                </a:rPr>
                <a:t>c</a:t>
              </a:r>
              <a:r>
                <a:rPr lang="en-US" sz="1000" baseline="-25000" dirty="0" smtClean="0">
                  <a:ln>
                    <a:solidFill>
                      <a:schemeClr val="tx1"/>
                    </a:solidFill>
                  </a:ln>
                  <a:solidFill>
                    <a:schemeClr val="tx1"/>
                  </a:solidFill>
                  <a:latin typeface="Arial"/>
                  <a:cs typeface="Arial"/>
                </a:rPr>
                <a:t>1</a:t>
              </a:r>
              <a:endParaRPr lang="en-US" sz="1000" baseline="-25000" dirty="0">
                <a:ln>
                  <a:solidFill>
                    <a:schemeClr val="tx1"/>
                  </a:solidFill>
                </a:ln>
                <a:solidFill>
                  <a:schemeClr val="tx1"/>
                </a:solidFill>
                <a:latin typeface="Arial"/>
                <a:cs typeface="Arial"/>
              </a:endParaRPr>
            </a:p>
          </p:txBody>
        </p:sp>
        <p:sp>
          <p:nvSpPr>
            <p:cNvPr id="106" name="Connector 105"/>
            <p:cNvSpPr/>
            <p:nvPr/>
          </p:nvSpPr>
          <p:spPr>
            <a:xfrm>
              <a:off x="4615085" y="1775316"/>
              <a:ext cx="450150" cy="450150"/>
            </a:xfrm>
            <a:prstGeom prst="flowChartConnector">
              <a:avLst/>
            </a:prstGeom>
            <a:solidFill>
              <a:srgbClr val="E0D925"/>
            </a:solidFill>
            <a:ln>
              <a:solidFill>
                <a:schemeClr val="accent1">
                  <a:shade val="95000"/>
                  <a:satMod val="105000"/>
                </a:schemeClr>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sz="1000" dirty="0">
                  <a:ln>
                    <a:solidFill>
                      <a:schemeClr val="tx1"/>
                    </a:solidFill>
                  </a:ln>
                  <a:solidFill>
                    <a:schemeClr val="tx1"/>
                  </a:solidFill>
                  <a:latin typeface="Arial"/>
                  <a:cs typeface="Arial"/>
                </a:rPr>
                <a:t>y</a:t>
              </a:r>
              <a:endParaRPr lang="en-US" sz="1000" baseline="-25000" dirty="0">
                <a:ln>
                  <a:solidFill>
                    <a:schemeClr val="tx1"/>
                  </a:solidFill>
                </a:ln>
                <a:solidFill>
                  <a:schemeClr val="tx1"/>
                </a:solidFill>
                <a:latin typeface="Arial"/>
                <a:cs typeface="Arial"/>
              </a:endParaRPr>
            </a:p>
          </p:txBody>
        </p:sp>
        <p:sp>
          <p:nvSpPr>
            <p:cNvPr id="107" name="Connector 106"/>
            <p:cNvSpPr/>
            <p:nvPr/>
          </p:nvSpPr>
          <p:spPr>
            <a:xfrm>
              <a:off x="4273305" y="2643661"/>
              <a:ext cx="450150" cy="450150"/>
            </a:xfrm>
            <a:prstGeom prst="flowChartConnector">
              <a:avLst/>
            </a:prstGeom>
            <a:solidFill>
              <a:srgbClr val="EE6802"/>
            </a:solidFill>
            <a:ln>
              <a:solidFill>
                <a:schemeClr val="accent1">
                  <a:shade val="95000"/>
                  <a:satMod val="105000"/>
                </a:schemeClr>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sz="1000" dirty="0">
                  <a:ln>
                    <a:solidFill>
                      <a:schemeClr val="tx1"/>
                    </a:solidFill>
                  </a:ln>
                  <a:solidFill>
                    <a:schemeClr val="tx1"/>
                  </a:solidFill>
                  <a:latin typeface="Arial"/>
                  <a:cs typeface="Arial"/>
                </a:rPr>
                <a:t>c</a:t>
              </a:r>
              <a:r>
                <a:rPr lang="en-US" sz="1000" baseline="-25000" dirty="0" smtClean="0">
                  <a:ln>
                    <a:solidFill>
                      <a:schemeClr val="tx1"/>
                    </a:solidFill>
                  </a:ln>
                  <a:solidFill>
                    <a:schemeClr val="tx1"/>
                  </a:solidFill>
                  <a:latin typeface="Arial"/>
                  <a:cs typeface="Arial"/>
                </a:rPr>
                <a:t>2</a:t>
              </a:r>
              <a:endParaRPr lang="en-US" sz="1000" baseline="-25000" dirty="0">
                <a:ln>
                  <a:solidFill>
                    <a:schemeClr val="tx1"/>
                  </a:solidFill>
                </a:ln>
                <a:solidFill>
                  <a:schemeClr val="tx1"/>
                </a:solidFill>
                <a:latin typeface="Arial"/>
                <a:cs typeface="Arial"/>
              </a:endParaRPr>
            </a:p>
          </p:txBody>
        </p:sp>
        <p:sp>
          <p:nvSpPr>
            <p:cNvPr id="108" name="Connector 107"/>
            <p:cNvSpPr/>
            <p:nvPr/>
          </p:nvSpPr>
          <p:spPr>
            <a:xfrm>
              <a:off x="5554782" y="2643661"/>
              <a:ext cx="450150" cy="450150"/>
            </a:xfrm>
            <a:prstGeom prst="flowChartConnector">
              <a:avLst/>
            </a:prstGeom>
            <a:solidFill>
              <a:srgbClr val="EE6802"/>
            </a:solidFill>
            <a:ln>
              <a:solidFill>
                <a:schemeClr val="accent1">
                  <a:shade val="95000"/>
                  <a:satMod val="105000"/>
                </a:schemeClr>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sz="1000" dirty="0" err="1">
                  <a:ln>
                    <a:solidFill>
                      <a:schemeClr val="tx1"/>
                    </a:solidFill>
                  </a:ln>
                  <a:solidFill>
                    <a:schemeClr val="tx1"/>
                  </a:solidFill>
                  <a:latin typeface="Arial"/>
                  <a:cs typeface="Arial"/>
                </a:rPr>
                <a:t>c</a:t>
              </a:r>
              <a:r>
                <a:rPr lang="en-US" sz="1000" baseline="-25000" dirty="0" err="1" smtClean="0">
                  <a:ln>
                    <a:solidFill>
                      <a:schemeClr val="tx1"/>
                    </a:solidFill>
                  </a:ln>
                  <a:solidFill>
                    <a:schemeClr val="tx1"/>
                  </a:solidFill>
                  <a:latin typeface="Arial"/>
                  <a:cs typeface="Arial"/>
                </a:rPr>
                <a:t>F</a:t>
              </a:r>
              <a:endParaRPr lang="en-US" sz="1000" baseline="-25000" dirty="0">
                <a:ln>
                  <a:solidFill>
                    <a:schemeClr val="tx1"/>
                  </a:solidFill>
                </a:ln>
                <a:solidFill>
                  <a:schemeClr val="tx1"/>
                </a:solidFill>
                <a:latin typeface="Arial"/>
                <a:cs typeface="Arial"/>
              </a:endParaRPr>
            </a:p>
          </p:txBody>
        </p:sp>
        <p:sp>
          <p:nvSpPr>
            <p:cNvPr id="109" name="TextBox 108"/>
            <p:cNvSpPr txBox="1">
              <a:spLocks noChangeArrowheads="1"/>
            </p:cNvSpPr>
            <p:nvPr/>
          </p:nvSpPr>
          <p:spPr bwMode="auto">
            <a:xfrm>
              <a:off x="5023554" y="2696824"/>
              <a:ext cx="291764" cy="246221"/>
            </a:xfrm>
            <a:prstGeom prst="rect">
              <a:avLst/>
            </a:prstGeom>
            <a:noFill/>
            <a:ln w="9525">
              <a:noFill/>
              <a:miter lim="800000"/>
              <a:headEnd/>
              <a:tailEnd/>
            </a:ln>
          </p:spPr>
          <p:txBody>
            <a:bodyPr anchor="ctr">
              <a:prstTxWarp prst="textNoShape">
                <a:avLst/>
              </a:prstTxWarp>
              <a:spAutoFit/>
            </a:bodyPr>
            <a:lstStyle/>
            <a:p>
              <a:pPr algn="ctr"/>
              <a:r>
                <a:rPr lang="en-US" sz="1000" b="1" dirty="0"/>
                <a:t>…</a:t>
              </a:r>
            </a:p>
          </p:txBody>
        </p:sp>
        <p:cxnSp>
          <p:nvCxnSpPr>
            <p:cNvPr id="110" name="Straight Connector 109"/>
            <p:cNvCxnSpPr>
              <a:stCxn id="105" idx="4"/>
            </p:cNvCxnSpPr>
            <p:nvPr/>
          </p:nvCxnSpPr>
          <p:spPr>
            <a:xfrm flipH="1">
              <a:off x="3739794" y="3093811"/>
              <a:ext cx="8336" cy="606573"/>
            </a:xfrm>
            <a:prstGeom prst="line">
              <a:avLst/>
            </a:prstGeom>
            <a:ln>
              <a:solidFill>
                <a:schemeClr val="tx1"/>
              </a:solidFill>
              <a:headEnd type="arrow" w="lg" len="lg"/>
            </a:ln>
          </p:spPr>
          <p:style>
            <a:lnRef idx="2">
              <a:schemeClr val="accent1"/>
            </a:lnRef>
            <a:fillRef idx="0">
              <a:schemeClr val="accent1"/>
            </a:fillRef>
            <a:effectRef idx="1">
              <a:schemeClr val="accent1"/>
            </a:effectRef>
            <a:fontRef idx="minor">
              <a:schemeClr val="tx1"/>
            </a:fontRef>
          </p:style>
        </p:cxnSp>
        <p:cxnSp>
          <p:nvCxnSpPr>
            <p:cNvPr id="111" name="Straight Connector 110"/>
            <p:cNvCxnSpPr>
              <a:stCxn id="105" idx="4"/>
            </p:cNvCxnSpPr>
            <p:nvPr/>
          </p:nvCxnSpPr>
          <p:spPr>
            <a:xfrm>
              <a:off x="3748130" y="3093811"/>
              <a:ext cx="741914" cy="606573"/>
            </a:xfrm>
            <a:prstGeom prst="line">
              <a:avLst/>
            </a:prstGeom>
            <a:ln>
              <a:solidFill>
                <a:schemeClr val="tx1"/>
              </a:solidFill>
              <a:headEnd type="arrow" w="lg" len="lg"/>
            </a:ln>
          </p:spPr>
          <p:style>
            <a:lnRef idx="2">
              <a:schemeClr val="accent1"/>
            </a:lnRef>
            <a:fillRef idx="0">
              <a:schemeClr val="accent1"/>
            </a:fillRef>
            <a:effectRef idx="1">
              <a:schemeClr val="accent1"/>
            </a:effectRef>
            <a:fontRef idx="minor">
              <a:schemeClr val="tx1"/>
            </a:fontRef>
          </p:style>
        </p:cxnSp>
        <p:cxnSp>
          <p:nvCxnSpPr>
            <p:cNvPr id="112" name="Straight Connector 111"/>
            <p:cNvCxnSpPr>
              <a:stCxn id="105" idx="4"/>
            </p:cNvCxnSpPr>
            <p:nvPr/>
          </p:nvCxnSpPr>
          <p:spPr>
            <a:xfrm>
              <a:off x="3748130" y="3093811"/>
              <a:ext cx="2042347" cy="606573"/>
            </a:xfrm>
            <a:prstGeom prst="line">
              <a:avLst/>
            </a:prstGeom>
            <a:ln>
              <a:solidFill>
                <a:schemeClr val="tx1"/>
              </a:solidFill>
              <a:headEnd type="arrow" w="lg" len="lg"/>
            </a:ln>
          </p:spPr>
          <p:style>
            <a:lnRef idx="2">
              <a:schemeClr val="accent1"/>
            </a:lnRef>
            <a:fillRef idx="0">
              <a:schemeClr val="accent1"/>
            </a:fillRef>
            <a:effectRef idx="1">
              <a:schemeClr val="accent1"/>
            </a:effectRef>
            <a:fontRef idx="minor">
              <a:schemeClr val="tx1"/>
            </a:fontRef>
          </p:style>
        </p:cxnSp>
        <p:cxnSp>
          <p:nvCxnSpPr>
            <p:cNvPr id="113" name="Straight Connector 112"/>
            <p:cNvCxnSpPr>
              <a:stCxn id="107" idx="4"/>
            </p:cNvCxnSpPr>
            <p:nvPr/>
          </p:nvCxnSpPr>
          <p:spPr>
            <a:xfrm flipH="1">
              <a:off x="4490044" y="3093811"/>
              <a:ext cx="8336" cy="606573"/>
            </a:xfrm>
            <a:prstGeom prst="line">
              <a:avLst/>
            </a:prstGeom>
            <a:ln>
              <a:solidFill>
                <a:schemeClr val="tx1"/>
              </a:solidFill>
              <a:headEnd type="arrow" w="lg" len="lg"/>
            </a:ln>
          </p:spPr>
          <p:style>
            <a:lnRef idx="2">
              <a:schemeClr val="accent1"/>
            </a:lnRef>
            <a:fillRef idx="0">
              <a:schemeClr val="accent1"/>
            </a:fillRef>
            <a:effectRef idx="1">
              <a:schemeClr val="accent1"/>
            </a:effectRef>
            <a:fontRef idx="minor">
              <a:schemeClr val="tx1"/>
            </a:fontRef>
          </p:style>
        </p:cxnSp>
        <p:cxnSp>
          <p:nvCxnSpPr>
            <p:cNvPr id="114" name="Straight Connector 113"/>
            <p:cNvCxnSpPr>
              <a:stCxn id="107" idx="4"/>
            </p:cNvCxnSpPr>
            <p:nvPr/>
          </p:nvCxnSpPr>
          <p:spPr>
            <a:xfrm>
              <a:off x="4498380" y="3093811"/>
              <a:ext cx="1292097" cy="606573"/>
            </a:xfrm>
            <a:prstGeom prst="line">
              <a:avLst/>
            </a:prstGeom>
            <a:ln>
              <a:solidFill>
                <a:schemeClr val="tx1"/>
              </a:solidFill>
              <a:headEnd type="arrow" w="lg" len="lg"/>
            </a:ln>
          </p:spPr>
          <p:style>
            <a:lnRef idx="2">
              <a:schemeClr val="accent1"/>
            </a:lnRef>
            <a:fillRef idx="0">
              <a:schemeClr val="accent1"/>
            </a:fillRef>
            <a:effectRef idx="1">
              <a:schemeClr val="accent1"/>
            </a:effectRef>
            <a:fontRef idx="minor">
              <a:schemeClr val="tx1"/>
            </a:fontRef>
          </p:style>
        </p:cxnSp>
        <p:cxnSp>
          <p:nvCxnSpPr>
            <p:cNvPr id="115" name="Straight Connector 114"/>
            <p:cNvCxnSpPr>
              <a:stCxn id="108" idx="4"/>
            </p:cNvCxnSpPr>
            <p:nvPr/>
          </p:nvCxnSpPr>
          <p:spPr>
            <a:xfrm flipH="1">
              <a:off x="3739794" y="3093811"/>
              <a:ext cx="2040063" cy="606573"/>
            </a:xfrm>
            <a:prstGeom prst="line">
              <a:avLst/>
            </a:prstGeom>
            <a:ln>
              <a:solidFill>
                <a:schemeClr val="tx1"/>
              </a:solidFill>
              <a:headEnd type="arrow" w="lg" len="lg"/>
            </a:ln>
          </p:spPr>
          <p:style>
            <a:lnRef idx="2">
              <a:schemeClr val="accent1"/>
            </a:lnRef>
            <a:fillRef idx="0">
              <a:schemeClr val="accent1"/>
            </a:fillRef>
            <a:effectRef idx="1">
              <a:schemeClr val="accent1"/>
            </a:effectRef>
            <a:fontRef idx="minor">
              <a:schemeClr val="tx1"/>
            </a:fontRef>
          </p:style>
        </p:cxnSp>
        <p:cxnSp>
          <p:nvCxnSpPr>
            <p:cNvPr id="116" name="Straight Connector 115"/>
            <p:cNvCxnSpPr>
              <a:stCxn id="107" idx="4"/>
            </p:cNvCxnSpPr>
            <p:nvPr/>
          </p:nvCxnSpPr>
          <p:spPr>
            <a:xfrm flipH="1">
              <a:off x="3739794" y="3093811"/>
              <a:ext cx="758586" cy="606573"/>
            </a:xfrm>
            <a:prstGeom prst="line">
              <a:avLst/>
            </a:prstGeom>
            <a:ln>
              <a:solidFill>
                <a:schemeClr val="tx1"/>
              </a:solidFill>
              <a:headEnd type="arrow" w="lg" len="lg"/>
            </a:ln>
          </p:spPr>
          <p:style>
            <a:lnRef idx="2">
              <a:schemeClr val="accent1"/>
            </a:lnRef>
            <a:fillRef idx="0">
              <a:schemeClr val="accent1"/>
            </a:fillRef>
            <a:effectRef idx="1">
              <a:schemeClr val="accent1"/>
            </a:effectRef>
            <a:fontRef idx="minor">
              <a:schemeClr val="tx1"/>
            </a:fontRef>
          </p:style>
        </p:cxnSp>
        <p:cxnSp>
          <p:nvCxnSpPr>
            <p:cNvPr id="117" name="Straight Connector 116"/>
            <p:cNvCxnSpPr>
              <a:stCxn id="108" idx="4"/>
            </p:cNvCxnSpPr>
            <p:nvPr/>
          </p:nvCxnSpPr>
          <p:spPr>
            <a:xfrm flipH="1">
              <a:off x="4490044" y="3093811"/>
              <a:ext cx="1289813" cy="606573"/>
            </a:xfrm>
            <a:prstGeom prst="line">
              <a:avLst/>
            </a:prstGeom>
            <a:ln>
              <a:solidFill>
                <a:schemeClr val="tx1"/>
              </a:solidFill>
              <a:headEnd type="arrow" w="lg" len="lg"/>
            </a:ln>
          </p:spPr>
          <p:style>
            <a:lnRef idx="2">
              <a:schemeClr val="accent1"/>
            </a:lnRef>
            <a:fillRef idx="0">
              <a:schemeClr val="accent1"/>
            </a:fillRef>
            <a:effectRef idx="1">
              <a:schemeClr val="accent1"/>
            </a:effectRef>
            <a:fontRef idx="minor">
              <a:schemeClr val="tx1"/>
            </a:fontRef>
          </p:style>
        </p:cxnSp>
        <p:cxnSp>
          <p:nvCxnSpPr>
            <p:cNvPr id="118" name="Straight Connector 117"/>
            <p:cNvCxnSpPr>
              <a:stCxn id="108" idx="4"/>
            </p:cNvCxnSpPr>
            <p:nvPr/>
          </p:nvCxnSpPr>
          <p:spPr>
            <a:xfrm>
              <a:off x="5779857" y="3093811"/>
              <a:ext cx="10620" cy="606573"/>
            </a:xfrm>
            <a:prstGeom prst="line">
              <a:avLst/>
            </a:prstGeom>
            <a:ln>
              <a:solidFill>
                <a:schemeClr val="tx1"/>
              </a:solidFill>
              <a:headEnd type="arrow" w="lg" len="lg"/>
            </a:ln>
          </p:spPr>
          <p:style>
            <a:lnRef idx="2">
              <a:schemeClr val="accent1"/>
            </a:lnRef>
            <a:fillRef idx="0">
              <a:schemeClr val="accent1"/>
            </a:fillRef>
            <a:effectRef idx="1">
              <a:schemeClr val="accent1"/>
            </a:effectRef>
            <a:fontRef idx="minor">
              <a:schemeClr val="tx1"/>
            </a:fontRef>
          </p:style>
        </p:cxnSp>
        <p:cxnSp>
          <p:nvCxnSpPr>
            <p:cNvPr id="119" name="Straight Connector 118"/>
            <p:cNvCxnSpPr>
              <a:stCxn id="106" idx="4"/>
            </p:cNvCxnSpPr>
            <p:nvPr/>
          </p:nvCxnSpPr>
          <p:spPr>
            <a:xfrm rot="5400000">
              <a:off x="4085048" y="1888548"/>
              <a:ext cx="418195" cy="1092031"/>
            </a:xfrm>
            <a:prstGeom prst="line">
              <a:avLst/>
            </a:prstGeom>
            <a:ln>
              <a:solidFill>
                <a:schemeClr val="tx1"/>
              </a:solidFill>
              <a:headEnd type="arrow" w="lg" len="lg"/>
            </a:ln>
          </p:spPr>
          <p:style>
            <a:lnRef idx="2">
              <a:schemeClr val="accent1"/>
            </a:lnRef>
            <a:fillRef idx="0">
              <a:schemeClr val="accent1"/>
            </a:fillRef>
            <a:effectRef idx="1">
              <a:schemeClr val="accent1"/>
            </a:effectRef>
            <a:fontRef idx="minor">
              <a:schemeClr val="tx1"/>
            </a:fontRef>
          </p:style>
        </p:cxnSp>
        <p:cxnSp>
          <p:nvCxnSpPr>
            <p:cNvPr id="120" name="Straight Connector 119"/>
            <p:cNvCxnSpPr>
              <a:stCxn id="106" idx="4"/>
            </p:cNvCxnSpPr>
            <p:nvPr/>
          </p:nvCxnSpPr>
          <p:spPr>
            <a:xfrm rot="5400000">
              <a:off x="4460173" y="2263673"/>
              <a:ext cx="418195" cy="341781"/>
            </a:xfrm>
            <a:prstGeom prst="line">
              <a:avLst/>
            </a:prstGeom>
            <a:ln>
              <a:solidFill>
                <a:schemeClr val="tx1"/>
              </a:solidFill>
              <a:headEnd type="arrow" w="lg" len="lg"/>
            </a:ln>
          </p:spPr>
          <p:style>
            <a:lnRef idx="2">
              <a:schemeClr val="accent1"/>
            </a:lnRef>
            <a:fillRef idx="0">
              <a:schemeClr val="accent1"/>
            </a:fillRef>
            <a:effectRef idx="1">
              <a:schemeClr val="accent1"/>
            </a:effectRef>
            <a:fontRef idx="minor">
              <a:schemeClr val="tx1"/>
            </a:fontRef>
          </p:style>
        </p:cxnSp>
        <p:cxnSp>
          <p:nvCxnSpPr>
            <p:cNvPr id="121" name="Straight Connector 120"/>
            <p:cNvCxnSpPr>
              <a:stCxn id="106" idx="4"/>
            </p:cNvCxnSpPr>
            <p:nvPr/>
          </p:nvCxnSpPr>
          <p:spPr>
            <a:xfrm rot="16200000" flipH="1">
              <a:off x="5110389" y="1955237"/>
              <a:ext cx="418195" cy="958653"/>
            </a:xfrm>
            <a:prstGeom prst="line">
              <a:avLst/>
            </a:prstGeom>
            <a:ln>
              <a:solidFill>
                <a:schemeClr val="tx1"/>
              </a:solidFill>
              <a:headEnd type="arrow" w="lg" len="lg"/>
            </a:ln>
          </p:spPr>
          <p:style>
            <a:lnRef idx="2">
              <a:schemeClr val="accent1"/>
            </a:lnRef>
            <a:fillRef idx="0">
              <a:schemeClr val="accent1"/>
            </a:fillRef>
            <a:effectRef idx="1">
              <a:schemeClr val="accent1"/>
            </a:effectRef>
            <a:fontRef idx="minor">
              <a:schemeClr val="tx1"/>
            </a:fontRef>
          </p:style>
        </p:cxnSp>
        <p:sp>
          <p:nvSpPr>
            <p:cNvPr id="122" name="TextBox 74"/>
            <p:cNvSpPr txBox="1">
              <a:spLocks noChangeArrowheads="1"/>
            </p:cNvSpPr>
            <p:nvPr/>
          </p:nvSpPr>
          <p:spPr bwMode="auto">
            <a:xfrm>
              <a:off x="2512995" y="1878127"/>
              <a:ext cx="708569" cy="246221"/>
            </a:xfrm>
            <a:prstGeom prst="rect">
              <a:avLst/>
            </a:prstGeom>
            <a:noFill/>
            <a:ln w="9525">
              <a:noFill/>
              <a:miter lim="800000"/>
              <a:headEnd/>
              <a:tailEnd/>
            </a:ln>
          </p:spPr>
          <p:txBody>
            <a:bodyPr>
              <a:prstTxWarp prst="textNoShape">
                <a:avLst/>
              </a:prstTxWarp>
              <a:spAutoFit/>
            </a:bodyPr>
            <a:lstStyle/>
            <a:p>
              <a:r>
                <a:rPr lang="en-US" sz="1000" dirty="0"/>
                <a:t>Output</a:t>
              </a:r>
            </a:p>
          </p:txBody>
        </p:sp>
        <p:sp>
          <p:nvSpPr>
            <p:cNvPr id="123" name="TextBox 76"/>
            <p:cNvSpPr txBox="1">
              <a:spLocks noChangeArrowheads="1"/>
            </p:cNvSpPr>
            <p:nvPr/>
          </p:nvSpPr>
          <p:spPr bwMode="auto">
            <a:xfrm>
              <a:off x="2272638" y="2768702"/>
              <a:ext cx="1125375" cy="246221"/>
            </a:xfrm>
            <a:prstGeom prst="rect">
              <a:avLst/>
            </a:prstGeom>
            <a:noFill/>
            <a:ln w="9525">
              <a:noFill/>
              <a:miter lim="800000"/>
              <a:headEnd/>
              <a:tailEnd/>
            </a:ln>
          </p:spPr>
          <p:txBody>
            <a:bodyPr>
              <a:prstTxWarp prst="textNoShape">
                <a:avLst/>
              </a:prstTxWarp>
              <a:spAutoFit/>
            </a:bodyPr>
            <a:lstStyle/>
            <a:p>
              <a:pPr algn="ctr"/>
              <a:r>
                <a:rPr lang="en-US" sz="1000" dirty="0"/>
                <a:t>Hidden </a:t>
              </a:r>
              <a:r>
                <a:rPr lang="en-US" sz="1000" dirty="0" smtClean="0"/>
                <a:t>Layer 3</a:t>
              </a:r>
              <a:endParaRPr lang="en-US" sz="1000" dirty="0"/>
            </a:p>
          </p:txBody>
        </p:sp>
      </p:grpSp>
      <p:sp>
        <p:nvSpPr>
          <p:cNvPr id="7" name="Text Placeholder 6"/>
          <p:cNvSpPr>
            <a:spLocks noGrp="1"/>
          </p:cNvSpPr>
          <p:nvPr>
            <p:ph type="body" sz="quarter" idx="13"/>
          </p:nvPr>
        </p:nvSpPr>
        <p:spPr/>
        <p:txBody>
          <a:bodyPr/>
          <a:lstStyle/>
          <a:p>
            <a:endParaRPr lang="en-US"/>
          </a:p>
        </p:txBody>
      </p:sp>
    </p:spTree>
    <p:extLst>
      <p:ext uri="{BB962C8B-B14F-4D97-AF65-F5344CB8AC3E}">
        <p14:creationId xmlns:p14="http://schemas.microsoft.com/office/powerpoint/2010/main" val="64615673"/>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FE5EBD-4A86-438A-956F-437185776292}"/>
              </a:ext>
            </a:extLst>
          </p:cNvPr>
          <p:cNvSpPr>
            <a:spLocks noGrp="1"/>
          </p:cNvSpPr>
          <p:nvPr>
            <p:ph type="title"/>
          </p:nvPr>
        </p:nvSpPr>
        <p:spPr/>
        <p:txBody>
          <a:bodyPr/>
          <a:lstStyle/>
          <a:p>
            <a:r>
              <a:rPr lang="en-US" dirty="0"/>
              <a:t>3-layer </a:t>
            </a:r>
            <a:r>
              <a:rPr lang="en-US" dirty="0" smtClean="0"/>
              <a:t>neural </a:t>
            </a:r>
            <a:r>
              <a:rPr lang="en-US" dirty="0"/>
              <a:t>network</a:t>
            </a:r>
          </a:p>
        </p:txBody>
      </p:sp>
      <p:pic>
        <p:nvPicPr>
          <p:cNvPr id="5" name="Content Placeholder 4">
            <a:extLst>
              <a:ext uri="{FF2B5EF4-FFF2-40B4-BE49-F238E27FC236}">
                <a16:creationId xmlns:a16="http://schemas.microsoft.com/office/drawing/2014/main" id="{C0163D68-DA58-40AC-927C-170FB0EF01B9}"/>
              </a:ext>
            </a:extLst>
          </p:cNvPr>
          <p:cNvPicPr>
            <a:picLocks noGrp="1" noChangeAspect="1"/>
          </p:cNvPicPr>
          <p:nvPr>
            <p:ph idx="1"/>
          </p:nvPr>
        </p:nvPicPr>
        <p:blipFill>
          <a:blip r:embed="rId2">
            <a:extLst>
              <a:ext uri="{837473B0-CC2E-450A-ABE3-18F120FF3D39}">
                <a1611:picAttrSrcUrl xmlns:a1611="http://schemas.microsoft.com/office/drawing/2016/11/main" xmlns="" r:id="rId3"/>
              </a:ext>
            </a:extLst>
          </a:blip>
          <a:stretch>
            <a:fillRect/>
          </a:stretch>
        </p:blipFill>
        <p:spPr>
          <a:xfrm>
            <a:off x="2031061" y="2307136"/>
            <a:ext cx="3995714" cy="2674160"/>
          </a:xfrm>
        </p:spPr>
      </p:pic>
    </p:spTree>
    <p:extLst>
      <p:ext uri="{BB962C8B-B14F-4D97-AF65-F5344CB8AC3E}">
        <p14:creationId xmlns:p14="http://schemas.microsoft.com/office/powerpoint/2010/main" val="3820438032"/>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airplane"/>
      </p:transition>
    </mc:Choice>
    <mc:Fallback>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BA89FC-4DAD-4E91-8F5A-6F11D54D7CD7}"/>
              </a:ext>
            </a:extLst>
          </p:cNvPr>
          <p:cNvSpPr>
            <a:spLocks noGrp="1"/>
          </p:cNvSpPr>
          <p:nvPr>
            <p:ph type="title"/>
          </p:nvPr>
        </p:nvSpPr>
        <p:spPr/>
        <p:txBody>
          <a:bodyPr/>
          <a:lstStyle/>
          <a:p>
            <a:r>
              <a:rPr lang="en-US" dirty="0"/>
              <a:t>Brain-Inspired AI</a:t>
            </a:r>
          </a:p>
        </p:txBody>
      </p:sp>
      <p:sp>
        <p:nvSpPr>
          <p:cNvPr id="3" name="Content Placeholder 2">
            <a:extLst>
              <a:ext uri="{FF2B5EF4-FFF2-40B4-BE49-F238E27FC236}">
                <a16:creationId xmlns:a16="http://schemas.microsoft.com/office/drawing/2014/main" id="{A1DC1FCC-BD23-4B0D-BE8D-75F4704A51F8}"/>
              </a:ext>
            </a:extLst>
          </p:cNvPr>
          <p:cNvSpPr>
            <a:spLocks noGrp="1"/>
          </p:cNvSpPr>
          <p:nvPr>
            <p:ph idx="1"/>
          </p:nvPr>
        </p:nvSpPr>
        <p:spPr/>
        <p:txBody>
          <a:bodyPr/>
          <a:lstStyle/>
          <a:p>
            <a:r>
              <a:rPr lang="en-US" dirty="0"/>
              <a:t>An algorithm that takes its basic functionality from our understanding of how the brain operates </a:t>
            </a:r>
          </a:p>
        </p:txBody>
      </p:sp>
    </p:spTree>
    <p:extLst>
      <p:ext uri="{BB962C8B-B14F-4D97-AF65-F5344CB8AC3E}">
        <p14:creationId xmlns:p14="http://schemas.microsoft.com/office/powerpoint/2010/main" val="2379863443"/>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fallOver"/>
      </p:transition>
    </mc:Choice>
    <mc:Fallback>
      <p:transition spd="slow">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FE5EBD-4A86-438A-956F-437185776292}"/>
              </a:ext>
            </a:extLst>
          </p:cNvPr>
          <p:cNvSpPr>
            <a:spLocks noGrp="1"/>
          </p:cNvSpPr>
          <p:nvPr>
            <p:ph type="title"/>
          </p:nvPr>
        </p:nvSpPr>
        <p:spPr/>
        <p:txBody>
          <a:bodyPr/>
          <a:lstStyle/>
          <a:p>
            <a:r>
              <a:rPr lang="en-US" dirty="0"/>
              <a:t>4-layer </a:t>
            </a:r>
            <a:r>
              <a:rPr lang="en-US" dirty="0" smtClean="0"/>
              <a:t>Neural </a:t>
            </a:r>
            <a:r>
              <a:rPr lang="en-US" dirty="0"/>
              <a:t>network</a:t>
            </a:r>
          </a:p>
        </p:txBody>
      </p:sp>
      <p:pic>
        <p:nvPicPr>
          <p:cNvPr id="7" name="Content Placeholder 6">
            <a:extLst>
              <a:ext uri="{FF2B5EF4-FFF2-40B4-BE49-F238E27FC236}">
                <a16:creationId xmlns:a16="http://schemas.microsoft.com/office/drawing/2014/main" id="{15FFC60E-205D-4E59-B037-5686D529ABC0}"/>
              </a:ext>
            </a:extLst>
          </p:cNvPr>
          <p:cNvPicPr>
            <a:picLocks noGrp="1" noChangeAspect="1"/>
          </p:cNvPicPr>
          <p:nvPr>
            <p:ph idx="1"/>
          </p:nvPr>
        </p:nvPicPr>
        <p:blipFill>
          <a:blip r:embed="rId2">
            <a:extLst>
              <a:ext uri="{837473B0-CC2E-450A-ABE3-18F120FF3D39}">
                <a1611:picAttrSrcUrl xmlns:a1611="http://schemas.microsoft.com/office/drawing/2016/11/main" xmlns="" r:id="rId3"/>
              </a:ext>
            </a:extLst>
          </a:blip>
          <a:stretch>
            <a:fillRect/>
          </a:stretch>
        </p:blipFill>
        <p:spPr>
          <a:xfrm>
            <a:off x="1771651" y="2213683"/>
            <a:ext cx="4773215" cy="2590489"/>
          </a:xfrm>
        </p:spPr>
      </p:pic>
    </p:spTree>
    <p:extLst>
      <p:ext uri="{BB962C8B-B14F-4D97-AF65-F5344CB8AC3E}">
        <p14:creationId xmlns:p14="http://schemas.microsoft.com/office/powerpoint/2010/main" val="2521766102"/>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3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FE5EBD-4A86-438A-956F-437185776292}"/>
              </a:ext>
            </a:extLst>
          </p:cNvPr>
          <p:cNvSpPr>
            <a:spLocks noGrp="1"/>
          </p:cNvSpPr>
          <p:nvPr>
            <p:ph type="title"/>
          </p:nvPr>
        </p:nvSpPr>
        <p:spPr/>
        <p:txBody>
          <a:bodyPr/>
          <a:lstStyle/>
          <a:p>
            <a:r>
              <a:rPr lang="en-US" dirty="0"/>
              <a:t>Deep </a:t>
            </a:r>
            <a:r>
              <a:rPr lang="en-US" dirty="0" err="1"/>
              <a:t>NEural</a:t>
            </a:r>
            <a:r>
              <a:rPr lang="en-US" dirty="0"/>
              <a:t> network</a:t>
            </a:r>
          </a:p>
        </p:txBody>
      </p:sp>
      <p:pic>
        <p:nvPicPr>
          <p:cNvPr id="11" name="Content Placeholder 10">
            <a:extLst>
              <a:ext uri="{FF2B5EF4-FFF2-40B4-BE49-F238E27FC236}">
                <a16:creationId xmlns:a16="http://schemas.microsoft.com/office/drawing/2014/main" id="{CAEA1BEE-5447-4C26-BCF0-346B1F747D44}"/>
              </a:ext>
            </a:extLst>
          </p:cNvPr>
          <p:cNvPicPr>
            <a:picLocks noGrp="1" noChangeAspect="1"/>
          </p:cNvPicPr>
          <p:nvPr>
            <p:ph idx="1"/>
          </p:nvPr>
        </p:nvPicPr>
        <p:blipFill>
          <a:blip r:embed="rId2">
            <a:extLst>
              <a:ext uri="{837473B0-CC2E-450A-ABE3-18F120FF3D39}">
                <a1611:picAttrSrcUrl xmlns:a1611="http://schemas.microsoft.com/office/drawing/2016/11/main" xmlns="" r:id="rId3"/>
              </a:ext>
            </a:extLst>
          </a:blip>
          <a:stretch>
            <a:fillRect/>
          </a:stretch>
        </p:blipFill>
        <p:spPr>
          <a:xfrm>
            <a:off x="514351" y="2235574"/>
            <a:ext cx="5898356" cy="2633606"/>
          </a:xfrm>
        </p:spPr>
      </p:pic>
    </p:spTree>
    <p:extLst>
      <p:ext uri="{BB962C8B-B14F-4D97-AF65-F5344CB8AC3E}">
        <p14:creationId xmlns:p14="http://schemas.microsoft.com/office/powerpoint/2010/main" val="1216715476"/>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3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51886A-0367-45E4-907F-A9BB3F330C43}"/>
              </a:ext>
            </a:extLst>
          </p:cNvPr>
          <p:cNvSpPr>
            <a:spLocks noGrp="1"/>
          </p:cNvSpPr>
          <p:nvPr>
            <p:ph type="title"/>
          </p:nvPr>
        </p:nvSpPr>
        <p:spPr/>
        <p:txBody>
          <a:bodyPr/>
          <a:lstStyle/>
          <a:p>
            <a:r>
              <a:rPr lang="en-US" dirty="0"/>
              <a:t>Deep learning</a:t>
            </a:r>
          </a:p>
        </p:txBody>
      </p:sp>
      <p:sp>
        <p:nvSpPr>
          <p:cNvPr id="3" name="Content Placeholder 2">
            <a:extLst>
              <a:ext uri="{FF2B5EF4-FFF2-40B4-BE49-F238E27FC236}">
                <a16:creationId xmlns:a16="http://schemas.microsoft.com/office/drawing/2014/main" id="{06BE8962-D7F6-41F2-A40D-4381E55638FA}"/>
              </a:ext>
            </a:extLst>
          </p:cNvPr>
          <p:cNvSpPr>
            <a:spLocks noGrp="1"/>
          </p:cNvSpPr>
          <p:nvPr>
            <p:ph idx="1"/>
          </p:nvPr>
        </p:nvSpPr>
        <p:spPr/>
        <p:txBody>
          <a:bodyPr/>
          <a:lstStyle/>
          <a:p>
            <a:pPr marL="0" indent="0">
              <a:buNone/>
            </a:pPr>
            <a:endParaRPr lang="en-US" dirty="0"/>
          </a:p>
        </p:txBody>
      </p:sp>
      <p:sp>
        <p:nvSpPr>
          <p:cNvPr id="4" name="Rectangle: Rounded Corners 3">
            <a:extLst>
              <a:ext uri="{FF2B5EF4-FFF2-40B4-BE49-F238E27FC236}">
                <a16:creationId xmlns:a16="http://schemas.microsoft.com/office/drawing/2014/main" id="{E6628400-8615-427A-BC46-2F7F98195BF9}"/>
              </a:ext>
            </a:extLst>
          </p:cNvPr>
          <p:cNvSpPr/>
          <p:nvPr/>
        </p:nvSpPr>
        <p:spPr>
          <a:xfrm>
            <a:off x="2063500" y="2554928"/>
            <a:ext cx="4469130" cy="2183130"/>
          </a:xfrm>
          <a:prstGeom prst="round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350" dirty="0"/>
              <a:t>Neural networks</a:t>
            </a:r>
          </a:p>
        </p:txBody>
      </p:sp>
      <p:sp>
        <p:nvSpPr>
          <p:cNvPr id="5" name="Oval 4">
            <a:extLst>
              <a:ext uri="{FF2B5EF4-FFF2-40B4-BE49-F238E27FC236}">
                <a16:creationId xmlns:a16="http://schemas.microsoft.com/office/drawing/2014/main" id="{5FAF25B6-6F61-4C44-896E-6227D33445F5}"/>
              </a:ext>
            </a:extLst>
          </p:cNvPr>
          <p:cNvSpPr/>
          <p:nvPr/>
        </p:nvSpPr>
        <p:spPr>
          <a:xfrm>
            <a:off x="3906780" y="2692088"/>
            <a:ext cx="2343150" cy="190881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dirty="0"/>
              <a:t>Deep learning</a:t>
            </a:r>
          </a:p>
        </p:txBody>
      </p:sp>
    </p:spTree>
    <p:extLst>
      <p:ext uri="{BB962C8B-B14F-4D97-AF65-F5344CB8AC3E}">
        <p14:creationId xmlns:p14="http://schemas.microsoft.com/office/powerpoint/2010/main" val="2852985561"/>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3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3DB8011-011E-47E1-9F65-4537491FC840}"/>
              </a:ext>
            </a:extLst>
          </p:cNvPr>
          <p:cNvPicPr>
            <a:picLocks noChangeAspect="1"/>
          </p:cNvPicPr>
          <p:nvPr/>
        </p:nvPicPr>
        <p:blipFill>
          <a:blip r:embed="rId2"/>
          <a:stretch>
            <a:fillRect/>
          </a:stretch>
        </p:blipFill>
        <p:spPr>
          <a:xfrm>
            <a:off x="0" y="857250"/>
            <a:ext cx="9144000" cy="5143500"/>
          </a:xfrm>
          <a:prstGeom prst="rect">
            <a:avLst/>
          </a:prstGeom>
        </p:spPr>
      </p:pic>
    </p:spTree>
    <p:extLst>
      <p:ext uri="{BB962C8B-B14F-4D97-AF65-F5344CB8AC3E}">
        <p14:creationId xmlns:p14="http://schemas.microsoft.com/office/powerpoint/2010/main" val="723507195"/>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7BC31743-F5FA-4A80-82A2-59C6DBF8632E}"/>
              </a:ext>
            </a:extLst>
          </p:cNvPr>
          <p:cNvPicPr>
            <a:picLocks noChangeAspect="1"/>
          </p:cNvPicPr>
          <p:nvPr/>
        </p:nvPicPr>
        <p:blipFill rotWithShape="1">
          <a:blip r:embed="rId2"/>
          <a:srcRect l="15834" t="12222" r="17833" b="5852"/>
          <a:stretch/>
        </p:blipFill>
        <p:spPr>
          <a:xfrm>
            <a:off x="335280" y="76200"/>
            <a:ext cx="8379850" cy="5821680"/>
          </a:xfrm>
          <a:prstGeom prst="rect">
            <a:avLst/>
          </a:prstGeom>
        </p:spPr>
      </p:pic>
    </p:spTree>
    <p:extLst>
      <p:ext uri="{BB962C8B-B14F-4D97-AF65-F5344CB8AC3E}">
        <p14:creationId xmlns:p14="http://schemas.microsoft.com/office/powerpoint/2010/main" val="3883644060"/>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9A14E761-2E24-4955-B45A-6D8B7C1AC442}"/>
              </a:ext>
            </a:extLst>
          </p:cNvPr>
          <p:cNvPicPr>
            <a:picLocks noChangeAspect="1"/>
          </p:cNvPicPr>
          <p:nvPr/>
        </p:nvPicPr>
        <p:blipFill rotWithShape="1">
          <a:blip r:embed="rId2"/>
          <a:srcRect l="18582" t="12370" r="19750" b="6148"/>
          <a:stretch/>
        </p:blipFill>
        <p:spPr>
          <a:xfrm>
            <a:off x="579120" y="289560"/>
            <a:ext cx="8181386" cy="6080760"/>
          </a:xfrm>
          <a:prstGeom prst="rect">
            <a:avLst/>
          </a:prstGeom>
        </p:spPr>
      </p:pic>
    </p:spTree>
    <p:extLst>
      <p:ext uri="{BB962C8B-B14F-4D97-AF65-F5344CB8AC3E}">
        <p14:creationId xmlns:p14="http://schemas.microsoft.com/office/powerpoint/2010/main" val="2361851293"/>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19C59B-BD68-449D-A194-1F4F2B0E632E}"/>
              </a:ext>
            </a:extLst>
          </p:cNvPr>
          <p:cNvSpPr>
            <a:spLocks noGrp="1"/>
          </p:cNvSpPr>
          <p:nvPr>
            <p:ph type="title"/>
          </p:nvPr>
        </p:nvSpPr>
        <p:spPr/>
        <p:txBody>
          <a:bodyPr/>
          <a:lstStyle/>
          <a:p>
            <a:r>
              <a:rPr lang="en-US" dirty="0"/>
              <a:t>Deep learning applications</a:t>
            </a:r>
          </a:p>
        </p:txBody>
      </p:sp>
      <p:sp>
        <p:nvSpPr>
          <p:cNvPr id="3" name="Content Placeholder 2">
            <a:extLst>
              <a:ext uri="{FF2B5EF4-FFF2-40B4-BE49-F238E27FC236}">
                <a16:creationId xmlns:a16="http://schemas.microsoft.com/office/drawing/2014/main" id="{E0AA2895-D1C1-4C66-B138-10FAA313E2D3}"/>
              </a:ext>
            </a:extLst>
          </p:cNvPr>
          <p:cNvSpPr>
            <a:spLocks noGrp="1"/>
          </p:cNvSpPr>
          <p:nvPr>
            <p:ph idx="1"/>
          </p:nvPr>
        </p:nvSpPr>
        <p:spPr>
          <a:xfrm>
            <a:off x="514351" y="2093286"/>
            <a:ext cx="7796030" cy="2974457"/>
          </a:xfrm>
        </p:spPr>
        <p:txBody>
          <a:bodyPr>
            <a:normAutofit fontScale="55000" lnSpcReduction="20000"/>
          </a:bodyPr>
          <a:lstStyle/>
          <a:p>
            <a:r>
              <a:rPr lang="en-US" dirty="0"/>
              <a:t>  Image </a:t>
            </a:r>
            <a:br>
              <a:rPr lang="en-US" dirty="0"/>
            </a:br>
            <a:r>
              <a:rPr lang="en-US" dirty="0"/>
              <a:t/>
            </a:r>
            <a:br>
              <a:rPr lang="en-US" dirty="0"/>
            </a:br>
            <a:r>
              <a:rPr lang="en-US" dirty="0"/>
              <a:t>    Classification: </a:t>
            </a:r>
            <a:br>
              <a:rPr lang="en-US" dirty="0"/>
            </a:br>
            <a:r>
              <a:rPr lang="en-US" dirty="0"/>
              <a:t>    image to object class </a:t>
            </a:r>
            <a:br>
              <a:rPr lang="en-US" dirty="0"/>
            </a:br>
            <a:r>
              <a:rPr lang="en-US" dirty="0"/>
              <a:t>    Recognition: same as classification (except for faces)   </a:t>
            </a:r>
            <a:br>
              <a:rPr lang="en-US" dirty="0"/>
            </a:br>
            <a:r>
              <a:rPr lang="en-US" dirty="0"/>
              <a:t>    Detection: assigning bounding boxes to objects   </a:t>
            </a:r>
            <a:br>
              <a:rPr lang="en-US" dirty="0"/>
            </a:br>
            <a:r>
              <a:rPr lang="en-US" dirty="0"/>
              <a:t>    Segmentation: assigning object class to every pixel </a:t>
            </a:r>
          </a:p>
          <a:p>
            <a:endParaRPr lang="en-US" dirty="0"/>
          </a:p>
          <a:p>
            <a:r>
              <a:rPr lang="en-US" dirty="0"/>
              <a:t> Speech &amp; Language  </a:t>
            </a:r>
            <a:br>
              <a:rPr lang="en-US" dirty="0"/>
            </a:br>
            <a:r>
              <a:rPr lang="en-US" dirty="0"/>
              <a:t/>
            </a:r>
            <a:br>
              <a:rPr lang="en-US" dirty="0"/>
            </a:br>
            <a:r>
              <a:rPr lang="en-US" dirty="0"/>
              <a:t> Speech Recognition: audio to text </a:t>
            </a:r>
            <a:br>
              <a:rPr lang="en-US" dirty="0"/>
            </a:br>
            <a:r>
              <a:rPr lang="en-US" dirty="0"/>
              <a:t> Translation</a:t>
            </a:r>
            <a:br>
              <a:rPr lang="en-US" dirty="0"/>
            </a:br>
            <a:r>
              <a:rPr lang="en-US" dirty="0"/>
              <a:t> Natural Language Processing: text to meaning</a:t>
            </a:r>
            <a:br>
              <a:rPr lang="en-US" dirty="0"/>
            </a:br>
            <a:r>
              <a:rPr lang="en-US" dirty="0"/>
              <a:t> Audio Generation: text to audio </a:t>
            </a:r>
          </a:p>
        </p:txBody>
      </p:sp>
    </p:spTree>
    <p:extLst>
      <p:ext uri="{BB962C8B-B14F-4D97-AF65-F5344CB8AC3E}">
        <p14:creationId xmlns:p14="http://schemas.microsoft.com/office/powerpoint/2010/main" val="3525602443"/>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19C59B-BD68-449D-A194-1F4F2B0E632E}"/>
              </a:ext>
            </a:extLst>
          </p:cNvPr>
          <p:cNvSpPr>
            <a:spLocks noGrp="1"/>
          </p:cNvSpPr>
          <p:nvPr>
            <p:ph type="title"/>
          </p:nvPr>
        </p:nvSpPr>
        <p:spPr/>
        <p:txBody>
          <a:bodyPr/>
          <a:lstStyle/>
          <a:p>
            <a:r>
              <a:rPr lang="en-US" dirty="0"/>
              <a:t>Deep learning applications</a:t>
            </a:r>
          </a:p>
        </p:txBody>
      </p:sp>
      <p:sp>
        <p:nvSpPr>
          <p:cNvPr id="3" name="Content Placeholder 2">
            <a:extLst>
              <a:ext uri="{FF2B5EF4-FFF2-40B4-BE49-F238E27FC236}">
                <a16:creationId xmlns:a16="http://schemas.microsoft.com/office/drawing/2014/main" id="{E0AA2895-D1C1-4C66-B138-10FAA313E2D3}"/>
              </a:ext>
            </a:extLst>
          </p:cNvPr>
          <p:cNvSpPr>
            <a:spLocks noGrp="1"/>
          </p:cNvSpPr>
          <p:nvPr>
            <p:ph idx="1"/>
          </p:nvPr>
        </p:nvSpPr>
        <p:spPr/>
        <p:txBody>
          <a:bodyPr/>
          <a:lstStyle/>
          <a:p>
            <a:r>
              <a:rPr lang="en-US" dirty="0"/>
              <a:t> Medical (Cancer Detection, Pre-Natal, MRI scans) </a:t>
            </a:r>
          </a:p>
          <a:p>
            <a:r>
              <a:rPr lang="en-US" dirty="0"/>
              <a:t>Finance (Trading, Energy Forecasting, Risk) </a:t>
            </a:r>
          </a:p>
          <a:p>
            <a:r>
              <a:rPr lang="en-US" dirty="0"/>
              <a:t> Infrastructure (Structure Safety and Traffic, self-diving cars, street view) </a:t>
            </a:r>
          </a:p>
          <a:p>
            <a:r>
              <a:rPr lang="en-US" dirty="0"/>
              <a:t>Weather Forecasting and Event Detection </a:t>
            </a:r>
          </a:p>
        </p:txBody>
      </p:sp>
    </p:spTree>
    <p:extLst>
      <p:ext uri="{BB962C8B-B14F-4D97-AF65-F5344CB8AC3E}">
        <p14:creationId xmlns:p14="http://schemas.microsoft.com/office/powerpoint/2010/main" val="599288263"/>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713DB6-975E-4BC2-A99B-B3E073938010}"/>
              </a:ext>
            </a:extLst>
          </p:cNvPr>
          <p:cNvSpPr>
            <a:spLocks noGrp="1"/>
          </p:cNvSpPr>
          <p:nvPr>
            <p:ph type="title"/>
          </p:nvPr>
        </p:nvSpPr>
        <p:spPr/>
        <p:txBody>
          <a:bodyPr/>
          <a:lstStyle/>
          <a:p>
            <a:r>
              <a:rPr lang="en-US" dirty="0"/>
              <a:t>Historical perspective – 3 waves</a:t>
            </a:r>
          </a:p>
        </p:txBody>
      </p:sp>
      <p:sp>
        <p:nvSpPr>
          <p:cNvPr id="3" name="Content Placeholder 2">
            <a:extLst>
              <a:ext uri="{FF2B5EF4-FFF2-40B4-BE49-F238E27FC236}">
                <a16:creationId xmlns:a16="http://schemas.microsoft.com/office/drawing/2014/main" id="{5D480147-FD26-43FC-8CD5-94AEA461A6E0}"/>
              </a:ext>
            </a:extLst>
          </p:cNvPr>
          <p:cNvSpPr>
            <a:spLocks noGrp="1"/>
          </p:cNvSpPr>
          <p:nvPr>
            <p:ph idx="1"/>
          </p:nvPr>
        </p:nvSpPr>
        <p:spPr/>
        <p:txBody>
          <a:bodyPr/>
          <a:lstStyle/>
          <a:p>
            <a:r>
              <a:rPr lang="en-US" dirty="0"/>
              <a:t>1</a:t>
            </a:r>
            <a:r>
              <a:rPr lang="en-US" baseline="30000" dirty="0"/>
              <a:t>st</a:t>
            </a:r>
            <a:r>
              <a:rPr lang="en-US" dirty="0"/>
              <a:t> wave:  cybernetics in the 1940s–1960s</a:t>
            </a:r>
          </a:p>
          <a:p>
            <a:r>
              <a:rPr lang="en-US" dirty="0"/>
              <a:t>2</a:t>
            </a:r>
            <a:r>
              <a:rPr lang="en-US" baseline="30000" dirty="0"/>
              <a:t>nd </a:t>
            </a:r>
            <a:r>
              <a:rPr lang="en-US" dirty="0"/>
              <a:t>wave: connectionism in the 1980s–1990s</a:t>
            </a:r>
          </a:p>
          <a:p>
            <a:r>
              <a:rPr lang="en-US" dirty="0"/>
              <a:t>3</a:t>
            </a:r>
            <a:r>
              <a:rPr lang="en-US" baseline="30000" dirty="0"/>
              <a:t>rd</a:t>
            </a:r>
            <a:r>
              <a:rPr lang="en-US" dirty="0"/>
              <a:t>  wave: deep learning beginning in 2006-present</a:t>
            </a:r>
          </a:p>
          <a:p>
            <a:endParaRPr lang="en-US" dirty="0"/>
          </a:p>
        </p:txBody>
      </p:sp>
    </p:spTree>
    <p:extLst>
      <p:ext uri="{BB962C8B-B14F-4D97-AF65-F5344CB8AC3E}">
        <p14:creationId xmlns:p14="http://schemas.microsoft.com/office/powerpoint/2010/main" val="3533075022"/>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713DB6-975E-4BC2-A99B-B3E073938010}"/>
              </a:ext>
            </a:extLst>
          </p:cNvPr>
          <p:cNvSpPr>
            <a:spLocks noGrp="1"/>
          </p:cNvSpPr>
          <p:nvPr>
            <p:ph type="title"/>
          </p:nvPr>
        </p:nvSpPr>
        <p:spPr/>
        <p:txBody>
          <a:bodyPr>
            <a:normAutofit fontScale="90000"/>
          </a:bodyPr>
          <a:lstStyle/>
          <a:p>
            <a:r>
              <a:rPr lang="en-US" dirty="0"/>
              <a:t/>
            </a:r>
            <a:br>
              <a:rPr lang="en-US" dirty="0"/>
            </a:br>
            <a:r>
              <a:rPr lang="en-US" dirty="0" smtClean="0"/>
              <a:t>Cybernetics </a:t>
            </a:r>
            <a:r>
              <a:rPr lang="en-US" dirty="0"/>
              <a:t>(1940s–1960)</a:t>
            </a:r>
            <a:br>
              <a:rPr lang="en-US" dirty="0"/>
            </a:br>
            <a:endParaRPr lang="en-US" dirty="0"/>
          </a:p>
        </p:txBody>
      </p:sp>
      <p:sp>
        <p:nvSpPr>
          <p:cNvPr id="3" name="Content Placeholder 2">
            <a:extLst>
              <a:ext uri="{FF2B5EF4-FFF2-40B4-BE49-F238E27FC236}">
                <a16:creationId xmlns:a16="http://schemas.microsoft.com/office/drawing/2014/main" id="{5D480147-FD26-43FC-8CD5-94AEA461A6E0}"/>
              </a:ext>
            </a:extLst>
          </p:cNvPr>
          <p:cNvSpPr>
            <a:spLocks noGrp="1"/>
          </p:cNvSpPr>
          <p:nvPr>
            <p:ph idx="1"/>
          </p:nvPr>
        </p:nvSpPr>
        <p:spPr/>
        <p:txBody>
          <a:bodyPr/>
          <a:lstStyle/>
          <a:p>
            <a:r>
              <a:rPr lang="en-US" dirty="0"/>
              <a:t> biological learning (McCulloch and Pitts neuron 1943, Hebb 1949 ) </a:t>
            </a:r>
          </a:p>
          <a:p>
            <a:r>
              <a:rPr lang="en-US" dirty="0"/>
              <a:t> implementations of the perceptron (Rosenblatt 1958 ) allowing the training of a single neuron.</a:t>
            </a:r>
          </a:p>
          <a:p>
            <a:r>
              <a:rPr lang="en-US" dirty="0"/>
              <a:t>adaptive linear element (ADALINE) (</a:t>
            </a:r>
            <a:r>
              <a:rPr lang="en-US" dirty="0" err="1"/>
              <a:t>Widrow</a:t>
            </a:r>
            <a:r>
              <a:rPr lang="en-US" dirty="0"/>
              <a:t> and Hoff 1960)</a:t>
            </a:r>
          </a:p>
          <a:p>
            <a:r>
              <a:rPr lang="en-US" dirty="0"/>
              <a:t>Critics who observed ﬂaws in the above linear models (Minsky and </a:t>
            </a:r>
            <a:r>
              <a:rPr lang="en-US" dirty="0" err="1"/>
              <a:t>Papert</a:t>
            </a:r>
            <a:r>
              <a:rPr lang="en-US" dirty="0"/>
              <a:t>, 1969)</a:t>
            </a:r>
          </a:p>
        </p:txBody>
      </p:sp>
    </p:spTree>
    <p:extLst>
      <p:ext uri="{BB962C8B-B14F-4D97-AF65-F5344CB8AC3E}">
        <p14:creationId xmlns:p14="http://schemas.microsoft.com/office/powerpoint/2010/main" val="25036241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356EDD-2D39-4F57-B64E-7684EBC18F4B}"/>
              </a:ext>
            </a:extLst>
          </p:cNvPr>
          <p:cNvSpPr>
            <a:spLocks noGrp="1"/>
          </p:cNvSpPr>
          <p:nvPr>
            <p:ph type="title"/>
          </p:nvPr>
        </p:nvSpPr>
        <p:spPr/>
        <p:txBody>
          <a:bodyPr>
            <a:normAutofit fontScale="90000"/>
          </a:bodyPr>
          <a:lstStyle/>
          <a:p>
            <a:r>
              <a:rPr lang="en-US" dirty="0"/>
              <a:t>Biologic Neuron </a:t>
            </a:r>
            <a:br>
              <a:rPr lang="en-US" dirty="0"/>
            </a:br>
            <a:r>
              <a:rPr lang="en-US" dirty="0"/>
              <a:t/>
            </a:r>
            <a:br>
              <a:rPr lang="en-US" dirty="0"/>
            </a:br>
            <a:r>
              <a:rPr lang="en-US" dirty="0"/>
              <a:t/>
            </a:r>
            <a:br>
              <a:rPr lang="en-US" dirty="0"/>
            </a:br>
            <a:endParaRPr lang="en-US" dirty="0"/>
          </a:p>
        </p:txBody>
      </p:sp>
      <p:pic>
        <p:nvPicPr>
          <p:cNvPr id="8" name="Content Placeholder 7">
            <a:extLst>
              <a:ext uri="{FF2B5EF4-FFF2-40B4-BE49-F238E27FC236}">
                <a16:creationId xmlns:a16="http://schemas.microsoft.com/office/drawing/2014/main" id="{F136B346-F3A7-4460-A81E-AFC22FC16FEF}"/>
              </a:ext>
            </a:extLst>
          </p:cNvPr>
          <p:cNvPicPr>
            <a:picLocks noGrp="1" noChangeAspect="1"/>
          </p:cNvPicPr>
          <p:nvPr>
            <p:ph idx="1"/>
          </p:nvPr>
        </p:nvPicPr>
        <p:blipFill>
          <a:blip r:embed="rId2"/>
          <a:stretch>
            <a:fillRect/>
          </a:stretch>
        </p:blipFill>
        <p:spPr>
          <a:xfrm>
            <a:off x="3784998" y="1371600"/>
            <a:ext cx="4649140" cy="3209424"/>
          </a:xfrm>
        </p:spPr>
      </p:pic>
      <p:sp>
        <p:nvSpPr>
          <p:cNvPr id="4" name="Text Placeholder 3">
            <a:extLst>
              <a:ext uri="{FF2B5EF4-FFF2-40B4-BE49-F238E27FC236}">
                <a16:creationId xmlns:a16="http://schemas.microsoft.com/office/drawing/2014/main" id="{1E8B7D41-D2DE-4202-980E-4351D4DF7BA5}"/>
              </a:ext>
            </a:extLst>
          </p:cNvPr>
          <p:cNvSpPr>
            <a:spLocks noGrp="1"/>
          </p:cNvSpPr>
          <p:nvPr>
            <p:ph type="body" sz="half" idx="2"/>
          </p:nvPr>
        </p:nvSpPr>
        <p:spPr>
          <a:xfrm>
            <a:off x="520232" y="2078456"/>
            <a:ext cx="3095146" cy="2809733"/>
          </a:xfrm>
        </p:spPr>
        <p:txBody>
          <a:bodyPr/>
          <a:lstStyle/>
          <a:p>
            <a:pPr marL="214313" indent="-214313">
              <a:buFont typeface="Arial" panose="020B0604020202020204" pitchFamily="34" charset="0"/>
              <a:buChar char="•"/>
            </a:pPr>
            <a:r>
              <a:rPr lang="en-US" dirty="0"/>
              <a:t>The basic computational unit of the brain is a neuron </a:t>
            </a:r>
          </a:p>
          <a:p>
            <a:pPr marL="214313" indent="-214313">
              <a:buFont typeface="Arial" panose="020B0604020202020204" pitchFamily="34" charset="0"/>
              <a:buChar char="•"/>
            </a:pPr>
            <a:r>
              <a:rPr lang="en-US" dirty="0"/>
              <a:t>Neurons receive input signal from dendrites and produce output signal along axon, which interact with the dendrites of other neurons via synaptic weights </a:t>
            </a:r>
          </a:p>
          <a:p>
            <a:pPr marL="214313" indent="-214313">
              <a:buFont typeface="Arial" panose="020B0604020202020204" pitchFamily="34" charset="0"/>
              <a:buChar char="•"/>
            </a:pPr>
            <a:r>
              <a:rPr lang="en-US" dirty="0"/>
              <a:t>The neuron collects info through dendrites; if this is large enough the neuron fires.</a:t>
            </a:r>
          </a:p>
          <a:p>
            <a:pPr marL="214313" indent="-214313">
              <a:buFont typeface="Arial" panose="020B0604020202020204" pitchFamily="34" charset="0"/>
              <a:buChar char="•"/>
            </a:pPr>
            <a:endParaRPr lang="en-US" dirty="0"/>
          </a:p>
        </p:txBody>
      </p:sp>
    </p:spTree>
    <p:extLst>
      <p:ext uri="{BB962C8B-B14F-4D97-AF65-F5344CB8AC3E}">
        <p14:creationId xmlns:p14="http://schemas.microsoft.com/office/powerpoint/2010/main" val="218505217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prestige"/>
      </p:transition>
    </mc:Choice>
    <mc:Fallback xmlns="">
      <p:transition spd="slow">
        <p:fade/>
      </p:transition>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713DB6-975E-4BC2-A99B-B3E073938010}"/>
              </a:ext>
            </a:extLst>
          </p:cNvPr>
          <p:cNvSpPr>
            <a:spLocks noGrp="1"/>
          </p:cNvSpPr>
          <p:nvPr>
            <p:ph type="title"/>
          </p:nvPr>
        </p:nvSpPr>
        <p:spPr>
          <a:xfrm>
            <a:off x="468631" y="919814"/>
            <a:ext cx="7797662" cy="584240"/>
          </a:xfrm>
        </p:spPr>
        <p:txBody>
          <a:bodyPr>
            <a:normAutofit fontScale="90000"/>
          </a:bodyPr>
          <a:lstStyle/>
          <a:p>
            <a:r>
              <a:rPr lang="en-US" dirty="0"/>
              <a:t/>
            </a:r>
            <a:br>
              <a:rPr lang="en-US" dirty="0"/>
            </a:br>
            <a:r>
              <a:rPr lang="en-US" dirty="0"/>
              <a:t>connectionism (1980s–1990s)</a:t>
            </a:r>
            <a:br>
              <a:rPr lang="en-US" dirty="0"/>
            </a:br>
            <a:endParaRPr lang="en-US" dirty="0"/>
          </a:p>
        </p:txBody>
      </p:sp>
      <p:sp>
        <p:nvSpPr>
          <p:cNvPr id="3" name="Content Placeholder 2">
            <a:extLst>
              <a:ext uri="{FF2B5EF4-FFF2-40B4-BE49-F238E27FC236}">
                <a16:creationId xmlns:a16="http://schemas.microsoft.com/office/drawing/2014/main" id="{5D480147-FD26-43FC-8CD5-94AEA461A6E0}"/>
              </a:ext>
            </a:extLst>
          </p:cNvPr>
          <p:cNvSpPr>
            <a:spLocks noGrp="1"/>
          </p:cNvSpPr>
          <p:nvPr>
            <p:ph idx="1"/>
          </p:nvPr>
        </p:nvSpPr>
        <p:spPr/>
        <p:txBody>
          <a:bodyPr/>
          <a:lstStyle/>
          <a:p>
            <a:r>
              <a:rPr lang="en-US" dirty="0"/>
              <a:t> back-propagation algorithm to train a neural network with one or two hidden layers (</a:t>
            </a:r>
            <a:r>
              <a:rPr lang="en-US" dirty="0" err="1"/>
              <a:t>Rumelhart</a:t>
            </a:r>
            <a:r>
              <a:rPr lang="en-US" dirty="0"/>
              <a:t> 1986, </a:t>
            </a:r>
            <a:r>
              <a:rPr lang="en-US" dirty="0" err="1"/>
              <a:t>LeCun</a:t>
            </a:r>
            <a:r>
              <a:rPr lang="en-US" dirty="0"/>
              <a:t>, 1987 )</a:t>
            </a:r>
          </a:p>
          <a:p>
            <a:r>
              <a:rPr lang="en-US" dirty="0"/>
              <a:t>a large number of simple computational units can achieve intelligent behavior when networked together</a:t>
            </a:r>
          </a:p>
          <a:p>
            <a:r>
              <a:rPr lang="en-US" dirty="0"/>
              <a:t>unreasonable expectations in 1990s, investors were disappointed.</a:t>
            </a:r>
          </a:p>
        </p:txBody>
      </p:sp>
    </p:spTree>
    <p:extLst>
      <p:ext uri="{BB962C8B-B14F-4D97-AF65-F5344CB8AC3E}">
        <p14:creationId xmlns:p14="http://schemas.microsoft.com/office/powerpoint/2010/main" val="1552207883"/>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713DB6-975E-4BC2-A99B-B3E073938010}"/>
              </a:ext>
            </a:extLst>
          </p:cNvPr>
          <p:cNvSpPr>
            <a:spLocks noGrp="1"/>
          </p:cNvSpPr>
          <p:nvPr>
            <p:ph type="title"/>
          </p:nvPr>
        </p:nvSpPr>
        <p:spPr/>
        <p:txBody>
          <a:bodyPr>
            <a:normAutofit/>
          </a:bodyPr>
          <a:lstStyle/>
          <a:p>
            <a:r>
              <a:rPr lang="en-US" dirty="0"/>
              <a:t>D</a:t>
            </a:r>
            <a:r>
              <a:rPr lang="en-US" dirty="0" smtClean="0"/>
              <a:t>eep </a:t>
            </a:r>
            <a:r>
              <a:rPr lang="en-US" dirty="0"/>
              <a:t>learning beginning (2006-today)</a:t>
            </a:r>
          </a:p>
        </p:txBody>
      </p:sp>
      <p:sp>
        <p:nvSpPr>
          <p:cNvPr id="3" name="Content Placeholder 2">
            <a:extLst>
              <a:ext uri="{FF2B5EF4-FFF2-40B4-BE49-F238E27FC236}">
                <a16:creationId xmlns:a16="http://schemas.microsoft.com/office/drawing/2014/main" id="{5D480147-FD26-43FC-8CD5-94AEA461A6E0}"/>
              </a:ext>
            </a:extLst>
          </p:cNvPr>
          <p:cNvSpPr>
            <a:spLocks noGrp="1"/>
          </p:cNvSpPr>
          <p:nvPr>
            <p:ph idx="1"/>
          </p:nvPr>
        </p:nvSpPr>
        <p:spPr/>
        <p:txBody>
          <a:bodyPr/>
          <a:lstStyle/>
          <a:p>
            <a:r>
              <a:rPr lang="en-US" dirty="0"/>
              <a:t>The Canadian Institute for Advanced Research (CIFAR) helped to keep neural networks research alive</a:t>
            </a:r>
          </a:p>
          <a:p>
            <a:r>
              <a:rPr lang="en-US" dirty="0" err="1"/>
              <a:t>INITIAtors</a:t>
            </a:r>
            <a:r>
              <a:rPr lang="en-US" dirty="0"/>
              <a:t> of the deep learning current: </a:t>
            </a:r>
            <a:br>
              <a:rPr lang="en-US" dirty="0"/>
            </a:br>
            <a:r>
              <a:rPr lang="en-US" dirty="0"/>
              <a:t>        Geoffrey Hinton (University of Toronto)</a:t>
            </a:r>
            <a:br>
              <a:rPr lang="en-US" dirty="0"/>
            </a:br>
            <a:r>
              <a:rPr lang="en-US" dirty="0"/>
              <a:t>        </a:t>
            </a:r>
            <a:r>
              <a:rPr lang="en-US" dirty="0" err="1"/>
              <a:t>Yoshua</a:t>
            </a:r>
            <a:r>
              <a:rPr lang="en-US" dirty="0"/>
              <a:t> </a:t>
            </a:r>
            <a:r>
              <a:rPr lang="en-US" dirty="0" err="1"/>
              <a:t>Bengio</a:t>
            </a:r>
            <a:r>
              <a:rPr lang="en-US" dirty="0"/>
              <a:t> (University of Montreal)</a:t>
            </a:r>
            <a:br>
              <a:rPr lang="en-US" dirty="0"/>
            </a:br>
            <a:r>
              <a:rPr lang="en-US" dirty="0"/>
              <a:t>        Yann </a:t>
            </a:r>
            <a:r>
              <a:rPr lang="en-US" dirty="0" err="1"/>
              <a:t>LeCun</a:t>
            </a:r>
            <a:r>
              <a:rPr lang="en-US" dirty="0"/>
              <a:t> (New York University).</a:t>
            </a:r>
          </a:p>
          <a:p>
            <a:r>
              <a:rPr lang="en-US" dirty="0"/>
              <a:t>deep neural networks outperformed competing AI systems based on other machine learning technologies.</a:t>
            </a:r>
          </a:p>
        </p:txBody>
      </p:sp>
    </p:spTree>
    <p:extLst>
      <p:ext uri="{BB962C8B-B14F-4D97-AF65-F5344CB8AC3E}">
        <p14:creationId xmlns:p14="http://schemas.microsoft.com/office/powerpoint/2010/main" val="3140998412"/>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1E49B868-1C76-457C-8925-8D83AFD9963B}"/>
              </a:ext>
            </a:extLst>
          </p:cNvPr>
          <p:cNvPicPr>
            <a:picLocks noChangeAspect="1"/>
          </p:cNvPicPr>
          <p:nvPr/>
        </p:nvPicPr>
        <p:blipFill rotWithShape="1">
          <a:blip r:embed="rId2"/>
          <a:srcRect l="20916" t="13704" r="18333" b="5852"/>
          <a:stretch/>
        </p:blipFill>
        <p:spPr>
          <a:xfrm>
            <a:off x="297179" y="83820"/>
            <a:ext cx="8716101" cy="6492240"/>
          </a:xfrm>
          <a:prstGeom prst="rect">
            <a:avLst/>
          </a:prstGeom>
        </p:spPr>
      </p:pic>
    </p:spTree>
    <p:extLst>
      <p:ext uri="{BB962C8B-B14F-4D97-AF65-F5344CB8AC3E}">
        <p14:creationId xmlns:p14="http://schemas.microsoft.com/office/powerpoint/2010/main" val="403387748"/>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8E3FC93-2C5E-4EAF-B4FF-C998CFE4FA67}"/>
              </a:ext>
            </a:extLst>
          </p:cNvPr>
          <p:cNvPicPr>
            <a:picLocks noChangeAspect="1"/>
          </p:cNvPicPr>
          <p:nvPr/>
        </p:nvPicPr>
        <p:blipFill rotWithShape="1">
          <a:blip r:embed="rId2"/>
          <a:srcRect l="15750" t="11630" r="20084" b="5556"/>
          <a:stretch/>
        </p:blipFill>
        <p:spPr>
          <a:xfrm>
            <a:off x="91439" y="220980"/>
            <a:ext cx="8827341" cy="6408420"/>
          </a:xfrm>
          <a:prstGeom prst="rect">
            <a:avLst/>
          </a:prstGeom>
        </p:spPr>
      </p:pic>
    </p:spTree>
    <p:extLst>
      <p:ext uri="{BB962C8B-B14F-4D97-AF65-F5344CB8AC3E}">
        <p14:creationId xmlns:p14="http://schemas.microsoft.com/office/powerpoint/2010/main" val="2163860229"/>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713DB6-975E-4BC2-A99B-B3E073938010}"/>
              </a:ext>
            </a:extLst>
          </p:cNvPr>
          <p:cNvSpPr>
            <a:spLocks noGrp="1"/>
          </p:cNvSpPr>
          <p:nvPr>
            <p:ph type="title"/>
          </p:nvPr>
        </p:nvSpPr>
        <p:spPr/>
        <p:txBody>
          <a:bodyPr>
            <a:normAutofit/>
          </a:bodyPr>
          <a:lstStyle/>
          <a:p>
            <a:r>
              <a:rPr lang="en-US" dirty="0"/>
              <a:t>D</a:t>
            </a:r>
            <a:r>
              <a:rPr lang="en-US" dirty="0" smtClean="0"/>
              <a:t>eep </a:t>
            </a:r>
            <a:r>
              <a:rPr lang="en-US" dirty="0"/>
              <a:t>learning beginning (2006-today)</a:t>
            </a:r>
          </a:p>
        </p:txBody>
      </p:sp>
      <p:sp>
        <p:nvSpPr>
          <p:cNvPr id="3" name="Content Placeholder 2">
            <a:extLst>
              <a:ext uri="{FF2B5EF4-FFF2-40B4-BE49-F238E27FC236}">
                <a16:creationId xmlns:a16="http://schemas.microsoft.com/office/drawing/2014/main" id="{5D480147-FD26-43FC-8CD5-94AEA461A6E0}"/>
              </a:ext>
            </a:extLst>
          </p:cNvPr>
          <p:cNvSpPr>
            <a:spLocks noGrp="1"/>
          </p:cNvSpPr>
          <p:nvPr>
            <p:ph idx="1"/>
          </p:nvPr>
        </p:nvSpPr>
        <p:spPr>
          <a:xfrm>
            <a:off x="207336" y="2404797"/>
            <a:ext cx="8389088" cy="2483392"/>
          </a:xfrm>
        </p:spPr>
        <p:txBody>
          <a:bodyPr>
            <a:normAutofit lnSpcReduction="10000"/>
          </a:bodyPr>
          <a:lstStyle/>
          <a:p>
            <a:r>
              <a:rPr lang="en-US" dirty="0"/>
              <a:t>Tech giants (Google, Microsoft, Facebook, IBM, Baidu, Apple, Adobe, Netﬂix, NVIDIA, and NEC) joined the movement</a:t>
            </a:r>
          </a:p>
          <a:p>
            <a:r>
              <a:rPr lang="en-US" dirty="0"/>
              <a:t>applications of deep learning are highly proﬁtable</a:t>
            </a:r>
          </a:p>
          <a:p>
            <a:r>
              <a:rPr lang="en-US" dirty="0"/>
              <a:t>Not a single business will remain unaffected in the future</a:t>
            </a:r>
          </a:p>
        </p:txBody>
      </p:sp>
    </p:spTree>
    <p:extLst>
      <p:ext uri="{BB962C8B-B14F-4D97-AF65-F5344CB8AC3E}">
        <p14:creationId xmlns:p14="http://schemas.microsoft.com/office/powerpoint/2010/main" val="95727218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F6E595-37EC-473A-9D2D-CD5255DA9C14}"/>
              </a:ext>
            </a:extLst>
          </p:cNvPr>
          <p:cNvSpPr>
            <a:spLocks noGrp="1"/>
          </p:cNvSpPr>
          <p:nvPr>
            <p:ph type="title"/>
          </p:nvPr>
        </p:nvSpPr>
        <p:spPr/>
        <p:txBody>
          <a:bodyPr/>
          <a:lstStyle/>
          <a:p>
            <a:r>
              <a:rPr lang="en-US" dirty="0"/>
              <a:t>Paradigm change</a:t>
            </a:r>
          </a:p>
        </p:txBody>
      </p:sp>
      <p:sp>
        <p:nvSpPr>
          <p:cNvPr id="3" name="Content Placeholder 2">
            <a:extLst>
              <a:ext uri="{FF2B5EF4-FFF2-40B4-BE49-F238E27FC236}">
                <a16:creationId xmlns:a16="http://schemas.microsoft.com/office/drawing/2014/main" id="{666DD124-2171-4062-B00E-FF950F78F8C9}"/>
              </a:ext>
            </a:extLst>
          </p:cNvPr>
          <p:cNvSpPr>
            <a:spLocks noGrp="1"/>
          </p:cNvSpPr>
          <p:nvPr>
            <p:ph idx="1"/>
          </p:nvPr>
        </p:nvSpPr>
        <p:spPr/>
        <p:txBody>
          <a:bodyPr/>
          <a:lstStyle/>
          <a:p>
            <a:r>
              <a:rPr lang="en-US" dirty="0"/>
              <a:t>Old: the rules are provided ahead of time by the programmer (computer defeats Garry Kasparov in 1997 )</a:t>
            </a:r>
          </a:p>
          <a:p>
            <a:r>
              <a:rPr lang="en-US" dirty="0"/>
              <a:t>New: the network learns by itself from Given training data sets – but how?</a:t>
            </a:r>
          </a:p>
        </p:txBody>
      </p:sp>
    </p:spTree>
    <p:extLst>
      <p:ext uri="{BB962C8B-B14F-4D97-AF65-F5344CB8AC3E}">
        <p14:creationId xmlns:p14="http://schemas.microsoft.com/office/powerpoint/2010/main" val="1303211148"/>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F6E595-37EC-473A-9D2D-CD5255DA9C14}"/>
              </a:ext>
            </a:extLst>
          </p:cNvPr>
          <p:cNvSpPr>
            <a:spLocks noGrp="1"/>
          </p:cNvSpPr>
          <p:nvPr>
            <p:ph type="title"/>
          </p:nvPr>
        </p:nvSpPr>
        <p:spPr/>
        <p:txBody>
          <a:bodyPr/>
          <a:lstStyle/>
          <a:p>
            <a:r>
              <a:rPr lang="en-US" dirty="0"/>
              <a:t>Recipe for the New paradigm</a:t>
            </a:r>
          </a:p>
        </p:txBody>
      </p:sp>
      <p:sp>
        <p:nvSpPr>
          <p:cNvPr id="3" name="Content Placeholder 2">
            <a:extLst>
              <a:ext uri="{FF2B5EF4-FFF2-40B4-BE49-F238E27FC236}">
                <a16:creationId xmlns:a16="http://schemas.microsoft.com/office/drawing/2014/main" id="{666DD124-2171-4062-B00E-FF950F78F8C9}"/>
              </a:ext>
            </a:extLst>
          </p:cNvPr>
          <p:cNvSpPr>
            <a:spLocks noGrp="1"/>
          </p:cNvSpPr>
          <p:nvPr>
            <p:ph idx="1"/>
          </p:nvPr>
        </p:nvSpPr>
        <p:spPr/>
        <p:txBody>
          <a:bodyPr>
            <a:normAutofit/>
          </a:bodyPr>
          <a:lstStyle/>
          <a:p>
            <a:r>
              <a:rPr lang="en-US" dirty="0"/>
              <a:t>Training Data sets    (pictures, sounds, letters, characters, etc. with labels)</a:t>
            </a:r>
          </a:p>
          <a:p>
            <a:r>
              <a:rPr lang="en-US" dirty="0"/>
              <a:t>NN model (feed forward, autoencoder, Hopfield Network, Boltzmann machine, etc.)</a:t>
            </a:r>
          </a:p>
          <a:p>
            <a:r>
              <a:rPr lang="en-US" dirty="0"/>
              <a:t>Cost (error) function – to be minimized w.r.t. the synaptic weights</a:t>
            </a:r>
          </a:p>
          <a:p>
            <a:r>
              <a:rPr lang="en-US" dirty="0"/>
              <a:t>Optimization procedure (gradient descent, annealing, hessian method, etc.)</a:t>
            </a:r>
          </a:p>
          <a:p>
            <a:endParaRPr lang="en-US" dirty="0"/>
          </a:p>
          <a:p>
            <a:endParaRPr lang="en-US" dirty="0"/>
          </a:p>
        </p:txBody>
      </p:sp>
    </p:spTree>
    <p:extLst>
      <p:ext uri="{BB962C8B-B14F-4D97-AF65-F5344CB8AC3E}">
        <p14:creationId xmlns:p14="http://schemas.microsoft.com/office/powerpoint/2010/main" val="3298855684"/>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F6E595-37EC-473A-9D2D-CD5255DA9C14}"/>
              </a:ext>
            </a:extLst>
          </p:cNvPr>
          <p:cNvSpPr>
            <a:spLocks noGrp="1"/>
          </p:cNvSpPr>
          <p:nvPr>
            <p:ph type="title"/>
          </p:nvPr>
        </p:nvSpPr>
        <p:spPr/>
        <p:txBody>
          <a:bodyPr/>
          <a:lstStyle/>
          <a:p>
            <a:r>
              <a:rPr lang="en-US" dirty="0"/>
              <a:t>Training Data sets</a:t>
            </a:r>
          </a:p>
        </p:txBody>
      </p:sp>
      <p:sp>
        <p:nvSpPr>
          <p:cNvPr id="3" name="Content Placeholder 2">
            <a:extLst>
              <a:ext uri="{FF2B5EF4-FFF2-40B4-BE49-F238E27FC236}">
                <a16:creationId xmlns:a16="http://schemas.microsoft.com/office/drawing/2014/main" id="{666DD124-2171-4062-B00E-FF950F78F8C9}"/>
              </a:ext>
            </a:extLst>
          </p:cNvPr>
          <p:cNvSpPr>
            <a:spLocks noGrp="1"/>
          </p:cNvSpPr>
          <p:nvPr>
            <p:ph idx="1"/>
          </p:nvPr>
        </p:nvSpPr>
        <p:spPr>
          <a:xfrm>
            <a:off x="514351" y="2404797"/>
            <a:ext cx="4389120" cy="2483392"/>
          </a:xfrm>
        </p:spPr>
        <p:txBody>
          <a:bodyPr>
            <a:normAutofit fontScale="55000" lnSpcReduction="20000"/>
          </a:bodyPr>
          <a:lstStyle/>
          <a:p>
            <a:endParaRPr lang="en-US" dirty="0"/>
          </a:p>
          <a:p>
            <a:r>
              <a:rPr lang="en-US" dirty="0"/>
              <a:t>Increased over time until The age of “Big Data”</a:t>
            </a:r>
          </a:p>
          <a:p>
            <a:r>
              <a:rPr lang="en-US" dirty="0"/>
              <a:t>Labelled and unlabeled data (supervised and </a:t>
            </a:r>
            <a:br>
              <a:rPr lang="en-US" dirty="0"/>
            </a:br>
            <a:r>
              <a:rPr lang="en-US" dirty="0"/>
              <a:t>unsupervised learning)</a:t>
            </a:r>
          </a:p>
          <a:p>
            <a:r>
              <a:rPr lang="en-US" dirty="0"/>
              <a:t>The MNIST dataset consists of scans of</a:t>
            </a:r>
            <a:br>
              <a:rPr lang="en-US" dirty="0"/>
            </a:br>
            <a:r>
              <a:rPr lang="en-US" dirty="0"/>
              <a:t> handwritten digits and associated labels</a:t>
            </a:r>
            <a:br>
              <a:rPr lang="en-US" dirty="0"/>
            </a:br>
            <a:r>
              <a:rPr lang="en-US" dirty="0"/>
              <a:t> describing which digit 0–9 is contained in each </a:t>
            </a:r>
            <a:br>
              <a:rPr lang="en-US" dirty="0"/>
            </a:br>
            <a:r>
              <a:rPr lang="en-US" dirty="0"/>
              <a:t> image (</a:t>
            </a:r>
            <a:r>
              <a:rPr lang="en-US" dirty="0" err="1"/>
              <a:t>Lecun</a:t>
            </a:r>
            <a:r>
              <a:rPr lang="en-US" dirty="0"/>
              <a:t> 1998)</a:t>
            </a:r>
          </a:p>
          <a:p>
            <a:r>
              <a:rPr lang="en-US" dirty="0"/>
              <a:t>28x28 pixels, 10 Classes 60,000 Training</a:t>
            </a:r>
          </a:p>
          <a:p>
            <a:endParaRPr lang="en-US" dirty="0"/>
          </a:p>
        </p:txBody>
      </p:sp>
      <p:pic>
        <p:nvPicPr>
          <p:cNvPr id="5" name="Picture 4">
            <a:extLst>
              <a:ext uri="{FF2B5EF4-FFF2-40B4-BE49-F238E27FC236}">
                <a16:creationId xmlns:a16="http://schemas.microsoft.com/office/drawing/2014/main" id="{2B41C72B-7668-4563-8D42-DBFD5AC370DD}"/>
              </a:ext>
            </a:extLst>
          </p:cNvPr>
          <p:cNvPicPr>
            <a:picLocks noChangeAspect="1"/>
          </p:cNvPicPr>
          <p:nvPr/>
        </p:nvPicPr>
        <p:blipFill>
          <a:blip r:embed="rId2">
            <a:extLst>
              <a:ext uri="{837473B0-CC2E-450A-ABE3-18F120FF3D39}">
                <a1611:picAttrSrcUrl xmlns:a1611="http://schemas.microsoft.com/office/drawing/2016/11/main" xmlns="" r:id="rId3"/>
              </a:ext>
            </a:extLst>
          </a:blip>
          <a:stretch>
            <a:fillRect/>
          </a:stretch>
        </p:blipFill>
        <p:spPr>
          <a:xfrm>
            <a:off x="4903470" y="1828800"/>
            <a:ext cx="3806190" cy="3058539"/>
          </a:xfrm>
          <a:prstGeom prst="rect">
            <a:avLst/>
          </a:prstGeom>
        </p:spPr>
      </p:pic>
    </p:spTree>
    <p:extLst>
      <p:ext uri="{BB962C8B-B14F-4D97-AF65-F5344CB8AC3E}">
        <p14:creationId xmlns:p14="http://schemas.microsoft.com/office/powerpoint/2010/main" val="3522657493"/>
      </p:ext>
    </p:extLst>
  </p:cSld>
  <p:clrMapOvr>
    <a:masterClrMapping/>
  </p:clrMapOvr>
  <p:transition spd="slow">
    <p:wheel spokes="1"/>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678218B-5BA7-4BFF-9758-30276937957E}"/>
              </a:ext>
            </a:extLst>
          </p:cNvPr>
          <p:cNvPicPr>
            <a:picLocks noChangeAspect="1"/>
          </p:cNvPicPr>
          <p:nvPr/>
        </p:nvPicPr>
        <p:blipFill rotWithShape="1">
          <a:blip r:embed="rId2"/>
          <a:srcRect l="14083" t="11629" r="19334" b="5851"/>
          <a:stretch/>
        </p:blipFill>
        <p:spPr>
          <a:xfrm>
            <a:off x="-1" y="0"/>
            <a:ext cx="9138035" cy="6370320"/>
          </a:xfrm>
          <a:prstGeom prst="rect">
            <a:avLst/>
          </a:prstGeom>
        </p:spPr>
      </p:pic>
    </p:spTree>
    <p:extLst>
      <p:ext uri="{BB962C8B-B14F-4D97-AF65-F5344CB8AC3E}">
        <p14:creationId xmlns:p14="http://schemas.microsoft.com/office/powerpoint/2010/main" val="2452406683"/>
      </p:ext>
    </p:extLst>
  </p:cSld>
  <p:clrMapOvr>
    <a:masterClrMapping/>
  </p:clrMapOvr>
  <p:transition spd="slow">
    <p:randomBar dir="vert"/>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CA175EDD-53B6-478C-A4D5-865ADA7C8125}"/>
              </a:ext>
            </a:extLst>
          </p:cNvPr>
          <p:cNvPicPr>
            <a:picLocks noChangeAspect="1"/>
          </p:cNvPicPr>
          <p:nvPr/>
        </p:nvPicPr>
        <p:blipFill rotWithShape="1">
          <a:blip r:embed="rId3"/>
          <a:srcRect l="16056" t="11481" r="21963" b="6138"/>
          <a:stretch/>
        </p:blipFill>
        <p:spPr>
          <a:xfrm>
            <a:off x="83820" y="0"/>
            <a:ext cx="8793480" cy="6574454"/>
          </a:xfrm>
          <a:prstGeom prst="rect">
            <a:avLst/>
          </a:prstGeom>
        </p:spPr>
      </p:pic>
    </p:spTree>
    <p:extLst>
      <p:ext uri="{BB962C8B-B14F-4D97-AF65-F5344CB8AC3E}">
        <p14:creationId xmlns:p14="http://schemas.microsoft.com/office/powerpoint/2010/main" val="325446338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racture"/>
      </p:transition>
    </mc:Choice>
    <mc:Fallback xmlns="">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356EDD-2D39-4F57-B64E-7684EBC18F4B}"/>
              </a:ext>
            </a:extLst>
          </p:cNvPr>
          <p:cNvSpPr>
            <a:spLocks noGrp="1"/>
          </p:cNvSpPr>
          <p:nvPr>
            <p:ph type="title"/>
          </p:nvPr>
        </p:nvSpPr>
        <p:spPr/>
        <p:txBody>
          <a:bodyPr>
            <a:normAutofit fontScale="90000"/>
          </a:bodyPr>
          <a:lstStyle/>
          <a:p>
            <a:r>
              <a:rPr lang="en-US" dirty="0"/>
              <a:t>Neuron map</a:t>
            </a:r>
            <a:br>
              <a:rPr lang="en-US" dirty="0"/>
            </a:br>
            <a:r>
              <a:rPr lang="en-US" dirty="0"/>
              <a:t/>
            </a:r>
            <a:br>
              <a:rPr lang="en-US" dirty="0"/>
            </a:br>
            <a:r>
              <a:rPr lang="en-US" dirty="0"/>
              <a:t/>
            </a:r>
            <a:br>
              <a:rPr lang="en-US" dirty="0"/>
            </a:br>
            <a:endParaRPr lang="en-US" dirty="0"/>
          </a:p>
        </p:txBody>
      </p:sp>
      <p:pic>
        <p:nvPicPr>
          <p:cNvPr id="10" name="Content Placeholder 9">
            <a:extLst>
              <a:ext uri="{FF2B5EF4-FFF2-40B4-BE49-F238E27FC236}">
                <a16:creationId xmlns:a16="http://schemas.microsoft.com/office/drawing/2014/main" id="{7F7596F9-D0EC-4278-B1B2-7D516B66EC2D}"/>
              </a:ext>
            </a:extLst>
          </p:cNvPr>
          <p:cNvPicPr>
            <a:picLocks noGrp="1" noChangeAspect="1"/>
          </p:cNvPicPr>
          <p:nvPr>
            <p:ph idx="1"/>
          </p:nvPr>
        </p:nvPicPr>
        <p:blipFill>
          <a:blip r:embed="rId2"/>
          <a:stretch>
            <a:fillRect/>
          </a:stretch>
        </p:blipFill>
        <p:spPr>
          <a:xfrm>
            <a:off x="3887788" y="1689853"/>
            <a:ext cx="4629150" cy="3468768"/>
          </a:xfrm>
        </p:spPr>
      </p:pic>
      <p:sp>
        <p:nvSpPr>
          <p:cNvPr id="4" name="Text Placeholder 3">
            <a:extLst>
              <a:ext uri="{FF2B5EF4-FFF2-40B4-BE49-F238E27FC236}">
                <a16:creationId xmlns:a16="http://schemas.microsoft.com/office/drawing/2014/main" id="{1E8B7D41-D2DE-4202-980E-4351D4DF7BA5}"/>
              </a:ext>
            </a:extLst>
          </p:cNvPr>
          <p:cNvSpPr>
            <a:spLocks noGrp="1"/>
          </p:cNvSpPr>
          <p:nvPr>
            <p:ph type="body" sz="half" idx="2"/>
          </p:nvPr>
        </p:nvSpPr>
        <p:spPr>
          <a:xfrm>
            <a:off x="520232" y="2078456"/>
            <a:ext cx="3095146" cy="2809733"/>
          </a:xfrm>
        </p:spPr>
        <p:txBody>
          <a:bodyPr/>
          <a:lstStyle/>
          <a:p>
            <a:pPr marL="214313" indent="-214313">
              <a:buFont typeface="Arial" panose="020B0604020202020204" pitchFamily="34" charset="0"/>
              <a:buChar char="•"/>
            </a:pPr>
            <a:r>
              <a:rPr lang="en-US" dirty="0"/>
              <a:t> Neurons are connected with nearly 1014 – 1015 synapses </a:t>
            </a:r>
          </a:p>
          <a:p>
            <a:pPr marL="214313" indent="-214313">
              <a:buFont typeface="Arial" panose="020B0604020202020204" pitchFamily="34" charset="0"/>
              <a:buChar char="•"/>
            </a:pPr>
            <a:r>
              <a:rPr lang="en-US" dirty="0"/>
              <a:t> Synaptic weights – learnable &amp; control influence strength </a:t>
            </a:r>
          </a:p>
          <a:p>
            <a:pPr marL="214313" indent="-214313">
              <a:buFont typeface="Arial" panose="020B0604020202020204" pitchFamily="34" charset="0"/>
              <a:buChar char="•"/>
            </a:pPr>
            <a:r>
              <a:rPr lang="en-US" dirty="0"/>
              <a:t>There are  86Billion neurons in the brain </a:t>
            </a:r>
          </a:p>
          <a:p>
            <a:pPr marL="214313" indent="-214313">
              <a:buFont typeface="Arial" panose="020B0604020202020204" pitchFamily="34" charset="0"/>
              <a:buChar char="•"/>
            </a:pPr>
            <a:r>
              <a:rPr lang="en-US" dirty="0"/>
              <a:t>This model inspired neural networks in Machine learning </a:t>
            </a:r>
          </a:p>
        </p:txBody>
      </p:sp>
    </p:spTree>
    <p:extLst>
      <p:ext uri="{BB962C8B-B14F-4D97-AF65-F5344CB8AC3E}">
        <p14:creationId xmlns:p14="http://schemas.microsoft.com/office/powerpoint/2010/main" val="1624846173"/>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F6E595-37EC-473A-9D2D-CD5255DA9C14}"/>
              </a:ext>
            </a:extLst>
          </p:cNvPr>
          <p:cNvSpPr>
            <a:spLocks noGrp="1"/>
          </p:cNvSpPr>
          <p:nvPr>
            <p:ph type="title"/>
          </p:nvPr>
        </p:nvSpPr>
        <p:spPr/>
        <p:txBody>
          <a:bodyPr/>
          <a:lstStyle/>
          <a:p>
            <a:r>
              <a:rPr lang="en-US" dirty="0"/>
              <a:t>Training Data sets</a:t>
            </a:r>
          </a:p>
        </p:txBody>
      </p:sp>
      <p:sp>
        <p:nvSpPr>
          <p:cNvPr id="3" name="Content Placeholder 2">
            <a:extLst>
              <a:ext uri="{FF2B5EF4-FFF2-40B4-BE49-F238E27FC236}">
                <a16:creationId xmlns:a16="http://schemas.microsoft.com/office/drawing/2014/main" id="{666DD124-2171-4062-B00E-FF950F78F8C9}"/>
              </a:ext>
            </a:extLst>
          </p:cNvPr>
          <p:cNvSpPr>
            <a:spLocks noGrp="1"/>
          </p:cNvSpPr>
          <p:nvPr>
            <p:ph idx="1"/>
          </p:nvPr>
        </p:nvSpPr>
        <p:spPr/>
        <p:txBody>
          <a:bodyPr>
            <a:normAutofit fontScale="85000" lnSpcReduction="20000"/>
          </a:bodyPr>
          <a:lstStyle/>
          <a:p>
            <a:r>
              <a:rPr lang="en-US" dirty="0"/>
              <a:t>datasets included the public Street View House Numbers</a:t>
            </a:r>
          </a:p>
          <a:p>
            <a:r>
              <a:rPr lang="en-US" dirty="0"/>
              <a:t>various versions of the ImageNet dataset</a:t>
            </a:r>
          </a:p>
          <a:p>
            <a:r>
              <a:rPr lang="en-US" dirty="0" err="1"/>
              <a:t>Imagent</a:t>
            </a:r>
            <a:r>
              <a:rPr lang="en-US" dirty="0"/>
              <a:t> ~256x256 pixels (color) 1000 Classes 1.3M Training </a:t>
            </a:r>
          </a:p>
          <a:p>
            <a:r>
              <a:rPr lang="en-US" dirty="0"/>
              <a:t>Pascal VOC –  11k images –  Object Detection –  20 classes </a:t>
            </a:r>
          </a:p>
          <a:p>
            <a:r>
              <a:rPr lang="en-US" dirty="0"/>
              <a:t>MS COCO   –  300k images –  Detection, Segmentation –  Recognition in context</a:t>
            </a:r>
          </a:p>
          <a:p>
            <a:r>
              <a:rPr lang="en-US" dirty="0"/>
              <a:t>Google Open Images (~9M images) – https://github.com/openimages/dataset </a:t>
            </a:r>
          </a:p>
          <a:p>
            <a:r>
              <a:rPr lang="en-US" dirty="0"/>
              <a:t> Youtube-8M (8M videos) – https://research.google.com/youtube8m/  </a:t>
            </a:r>
          </a:p>
          <a:p>
            <a:r>
              <a:rPr lang="en-US" dirty="0" err="1"/>
              <a:t>AudioSet</a:t>
            </a:r>
            <a:r>
              <a:rPr lang="en-US" dirty="0"/>
              <a:t> (2M sound clips) – https://research.google.com/audioset/index.html</a:t>
            </a:r>
          </a:p>
        </p:txBody>
      </p:sp>
    </p:spTree>
    <p:extLst>
      <p:ext uri="{BB962C8B-B14F-4D97-AF65-F5344CB8AC3E}">
        <p14:creationId xmlns:p14="http://schemas.microsoft.com/office/powerpoint/2010/main" val="14718146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p15:prstTrans prst="origami"/>
      </p:transition>
    </mc:Choice>
    <mc:Fallback xmlns="">
      <p:transition spd="slow">
        <p:fade/>
      </p:transition>
    </mc:Fallback>
  </mc:AlternateContent>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13695812-4F61-4523-AC89-872E2BF818EF}"/>
              </a:ext>
            </a:extLst>
          </p:cNvPr>
          <p:cNvPicPr>
            <a:picLocks noChangeAspect="1"/>
          </p:cNvPicPr>
          <p:nvPr/>
        </p:nvPicPr>
        <p:blipFill rotWithShape="1">
          <a:blip r:embed="rId2"/>
          <a:srcRect l="17166" t="13111" r="18916" b="5852"/>
          <a:stretch/>
        </p:blipFill>
        <p:spPr>
          <a:xfrm>
            <a:off x="182880" y="0"/>
            <a:ext cx="8943108" cy="6377940"/>
          </a:xfrm>
          <a:prstGeom prst="rect">
            <a:avLst/>
          </a:prstGeom>
        </p:spPr>
      </p:pic>
    </p:spTree>
    <p:extLst>
      <p:ext uri="{BB962C8B-B14F-4D97-AF65-F5344CB8AC3E}">
        <p14:creationId xmlns:p14="http://schemas.microsoft.com/office/powerpoint/2010/main" val="3889244454"/>
      </p:ext>
    </p:extLst>
  </p:cSld>
  <p:clrMapOvr>
    <a:masterClrMapping/>
  </p:clrMapOvr>
  <p:transition spd="med">
    <p:pull/>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7C8C00-4305-42DB-A8C1-54D23C1B8A82}"/>
              </a:ext>
            </a:extLst>
          </p:cNvPr>
          <p:cNvSpPr>
            <a:spLocks noGrp="1"/>
          </p:cNvSpPr>
          <p:nvPr>
            <p:ph type="title"/>
          </p:nvPr>
        </p:nvSpPr>
        <p:spPr/>
        <p:txBody>
          <a:bodyPr/>
          <a:lstStyle/>
          <a:p>
            <a:r>
              <a:rPr lang="en-US" dirty="0"/>
              <a:t>Hardware - from CPU to GPU</a:t>
            </a:r>
          </a:p>
        </p:txBody>
      </p:sp>
      <p:sp>
        <p:nvSpPr>
          <p:cNvPr id="3" name="Content Placeholder 2">
            <a:extLst>
              <a:ext uri="{FF2B5EF4-FFF2-40B4-BE49-F238E27FC236}">
                <a16:creationId xmlns:a16="http://schemas.microsoft.com/office/drawing/2014/main" id="{2580B098-36F9-41CA-85E3-7FE3F2C6833C}"/>
              </a:ext>
            </a:extLst>
          </p:cNvPr>
          <p:cNvSpPr>
            <a:spLocks noGrp="1"/>
          </p:cNvSpPr>
          <p:nvPr>
            <p:ph idx="1"/>
          </p:nvPr>
        </p:nvSpPr>
        <p:spPr/>
        <p:txBody>
          <a:bodyPr/>
          <a:lstStyle/>
          <a:p>
            <a:r>
              <a:rPr lang="en-US" dirty="0"/>
              <a:t>Intel Knights Landing (2016)</a:t>
            </a:r>
          </a:p>
          <a:p>
            <a:r>
              <a:rPr lang="en-US" dirty="0"/>
              <a:t>Nvidia PASCAL GP100 (2016)</a:t>
            </a:r>
          </a:p>
          <a:p>
            <a:r>
              <a:rPr lang="en-US" dirty="0"/>
              <a:t>Nvidia VOLTA GV100 (2017)</a:t>
            </a:r>
          </a:p>
          <a:p>
            <a:r>
              <a:rPr lang="en-US" dirty="0"/>
              <a:t>Nvidia DGX-1 (2016)</a:t>
            </a:r>
          </a:p>
          <a:p>
            <a:r>
              <a:rPr lang="en-US" dirty="0"/>
              <a:t>Facebook’s Deep Learning Machine</a:t>
            </a:r>
          </a:p>
        </p:txBody>
      </p:sp>
      <p:pic>
        <p:nvPicPr>
          <p:cNvPr id="8" name="Picture 7">
            <a:extLst>
              <a:ext uri="{FF2B5EF4-FFF2-40B4-BE49-F238E27FC236}">
                <a16:creationId xmlns:a16="http://schemas.microsoft.com/office/drawing/2014/main" id="{DF49A3FA-F292-4B53-AE7D-6431B10A9406}"/>
              </a:ext>
            </a:extLst>
          </p:cNvPr>
          <p:cNvPicPr>
            <a:picLocks noChangeAspect="1"/>
          </p:cNvPicPr>
          <p:nvPr/>
        </p:nvPicPr>
        <p:blipFill>
          <a:blip r:embed="rId2">
            <a:extLst>
              <a:ext uri="{837473B0-CC2E-450A-ABE3-18F120FF3D39}">
                <a1611:picAttrSrcUrl xmlns:a1611="http://schemas.microsoft.com/office/drawing/2016/11/main" xmlns="" r:id="rId3"/>
              </a:ext>
            </a:extLst>
          </a:blip>
          <a:stretch>
            <a:fillRect/>
          </a:stretch>
        </p:blipFill>
        <p:spPr>
          <a:xfrm>
            <a:off x="5600700" y="1488757"/>
            <a:ext cx="3086100" cy="2314576"/>
          </a:xfrm>
          <a:prstGeom prst="rect">
            <a:avLst/>
          </a:prstGeom>
        </p:spPr>
      </p:pic>
    </p:spTree>
    <p:extLst>
      <p:ext uri="{BB962C8B-B14F-4D97-AF65-F5344CB8AC3E}">
        <p14:creationId xmlns:p14="http://schemas.microsoft.com/office/powerpoint/2010/main" val="1087763970"/>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7C8C00-4305-42DB-A8C1-54D23C1B8A82}"/>
              </a:ext>
            </a:extLst>
          </p:cNvPr>
          <p:cNvSpPr>
            <a:spLocks noGrp="1"/>
          </p:cNvSpPr>
          <p:nvPr>
            <p:ph type="title"/>
          </p:nvPr>
        </p:nvSpPr>
        <p:spPr>
          <a:xfrm>
            <a:off x="596566" y="248252"/>
            <a:ext cx="7797662" cy="863974"/>
          </a:xfrm>
        </p:spPr>
        <p:txBody>
          <a:bodyPr/>
          <a:lstStyle/>
          <a:p>
            <a:r>
              <a:rPr lang="en-US" dirty="0"/>
              <a:t>Hardware - from CPU to GPU</a:t>
            </a:r>
          </a:p>
        </p:txBody>
      </p:sp>
      <p:pic>
        <p:nvPicPr>
          <p:cNvPr id="5" name="Content Placeholder 4">
            <a:extLst>
              <a:ext uri="{FF2B5EF4-FFF2-40B4-BE49-F238E27FC236}">
                <a16:creationId xmlns:a16="http://schemas.microsoft.com/office/drawing/2014/main" id="{A8E0B093-7C5E-4DC8-8BA6-8562032BA577}"/>
              </a:ext>
            </a:extLst>
          </p:cNvPr>
          <p:cNvPicPr>
            <a:picLocks noGrp="1" noChangeAspect="1"/>
          </p:cNvPicPr>
          <p:nvPr>
            <p:ph idx="1"/>
          </p:nvPr>
        </p:nvPicPr>
        <p:blipFill>
          <a:blip r:embed="rId2">
            <a:extLst>
              <a:ext uri="{837473B0-CC2E-450A-ABE3-18F120FF3D39}">
                <a1611:picAttrSrcUrl xmlns:a1611="http://schemas.microsoft.com/office/drawing/2016/11/main" xmlns="" r:id="rId3"/>
              </a:ext>
            </a:extLst>
          </a:blip>
          <a:stretch>
            <a:fillRect/>
          </a:stretch>
        </p:blipFill>
        <p:spPr>
          <a:xfrm>
            <a:off x="444768" y="1112226"/>
            <a:ext cx="7510512" cy="5406876"/>
          </a:xfrm>
        </p:spPr>
      </p:pic>
    </p:spTree>
    <p:extLst>
      <p:ext uri="{BB962C8B-B14F-4D97-AF65-F5344CB8AC3E}">
        <p14:creationId xmlns:p14="http://schemas.microsoft.com/office/powerpoint/2010/main" val="86509262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18430CE8-235B-44A4-A1D1-6E94A4588E2B}"/>
              </a:ext>
            </a:extLst>
          </p:cNvPr>
          <p:cNvPicPr>
            <a:picLocks noChangeAspect="1"/>
          </p:cNvPicPr>
          <p:nvPr/>
        </p:nvPicPr>
        <p:blipFill rotWithShape="1">
          <a:blip r:embed="rId2"/>
          <a:srcRect l="18250" t="13111" r="20166" b="6296"/>
          <a:stretch/>
        </p:blipFill>
        <p:spPr>
          <a:xfrm>
            <a:off x="213360" y="160019"/>
            <a:ext cx="8709660" cy="6411441"/>
          </a:xfrm>
          <a:prstGeom prst="rect">
            <a:avLst/>
          </a:prstGeom>
        </p:spPr>
      </p:pic>
    </p:spTree>
    <p:extLst>
      <p:ext uri="{BB962C8B-B14F-4D97-AF65-F5344CB8AC3E}">
        <p14:creationId xmlns:p14="http://schemas.microsoft.com/office/powerpoint/2010/main" val="84748091"/>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82C18E-C70B-4002-86DB-A773292FAB25}"/>
              </a:ext>
            </a:extLst>
          </p:cNvPr>
          <p:cNvSpPr>
            <a:spLocks noGrp="1"/>
          </p:cNvSpPr>
          <p:nvPr>
            <p:ph type="title"/>
          </p:nvPr>
        </p:nvSpPr>
        <p:spPr>
          <a:xfrm>
            <a:off x="183412" y="1152305"/>
            <a:ext cx="8128601" cy="1004776"/>
          </a:xfrm>
        </p:spPr>
        <p:txBody>
          <a:bodyPr>
            <a:normAutofit fontScale="90000"/>
          </a:bodyPr>
          <a:lstStyle/>
          <a:p>
            <a:r>
              <a:rPr lang="en-US" dirty="0"/>
              <a:t>A</a:t>
            </a:r>
            <a:r>
              <a:rPr lang="en-US" dirty="0" smtClean="0"/>
              <a:t>dvances </a:t>
            </a:r>
            <a:r>
              <a:rPr lang="en-US" dirty="0"/>
              <a:t>in software infrastructure</a:t>
            </a:r>
            <a:br>
              <a:rPr lang="en-US" dirty="0"/>
            </a:br>
            <a:endParaRPr lang="en-US" dirty="0"/>
          </a:p>
        </p:txBody>
      </p:sp>
      <p:sp>
        <p:nvSpPr>
          <p:cNvPr id="3" name="Content Placeholder 2">
            <a:extLst>
              <a:ext uri="{FF2B5EF4-FFF2-40B4-BE49-F238E27FC236}">
                <a16:creationId xmlns:a16="http://schemas.microsoft.com/office/drawing/2014/main" id="{B271059F-15A1-421C-A9BC-535CC2BC3A74}"/>
              </a:ext>
            </a:extLst>
          </p:cNvPr>
          <p:cNvSpPr>
            <a:spLocks noGrp="1"/>
          </p:cNvSpPr>
          <p:nvPr>
            <p:ph idx="1"/>
          </p:nvPr>
        </p:nvSpPr>
        <p:spPr>
          <a:xfrm>
            <a:off x="514351" y="2157080"/>
            <a:ext cx="7796030" cy="2731109"/>
          </a:xfrm>
        </p:spPr>
        <p:txBody>
          <a:bodyPr>
            <a:normAutofit fontScale="62500" lnSpcReduction="20000"/>
          </a:bodyPr>
          <a:lstStyle/>
          <a:p>
            <a:r>
              <a:rPr lang="en-US" dirty="0" err="1"/>
              <a:t>Theano</a:t>
            </a:r>
            <a:r>
              <a:rPr lang="en-US" dirty="0"/>
              <a:t> (2012)</a:t>
            </a:r>
          </a:p>
          <a:p>
            <a:r>
              <a:rPr lang="en-US" dirty="0"/>
              <a:t>PyLearn2 (2013)</a:t>
            </a:r>
          </a:p>
          <a:p>
            <a:r>
              <a:rPr lang="en-US" dirty="0"/>
              <a:t>Torch (2011)</a:t>
            </a:r>
          </a:p>
          <a:p>
            <a:r>
              <a:rPr lang="en-US" dirty="0" err="1"/>
              <a:t>DistBelief</a:t>
            </a:r>
            <a:r>
              <a:rPr lang="en-US" dirty="0"/>
              <a:t> (2012)</a:t>
            </a:r>
          </a:p>
          <a:p>
            <a:r>
              <a:rPr lang="en-US" dirty="0"/>
              <a:t>Caffe (2013)</a:t>
            </a:r>
          </a:p>
          <a:p>
            <a:r>
              <a:rPr lang="en-US" dirty="0" err="1"/>
              <a:t>MXNet</a:t>
            </a:r>
            <a:r>
              <a:rPr lang="en-US" dirty="0"/>
              <a:t> (2015)</a:t>
            </a:r>
          </a:p>
          <a:p>
            <a:r>
              <a:rPr lang="en-US" dirty="0" err="1"/>
              <a:t>TensorFlow</a:t>
            </a:r>
            <a:r>
              <a:rPr lang="en-US" dirty="0"/>
              <a:t> (2015)</a:t>
            </a:r>
          </a:p>
          <a:p>
            <a:r>
              <a:rPr lang="en-US" dirty="0" err="1"/>
              <a:t>Neuroph</a:t>
            </a:r>
            <a:r>
              <a:rPr lang="en-US" dirty="0"/>
              <a:t> (java neural network </a:t>
            </a:r>
            <a:br>
              <a:rPr lang="en-US" dirty="0"/>
            </a:br>
            <a:r>
              <a:rPr lang="en-US" dirty="0"/>
              <a:t>framework)</a:t>
            </a:r>
          </a:p>
          <a:p>
            <a:endParaRPr lang="en-US" dirty="0"/>
          </a:p>
          <a:p>
            <a:endParaRPr lang="en-US" dirty="0"/>
          </a:p>
        </p:txBody>
      </p:sp>
      <p:pic>
        <p:nvPicPr>
          <p:cNvPr id="5" name="Picture 4">
            <a:extLst>
              <a:ext uri="{FF2B5EF4-FFF2-40B4-BE49-F238E27FC236}">
                <a16:creationId xmlns:a16="http://schemas.microsoft.com/office/drawing/2014/main" id="{6431C6CF-7AC3-450F-80A4-3EB7AD53AB8D}"/>
              </a:ext>
            </a:extLst>
          </p:cNvPr>
          <p:cNvPicPr>
            <a:picLocks noChangeAspect="1"/>
          </p:cNvPicPr>
          <p:nvPr/>
        </p:nvPicPr>
        <p:blipFill>
          <a:blip r:embed="rId2"/>
          <a:stretch>
            <a:fillRect/>
          </a:stretch>
        </p:blipFill>
        <p:spPr>
          <a:xfrm>
            <a:off x="4247712" y="1810109"/>
            <a:ext cx="4268476" cy="2898741"/>
          </a:xfrm>
          <a:prstGeom prst="rect">
            <a:avLst/>
          </a:prstGeom>
        </p:spPr>
      </p:pic>
    </p:spTree>
    <p:extLst>
      <p:ext uri="{BB962C8B-B14F-4D97-AF65-F5344CB8AC3E}">
        <p14:creationId xmlns:p14="http://schemas.microsoft.com/office/powerpoint/2010/main" val="2722206339"/>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B7706412-C075-4038-B7E5-8CBE76034AE6}"/>
              </a:ext>
            </a:extLst>
          </p:cNvPr>
          <p:cNvPicPr>
            <a:picLocks noChangeAspect="1"/>
          </p:cNvPicPr>
          <p:nvPr/>
        </p:nvPicPr>
        <p:blipFill rotWithShape="1">
          <a:blip r:embed="rId2"/>
          <a:srcRect l="18219" t="11883" r="18735" b="6643"/>
          <a:stretch/>
        </p:blipFill>
        <p:spPr>
          <a:xfrm>
            <a:off x="434340" y="160019"/>
            <a:ext cx="8023859" cy="6459459"/>
          </a:xfrm>
          <a:prstGeom prst="rect">
            <a:avLst/>
          </a:prstGeom>
        </p:spPr>
      </p:pic>
    </p:spTree>
    <p:extLst>
      <p:ext uri="{BB962C8B-B14F-4D97-AF65-F5344CB8AC3E}">
        <p14:creationId xmlns:p14="http://schemas.microsoft.com/office/powerpoint/2010/main" val="3895683129"/>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F6E595-37EC-473A-9D2D-CD5255DA9C14}"/>
              </a:ext>
            </a:extLst>
          </p:cNvPr>
          <p:cNvSpPr>
            <a:spLocks noGrp="1"/>
          </p:cNvSpPr>
          <p:nvPr>
            <p:ph type="title"/>
          </p:nvPr>
        </p:nvSpPr>
        <p:spPr/>
        <p:txBody>
          <a:bodyPr/>
          <a:lstStyle/>
          <a:p>
            <a:r>
              <a:rPr lang="en-US" dirty="0"/>
              <a:t>Recipe for the New paradigm</a:t>
            </a:r>
          </a:p>
        </p:txBody>
      </p:sp>
      <p:sp>
        <p:nvSpPr>
          <p:cNvPr id="3" name="Content Placeholder 2">
            <a:extLst>
              <a:ext uri="{FF2B5EF4-FFF2-40B4-BE49-F238E27FC236}">
                <a16:creationId xmlns:a16="http://schemas.microsoft.com/office/drawing/2014/main" id="{666DD124-2171-4062-B00E-FF950F78F8C9}"/>
              </a:ext>
            </a:extLst>
          </p:cNvPr>
          <p:cNvSpPr>
            <a:spLocks noGrp="1"/>
          </p:cNvSpPr>
          <p:nvPr>
            <p:ph idx="1"/>
          </p:nvPr>
        </p:nvSpPr>
        <p:spPr/>
        <p:txBody>
          <a:bodyPr>
            <a:normAutofit/>
          </a:bodyPr>
          <a:lstStyle/>
          <a:p>
            <a:r>
              <a:rPr lang="en-US" dirty="0"/>
              <a:t>Training Data sets    (pictures, sounds, letters, characters, etc. with labels)</a:t>
            </a:r>
          </a:p>
          <a:p>
            <a:r>
              <a:rPr lang="en-US" dirty="0">
                <a:solidFill>
                  <a:schemeClr val="accent1">
                    <a:lumMod val="60000"/>
                    <a:lumOff val="40000"/>
                  </a:schemeClr>
                </a:solidFill>
              </a:rPr>
              <a:t>NN model (feed forward, autoencoder, Hopfield Network, Boltzmann machine, etc.)</a:t>
            </a:r>
          </a:p>
          <a:p>
            <a:r>
              <a:rPr lang="en-US" dirty="0"/>
              <a:t>Cost (error) function – to be minimized w.r.t. the synaptic weights</a:t>
            </a:r>
          </a:p>
          <a:p>
            <a:r>
              <a:rPr lang="en-US" dirty="0"/>
              <a:t>Optimization procedure (gradient descent, annealing, hessian method, etc.)</a:t>
            </a:r>
          </a:p>
          <a:p>
            <a:pPr marL="0" indent="0">
              <a:buNone/>
            </a:pPr>
            <a:endParaRPr lang="en-US" dirty="0"/>
          </a:p>
          <a:p>
            <a:endParaRPr lang="en-US" dirty="0"/>
          </a:p>
        </p:txBody>
      </p:sp>
    </p:spTree>
    <p:extLst>
      <p:ext uri="{BB962C8B-B14F-4D97-AF65-F5344CB8AC3E}">
        <p14:creationId xmlns:p14="http://schemas.microsoft.com/office/powerpoint/2010/main" val="92530172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B3964C5-17FE-449F-B444-042A0651E043}"/>
              </a:ext>
            </a:extLst>
          </p:cNvPr>
          <p:cNvPicPr>
            <a:picLocks noChangeAspect="1"/>
          </p:cNvPicPr>
          <p:nvPr/>
        </p:nvPicPr>
        <p:blipFill rotWithShape="1">
          <a:blip r:embed="rId2"/>
          <a:srcRect l="18333" t="8372" r="16583" b="6000"/>
          <a:stretch/>
        </p:blipFill>
        <p:spPr>
          <a:xfrm>
            <a:off x="304800" y="-1"/>
            <a:ext cx="8839200" cy="6541687"/>
          </a:xfrm>
          <a:prstGeom prst="rect">
            <a:avLst/>
          </a:prstGeom>
        </p:spPr>
      </p:pic>
    </p:spTree>
    <p:extLst>
      <p:ext uri="{BB962C8B-B14F-4D97-AF65-F5344CB8AC3E}">
        <p14:creationId xmlns:p14="http://schemas.microsoft.com/office/powerpoint/2010/main" val="3458159395"/>
      </p:ext>
    </p:extLst>
  </p:cSld>
  <p:clrMapOvr>
    <a:masterClrMapping/>
  </p:clrMapOvr>
  <p:transition spd="slow">
    <p:randomBar dir="vert"/>
  </p:transition>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F590FC0-4728-4349-9BFC-3696D3B17743}"/>
              </a:ext>
            </a:extLst>
          </p:cNvPr>
          <p:cNvPicPr>
            <a:picLocks noChangeAspect="1"/>
          </p:cNvPicPr>
          <p:nvPr/>
        </p:nvPicPr>
        <p:blipFill rotWithShape="1">
          <a:blip r:embed="rId2"/>
          <a:srcRect l="17320" t="11115" r="17097" b="5923"/>
          <a:stretch/>
        </p:blipFill>
        <p:spPr>
          <a:xfrm>
            <a:off x="213359" y="335280"/>
            <a:ext cx="8374381" cy="5958898"/>
          </a:xfrm>
          <a:prstGeom prst="rect">
            <a:avLst/>
          </a:prstGeom>
        </p:spPr>
      </p:pic>
    </p:spTree>
    <p:extLst>
      <p:ext uri="{BB962C8B-B14F-4D97-AF65-F5344CB8AC3E}">
        <p14:creationId xmlns:p14="http://schemas.microsoft.com/office/powerpoint/2010/main" val="19886353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0B52DA-3F29-4DD5-86AF-6512B45D6D8A}"/>
              </a:ext>
            </a:extLst>
          </p:cNvPr>
          <p:cNvSpPr>
            <a:spLocks noGrp="1"/>
          </p:cNvSpPr>
          <p:nvPr>
            <p:ph type="title"/>
          </p:nvPr>
        </p:nvSpPr>
        <p:spPr>
          <a:xfrm>
            <a:off x="514351" y="1109914"/>
            <a:ext cx="7797662" cy="812132"/>
          </a:xfrm>
        </p:spPr>
        <p:txBody>
          <a:bodyPr>
            <a:normAutofit/>
          </a:bodyPr>
          <a:lstStyle/>
          <a:p>
            <a:r>
              <a:rPr lang="en-US" dirty="0"/>
              <a:t>The artificial Neuron</a:t>
            </a:r>
          </a:p>
        </p:txBody>
      </p:sp>
      <p:pic>
        <p:nvPicPr>
          <p:cNvPr id="5" name="Content Placeholder 4">
            <a:extLst>
              <a:ext uri="{FF2B5EF4-FFF2-40B4-BE49-F238E27FC236}">
                <a16:creationId xmlns:a16="http://schemas.microsoft.com/office/drawing/2014/main" id="{7939D100-BEEA-4B0E-9C76-60C1E5FB315A}"/>
              </a:ext>
            </a:extLst>
          </p:cNvPr>
          <p:cNvPicPr>
            <a:picLocks noGrp="1" noChangeAspect="1"/>
          </p:cNvPicPr>
          <p:nvPr>
            <p:ph idx="1"/>
          </p:nvPr>
        </p:nvPicPr>
        <p:blipFill>
          <a:blip r:embed="rId2">
            <a:extLst>
              <a:ext uri="{837473B0-CC2E-450A-ABE3-18F120FF3D39}">
                <a1611:picAttrSrcUrl xmlns:a1611="http://schemas.microsoft.com/office/drawing/2016/11/main" xmlns="" r:id="rId3"/>
              </a:ext>
            </a:extLst>
          </a:blip>
          <a:stretch>
            <a:fillRect/>
          </a:stretch>
        </p:blipFill>
        <p:spPr>
          <a:xfrm>
            <a:off x="2225842" y="2054993"/>
            <a:ext cx="4013804" cy="2965184"/>
          </a:xfrm>
        </p:spPr>
      </p:pic>
    </p:spTree>
    <p:extLst>
      <p:ext uri="{BB962C8B-B14F-4D97-AF65-F5344CB8AC3E}">
        <p14:creationId xmlns:p14="http://schemas.microsoft.com/office/powerpoint/2010/main" val="855744853"/>
      </p:ext>
    </p:extLst>
  </p:cSld>
  <p:clrMapOvr>
    <a:masterClrMapping/>
  </p:clrMapOvr>
  <p:transition spd="slow">
    <p:wip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2239526-E616-4BB3-956E-38FD5D6D5DF5}"/>
              </a:ext>
            </a:extLst>
          </p:cNvPr>
          <p:cNvPicPr>
            <a:picLocks noChangeAspect="1"/>
          </p:cNvPicPr>
          <p:nvPr/>
        </p:nvPicPr>
        <p:blipFill rotWithShape="1">
          <a:blip r:embed="rId2"/>
          <a:srcRect l="16631" t="13797" r="23370" b="6318"/>
          <a:stretch/>
        </p:blipFill>
        <p:spPr>
          <a:xfrm>
            <a:off x="1306001" y="1030191"/>
            <a:ext cx="6378237" cy="4776746"/>
          </a:xfrm>
          <a:prstGeom prst="rect">
            <a:avLst/>
          </a:prstGeom>
        </p:spPr>
      </p:pic>
    </p:spTree>
    <p:extLst>
      <p:ext uri="{BB962C8B-B14F-4D97-AF65-F5344CB8AC3E}">
        <p14:creationId xmlns:p14="http://schemas.microsoft.com/office/powerpoint/2010/main" val="60790180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C880298A-0996-4D76-8D5E-CF4AC924E8CB}"/>
              </a:ext>
            </a:extLst>
          </p:cNvPr>
          <p:cNvPicPr>
            <a:picLocks noChangeAspect="1"/>
          </p:cNvPicPr>
          <p:nvPr/>
        </p:nvPicPr>
        <p:blipFill rotWithShape="1">
          <a:blip r:embed="rId3"/>
          <a:srcRect l="18065" t="12753" r="19391" b="6087"/>
          <a:stretch/>
        </p:blipFill>
        <p:spPr>
          <a:xfrm>
            <a:off x="1252330" y="1042117"/>
            <a:ext cx="6691023" cy="4883960"/>
          </a:xfrm>
          <a:prstGeom prst="rect">
            <a:avLst/>
          </a:prstGeom>
        </p:spPr>
      </p:pic>
    </p:spTree>
    <p:extLst>
      <p:ext uri="{BB962C8B-B14F-4D97-AF65-F5344CB8AC3E}">
        <p14:creationId xmlns:p14="http://schemas.microsoft.com/office/powerpoint/2010/main" val="94125101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78394D06-28A1-42B6-8773-04C66A502AEB}"/>
              </a:ext>
            </a:extLst>
          </p:cNvPr>
          <p:cNvPicPr>
            <a:picLocks noChangeAspect="1"/>
          </p:cNvPicPr>
          <p:nvPr/>
        </p:nvPicPr>
        <p:blipFill rotWithShape="1">
          <a:blip r:embed="rId3"/>
          <a:srcRect l="18587" t="13336" r="18870" b="5620"/>
          <a:stretch/>
        </p:blipFill>
        <p:spPr>
          <a:xfrm>
            <a:off x="1240404" y="1113679"/>
            <a:ext cx="6470374" cy="4716155"/>
          </a:xfrm>
          <a:prstGeom prst="rect">
            <a:avLst/>
          </a:prstGeom>
        </p:spPr>
      </p:pic>
    </p:spTree>
    <p:extLst>
      <p:ext uri="{BB962C8B-B14F-4D97-AF65-F5344CB8AC3E}">
        <p14:creationId xmlns:p14="http://schemas.microsoft.com/office/powerpoint/2010/main" val="347976008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3782</TotalTime>
  <Words>1531</Words>
  <Application>Microsoft Office PowerPoint</Application>
  <PresentationFormat>On-screen Show (4:3)</PresentationFormat>
  <Paragraphs>319</Paragraphs>
  <Slides>59</Slides>
  <Notes>13</Notes>
  <HiddenSlides>8</HiddenSlides>
  <MMClips>0</MMClips>
  <ScaleCrop>false</ScaleCrop>
  <HeadingPairs>
    <vt:vector size="8" baseType="variant">
      <vt:variant>
        <vt:lpstr>Fonts Used</vt:lpstr>
      </vt:variant>
      <vt:variant>
        <vt:i4>5</vt:i4>
      </vt:variant>
      <vt:variant>
        <vt:lpstr>Theme</vt:lpstr>
      </vt:variant>
      <vt:variant>
        <vt:i4>1</vt:i4>
      </vt:variant>
      <vt:variant>
        <vt:lpstr>Embedded OLE Servers</vt:lpstr>
      </vt:variant>
      <vt:variant>
        <vt:i4>1</vt:i4>
      </vt:variant>
      <vt:variant>
        <vt:lpstr>Slide Titles</vt:lpstr>
      </vt:variant>
      <vt:variant>
        <vt:i4>59</vt:i4>
      </vt:variant>
    </vt:vector>
  </HeadingPairs>
  <TitlesOfParts>
    <vt:vector size="66" baseType="lpstr">
      <vt:lpstr>Arial</vt:lpstr>
      <vt:lpstr>Calibri</vt:lpstr>
      <vt:lpstr>Calibri Light</vt:lpstr>
      <vt:lpstr>News Gothic MT</vt:lpstr>
      <vt:lpstr>Wingdings</vt:lpstr>
      <vt:lpstr>Office Theme</vt:lpstr>
      <vt:lpstr>Equation</vt:lpstr>
      <vt:lpstr>Artificial Intelligence</vt:lpstr>
      <vt:lpstr>Machine Learning </vt:lpstr>
      <vt:lpstr>Brain-Inspired AI</vt:lpstr>
      <vt:lpstr>Biologic Neuron    </vt:lpstr>
      <vt:lpstr>Neuron map   </vt:lpstr>
      <vt:lpstr>The artificial Neuron</vt:lpstr>
      <vt:lpstr>PowerPoint Presentation</vt:lpstr>
      <vt:lpstr>PowerPoint Presentation</vt:lpstr>
      <vt:lpstr>PowerPoint Presentation</vt:lpstr>
      <vt:lpstr>Building a Neural Net</vt:lpstr>
      <vt:lpstr>Building a Neural Net</vt:lpstr>
      <vt:lpstr>Building a Neural Net</vt:lpstr>
      <vt:lpstr>Building a Neural Net</vt:lpstr>
      <vt:lpstr>Building a Neural Net</vt:lpstr>
      <vt:lpstr>Decision Boundary</vt:lpstr>
      <vt:lpstr>Decision Boundary</vt:lpstr>
      <vt:lpstr>Decision Boundary</vt:lpstr>
      <vt:lpstr>Multi-Class Output</vt:lpstr>
      <vt:lpstr>Feed forward NN</vt:lpstr>
      <vt:lpstr>Hopfield NN</vt:lpstr>
      <vt:lpstr>Boltzmann machines </vt:lpstr>
      <vt:lpstr>Restricted Boltzmann machines </vt:lpstr>
      <vt:lpstr>Autoencoders</vt:lpstr>
      <vt:lpstr>PowerPoint Presentation</vt:lpstr>
      <vt:lpstr>PowerPoint Presentation</vt:lpstr>
      <vt:lpstr>Different Levels of Abstraction</vt:lpstr>
      <vt:lpstr>Different Levels of Abstraction</vt:lpstr>
      <vt:lpstr>Different Levels of Abstraction</vt:lpstr>
      <vt:lpstr>3-layer neural network</vt:lpstr>
      <vt:lpstr>4-layer Neural network</vt:lpstr>
      <vt:lpstr>Deep NEural network</vt:lpstr>
      <vt:lpstr>Deep learning</vt:lpstr>
      <vt:lpstr>PowerPoint Presentation</vt:lpstr>
      <vt:lpstr>PowerPoint Presentation</vt:lpstr>
      <vt:lpstr>PowerPoint Presentation</vt:lpstr>
      <vt:lpstr>Deep learning applications</vt:lpstr>
      <vt:lpstr>Deep learning applications</vt:lpstr>
      <vt:lpstr>Historical perspective – 3 waves</vt:lpstr>
      <vt:lpstr> Cybernetics (1940s–1960) </vt:lpstr>
      <vt:lpstr> connectionism (1980s–1990s) </vt:lpstr>
      <vt:lpstr>Deep learning beginning (2006-today)</vt:lpstr>
      <vt:lpstr>PowerPoint Presentation</vt:lpstr>
      <vt:lpstr>PowerPoint Presentation</vt:lpstr>
      <vt:lpstr>Deep learning beginning (2006-today)</vt:lpstr>
      <vt:lpstr>Paradigm change</vt:lpstr>
      <vt:lpstr>Recipe for the New paradigm</vt:lpstr>
      <vt:lpstr>Training Data sets</vt:lpstr>
      <vt:lpstr>PowerPoint Presentation</vt:lpstr>
      <vt:lpstr>PowerPoint Presentation</vt:lpstr>
      <vt:lpstr>Training Data sets</vt:lpstr>
      <vt:lpstr>PowerPoint Presentation</vt:lpstr>
      <vt:lpstr>Hardware - from CPU to GPU</vt:lpstr>
      <vt:lpstr>Hardware - from CPU to GPU</vt:lpstr>
      <vt:lpstr>PowerPoint Presentation</vt:lpstr>
      <vt:lpstr>Advances in software infrastructure </vt:lpstr>
      <vt:lpstr>PowerPoint Presentation</vt:lpstr>
      <vt:lpstr>Recipe for the New paradigm</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Introduction to Neural Networks</dc:title>
  <dc:creator>Ovidiu Calin</dc:creator>
  <cp:lastModifiedBy>psarkozy</cp:lastModifiedBy>
  <cp:revision>121</cp:revision>
  <dcterms:created xsi:type="dcterms:W3CDTF">2017-09-21T23:13:53Z</dcterms:created>
  <dcterms:modified xsi:type="dcterms:W3CDTF">2019-11-13T10:37:34Z</dcterms:modified>
</cp:coreProperties>
</file>