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256" r:id="rId2"/>
    <p:sldId id="263" r:id="rId3"/>
    <p:sldId id="364" r:id="rId4"/>
    <p:sldId id="327" r:id="rId5"/>
    <p:sldId id="328" r:id="rId6"/>
    <p:sldId id="329" r:id="rId7"/>
    <p:sldId id="330" r:id="rId8"/>
    <p:sldId id="331" r:id="rId9"/>
    <p:sldId id="332" r:id="rId10"/>
    <p:sldId id="334" r:id="rId11"/>
    <p:sldId id="333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4" r:id="rId20"/>
    <p:sldId id="342" r:id="rId21"/>
    <p:sldId id="360" r:id="rId22"/>
    <p:sldId id="347" r:id="rId23"/>
    <p:sldId id="374" r:id="rId24"/>
    <p:sldId id="361" r:id="rId25"/>
    <p:sldId id="495" r:id="rId26"/>
    <p:sldId id="345" r:id="rId27"/>
    <p:sldId id="346" r:id="rId28"/>
    <p:sldId id="373" r:id="rId29"/>
    <p:sldId id="376" r:id="rId30"/>
    <p:sldId id="383" r:id="rId31"/>
    <p:sldId id="384" r:id="rId32"/>
    <p:sldId id="385" r:id="rId33"/>
    <p:sldId id="386" r:id="rId34"/>
    <p:sldId id="387" r:id="rId35"/>
    <p:sldId id="348" r:id="rId36"/>
    <p:sldId id="349" r:id="rId37"/>
    <p:sldId id="350" r:id="rId38"/>
    <p:sldId id="351" r:id="rId39"/>
    <p:sldId id="352" r:id="rId40"/>
    <p:sldId id="353" r:id="rId41"/>
    <p:sldId id="382" r:id="rId42"/>
    <p:sldId id="392" r:id="rId43"/>
    <p:sldId id="394" r:id="rId44"/>
    <p:sldId id="395" r:id="rId45"/>
    <p:sldId id="396" r:id="rId46"/>
    <p:sldId id="398" r:id="rId47"/>
    <p:sldId id="399" r:id="rId48"/>
    <p:sldId id="400" r:id="rId49"/>
    <p:sldId id="403" r:id="rId50"/>
    <p:sldId id="408" r:id="rId51"/>
    <p:sldId id="409" r:id="rId52"/>
    <p:sldId id="410" r:id="rId53"/>
    <p:sldId id="413" r:id="rId54"/>
    <p:sldId id="414" r:id="rId55"/>
    <p:sldId id="416" r:id="rId56"/>
    <p:sldId id="417" r:id="rId57"/>
    <p:sldId id="418" r:id="rId58"/>
    <p:sldId id="419" r:id="rId59"/>
    <p:sldId id="368" r:id="rId60"/>
    <p:sldId id="388" r:id="rId61"/>
    <p:sldId id="389" r:id="rId62"/>
    <p:sldId id="391" r:id="rId63"/>
    <p:sldId id="421" r:id="rId64"/>
    <p:sldId id="422" r:id="rId65"/>
    <p:sldId id="423" r:id="rId66"/>
    <p:sldId id="432" r:id="rId67"/>
    <p:sldId id="433" r:id="rId68"/>
    <p:sldId id="434" r:id="rId69"/>
    <p:sldId id="435" r:id="rId70"/>
    <p:sldId id="436" r:id="rId71"/>
    <p:sldId id="424" r:id="rId72"/>
    <p:sldId id="426" r:id="rId73"/>
    <p:sldId id="425" r:id="rId74"/>
    <p:sldId id="427" r:id="rId75"/>
    <p:sldId id="428" r:id="rId76"/>
    <p:sldId id="429" r:id="rId77"/>
    <p:sldId id="439" r:id="rId78"/>
    <p:sldId id="371" r:id="rId79"/>
    <p:sldId id="448" r:id="rId80"/>
    <p:sldId id="447" r:id="rId81"/>
    <p:sldId id="449" r:id="rId82"/>
    <p:sldId id="319" r:id="rId8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31" autoAdjust="0"/>
  </p:normalViewPr>
  <p:slideViewPr>
    <p:cSldViewPr>
      <p:cViewPr varScale="1">
        <p:scale>
          <a:sx n="105" d="100"/>
          <a:sy n="105" d="100"/>
        </p:scale>
        <p:origin x="179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274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1B2424-6C90-45F3-9CA3-DC5314070E2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60A09C40-498D-4F9D-88B9-2006C67E314F}">
      <dgm:prSet/>
      <dgm:spPr/>
      <dgm:t>
        <a:bodyPr/>
        <a:lstStyle/>
        <a:p>
          <a:endParaRPr lang="en-US"/>
        </a:p>
      </dgm:t>
    </dgm:pt>
    <dgm:pt modelId="{7216634F-6352-4587-87D1-C402677BD061}" type="parTrans" cxnId="{2F3800C4-CAC2-4A5E-94C9-17223F40C8B4}">
      <dgm:prSet/>
      <dgm:spPr/>
      <dgm:t>
        <a:bodyPr/>
        <a:lstStyle/>
        <a:p>
          <a:endParaRPr lang="en-US"/>
        </a:p>
      </dgm:t>
    </dgm:pt>
    <dgm:pt modelId="{5CB0FA0D-2145-40E6-ABBF-6A5F43EB370D}" type="sibTrans" cxnId="{2F3800C4-CAC2-4A5E-94C9-17223F40C8B4}">
      <dgm:prSet/>
      <dgm:spPr/>
      <dgm:t>
        <a:bodyPr/>
        <a:lstStyle/>
        <a:p>
          <a:endParaRPr lang="en-US"/>
        </a:p>
      </dgm:t>
    </dgm:pt>
    <dgm:pt modelId="{51644AB6-02AA-4010-A1BF-0D5193AEFE7E}">
      <dgm:prSet/>
      <dgm:spPr/>
      <dgm:t>
        <a:bodyPr/>
        <a:lstStyle/>
        <a:p>
          <a:endParaRPr lang="en-US"/>
        </a:p>
      </dgm:t>
    </dgm:pt>
    <dgm:pt modelId="{0673646F-27C7-440E-8CAE-32CEE1FC563E}" type="parTrans" cxnId="{DD35A8A0-DE93-424E-BE1B-2722FCCBD7A6}">
      <dgm:prSet/>
      <dgm:spPr/>
      <dgm:t>
        <a:bodyPr/>
        <a:lstStyle/>
        <a:p>
          <a:endParaRPr lang="en-US"/>
        </a:p>
      </dgm:t>
    </dgm:pt>
    <dgm:pt modelId="{C2E263D5-ACDD-47FE-9888-8A8486FDA284}" type="sibTrans" cxnId="{DD35A8A0-DE93-424E-BE1B-2722FCCBD7A6}">
      <dgm:prSet/>
      <dgm:spPr/>
      <dgm:t>
        <a:bodyPr/>
        <a:lstStyle/>
        <a:p>
          <a:endParaRPr lang="en-US"/>
        </a:p>
      </dgm:t>
    </dgm:pt>
    <dgm:pt modelId="{0CE7FD14-1685-444F-9C62-4F2F6986503A}">
      <dgm:prSet/>
      <dgm:spPr/>
      <dgm:t>
        <a:bodyPr/>
        <a:lstStyle/>
        <a:p>
          <a:endParaRPr lang="en-US"/>
        </a:p>
      </dgm:t>
    </dgm:pt>
    <dgm:pt modelId="{667D44BC-F4CC-44BA-8315-780D3E71D325}" type="parTrans" cxnId="{7F45622D-79EC-4C61-BC8B-7143E971A7C8}">
      <dgm:prSet/>
      <dgm:spPr/>
      <dgm:t>
        <a:bodyPr/>
        <a:lstStyle/>
        <a:p>
          <a:endParaRPr lang="en-US"/>
        </a:p>
      </dgm:t>
    </dgm:pt>
    <dgm:pt modelId="{13577832-7B7E-4ADB-A022-9B567A140AD9}" type="sibTrans" cxnId="{7F45622D-79EC-4C61-BC8B-7143E971A7C8}">
      <dgm:prSet/>
      <dgm:spPr/>
      <dgm:t>
        <a:bodyPr/>
        <a:lstStyle/>
        <a:p>
          <a:endParaRPr lang="en-US"/>
        </a:p>
      </dgm:t>
    </dgm:pt>
    <dgm:pt modelId="{ECEE4FFF-EFF9-4E78-9874-96408438A1ED}" type="pres">
      <dgm:prSet presAssocID="{CB1B2424-6C90-45F3-9CA3-DC5314070E2A}" presName="cycle" presStyleCnt="0">
        <dgm:presLayoutVars>
          <dgm:dir/>
          <dgm:resizeHandles val="exact"/>
        </dgm:presLayoutVars>
      </dgm:prSet>
      <dgm:spPr/>
    </dgm:pt>
    <dgm:pt modelId="{F2C39660-8F8D-437D-81AD-4295CEA30212}" type="pres">
      <dgm:prSet presAssocID="{60A09C40-498D-4F9D-88B9-2006C67E314F}" presName="dummy" presStyleCnt="0"/>
      <dgm:spPr/>
    </dgm:pt>
    <dgm:pt modelId="{8628A667-35C9-4A50-AC26-7E6E3F4BDD7D}" type="pres">
      <dgm:prSet presAssocID="{60A09C40-498D-4F9D-88B9-2006C67E314F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6547A-B642-48B5-90F7-182BF446CA89}" type="pres">
      <dgm:prSet presAssocID="{5CB0FA0D-2145-40E6-ABBF-6A5F43EB370D}" presName="sibTrans" presStyleLbl="node1" presStyleIdx="0" presStyleCnt="3"/>
      <dgm:spPr/>
      <dgm:t>
        <a:bodyPr/>
        <a:lstStyle/>
        <a:p>
          <a:endParaRPr lang="en-US"/>
        </a:p>
      </dgm:t>
    </dgm:pt>
    <dgm:pt modelId="{57BCD92D-532F-4540-B241-76580CDE059F}" type="pres">
      <dgm:prSet presAssocID="{51644AB6-02AA-4010-A1BF-0D5193AEFE7E}" presName="dummy" presStyleCnt="0"/>
      <dgm:spPr/>
    </dgm:pt>
    <dgm:pt modelId="{28E4CC7A-89F4-4B5D-95ED-947D9AD59030}" type="pres">
      <dgm:prSet presAssocID="{51644AB6-02AA-4010-A1BF-0D5193AEFE7E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14EF8-0C54-4513-BA73-A2B6686D64A6}" type="pres">
      <dgm:prSet presAssocID="{C2E263D5-ACDD-47FE-9888-8A8486FDA284}" presName="sibTrans" presStyleLbl="node1" presStyleIdx="1" presStyleCnt="3"/>
      <dgm:spPr/>
      <dgm:t>
        <a:bodyPr/>
        <a:lstStyle/>
        <a:p>
          <a:endParaRPr lang="en-US"/>
        </a:p>
      </dgm:t>
    </dgm:pt>
    <dgm:pt modelId="{52BE6599-56BB-45FC-B2B5-CED0D73F620D}" type="pres">
      <dgm:prSet presAssocID="{0CE7FD14-1685-444F-9C62-4F2F6986503A}" presName="dummy" presStyleCnt="0"/>
      <dgm:spPr/>
    </dgm:pt>
    <dgm:pt modelId="{29F7B1F2-12C0-4BCF-92FE-A5EBF721DF99}" type="pres">
      <dgm:prSet presAssocID="{0CE7FD14-1685-444F-9C62-4F2F6986503A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957AF-684E-4427-AE51-9877B67927FE}" type="pres">
      <dgm:prSet presAssocID="{13577832-7B7E-4ADB-A022-9B567A140AD9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31434BD6-4364-4760-82D3-0432A55DE8CE}" type="presOf" srcId="{C2E263D5-ACDD-47FE-9888-8A8486FDA284}" destId="{4BD14EF8-0C54-4513-BA73-A2B6686D64A6}" srcOrd="0" destOrd="0" presId="urn:microsoft.com/office/officeart/2005/8/layout/cycle1"/>
    <dgm:cxn modelId="{F927B040-BB03-4DD4-AAD0-95405FD6CC4C}" type="presOf" srcId="{60A09C40-498D-4F9D-88B9-2006C67E314F}" destId="{8628A667-35C9-4A50-AC26-7E6E3F4BDD7D}" srcOrd="0" destOrd="0" presId="urn:microsoft.com/office/officeart/2005/8/layout/cycle1"/>
    <dgm:cxn modelId="{882C3FF3-0977-4857-B00F-8353DE0DEA6D}" type="presOf" srcId="{51644AB6-02AA-4010-A1BF-0D5193AEFE7E}" destId="{28E4CC7A-89F4-4B5D-95ED-947D9AD59030}" srcOrd="0" destOrd="0" presId="urn:microsoft.com/office/officeart/2005/8/layout/cycle1"/>
    <dgm:cxn modelId="{2F3800C4-CAC2-4A5E-94C9-17223F40C8B4}" srcId="{CB1B2424-6C90-45F3-9CA3-DC5314070E2A}" destId="{60A09C40-498D-4F9D-88B9-2006C67E314F}" srcOrd="0" destOrd="0" parTransId="{7216634F-6352-4587-87D1-C402677BD061}" sibTransId="{5CB0FA0D-2145-40E6-ABBF-6A5F43EB370D}"/>
    <dgm:cxn modelId="{032FEE02-D4C5-489A-ABBF-98459A5B0B69}" type="presOf" srcId="{0CE7FD14-1685-444F-9C62-4F2F6986503A}" destId="{29F7B1F2-12C0-4BCF-92FE-A5EBF721DF99}" srcOrd="0" destOrd="0" presId="urn:microsoft.com/office/officeart/2005/8/layout/cycle1"/>
    <dgm:cxn modelId="{C1A2E7DF-B0A7-4EBA-B8B1-133B33A017BE}" type="presOf" srcId="{5CB0FA0D-2145-40E6-ABBF-6A5F43EB370D}" destId="{79D6547A-B642-48B5-90F7-182BF446CA89}" srcOrd="0" destOrd="0" presId="urn:microsoft.com/office/officeart/2005/8/layout/cycle1"/>
    <dgm:cxn modelId="{DD35A8A0-DE93-424E-BE1B-2722FCCBD7A6}" srcId="{CB1B2424-6C90-45F3-9CA3-DC5314070E2A}" destId="{51644AB6-02AA-4010-A1BF-0D5193AEFE7E}" srcOrd="1" destOrd="0" parTransId="{0673646F-27C7-440E-8CAE-32CEE1FC563E}" sibTransId="{C2E263D5-ACDD-47FE-9888-8A8486FDA284}"/>
    <dgm:cxn modelId="{6F8F779D-D1AA-4C7C-9E42-D31DB8893BEE}" type="presOf" srcId="{CB1B2424-6C90-45F3-9CA3-DC5314070E2A}" destId="{ECEE4FFF-EFF9-4E78-9874-96408438A1ED}" srcOrd="0" destOrd="0" presId="urn:microsoft.com/office/officeart/2005/8/layout/cycle1"/>
    <dgm:cxn modelId="{7F45622D-79EC-4C61-BC8B-7143E971A7C8}" srcId="{CB1B2424-6C90-45F3-9CA3-DC5314070E2A}" destId="{0CE7FD14-1685-444F-9C62-4F2F6986503A}" srcOrd="2" destOrd="0" parTransId="{667D44BC-F4CC-44BA-8315-780D3E71D325}" sibTransId="{13577832-7B7E-4ADB-A022-9B567A140AD9}"/>
    <dgm:cxn modelId="{6125DB51-5055-42DC-97F6-56776EA703F9}" type="presOf" srcId="{13577832-7B7E-4ADB-A022-9B567A140AD9}" destId="{DD2957AF-684E-4427-AE51-9877B67927FE}" srcOrd="0" destOrd="0" presId="urn:microsoft.com/office/officeart/2005/8/layout/cycle1"/>
    <dgm:cxn modelId="{3D24DCC9-9FBF-4969-8F2A-D5D0843C495F}" type="presParOf" srcId="{ECEE4FFF-EFF9-4E78-9874-96408438A1ED}" destId="{F2C39660-8F8D-437D-81AD-4295CEA30212}" srcOrd="0" destOrd="0" presId="urn:microsoft.com/office/officeart/2005/8/layout/cycle1"/>
    <dgm:cxn modelId="{0823D0BA-F091-4A3B-B9AD-71DBE00F634C}" type="presParOf" srcId="{ECEE4FFF-EFF9-4E78-9874-96408438A1ED}" destId="{8628A667-35C9-4A50-AC26-7E6E3F4BDD7D}" srcOrd="1" destOrd="0" presId="urn:microsoft.com/office/officeart/2005/8/layout/cycle1"/>
    <dgm:cxn modelId="{6C314E17-5C01-49FA-8B4A-8952BDDE742E}" type="presParOf" srcId="{ECEE4FFF-EFF9-4E78-9874-96408438A1ED}" destId="{79D6547A-B642-48B5-90F7-182BF446CA89}" srcOrd="2" destOrd="0" presId="urn:microsoft.com/office/officeart/2005/8/layout/cycle1"/>
    <dgm:cxn modelId="{DC33F51F-37E1-4A44-9B5F-DFF91FD88ABC}" type="presParOf" srcId="{ECEE4FFF-EFF9-4E78-9874-96408438A1ED}" destId="{57BCD92D-532F-4540-B241-76580CDE059F}" srcOrd="3" destOrd="0" presId="urn:microsoft.com/office/officeart/2005/8/layout/cycle1"/>
    <dgm:cxn modelId="{577E623E-81E7-4BD8-954F-5115F1B00995}" type="presParOf" srcId="{ECEE4FFF-EFF9-4E78-9874-96408438A1ED}" destId="{28E4CC7A-89F4-4B5D-95ED-947D9AD59030}" srcOrd="4" destOrd="0" presId="urn:microsoft.com/office/officeart/2005/8/layout/cycle1"/>
    <dgm:cxn modelId="{F23C9FB4-C788-4255-9970-8A1EC1F5205E}" type="presParOf" srcId="{ECEE4FFF-EFF9-4E78-9874-96408438A1ED}" destId="{4BD14EF8-0C54-4513-BA73-A2B6686D64A6}" srcOrd="5" destOrd="0" presId="urn:microsoft.com/office/officeart/2005/8/layout/cycle1"/>
    <dgm:cxn modelId="{086363DB-A24C-46D6-A7EE-19D576E08E50}" type="presParOf" srcId="{ECEE4FFF-EFF9-4E78-9874-96408438A1ED}" destId="{52BE6599-56BB-45FC-B2B5-CED0D73F620D}" srcOrd="6" destOrd="0" presId="urn:microsoft.com/office/officeart/2005/8/layout/cycle1"/>
    <dgm:cxn modelId="{9E6AD23B-1C4E-47D2-AE03-1DB65064B2D2}" type="presParOf" srcId="{ECEE4FFF-EFF9-4E78-9874-96408438A1ED}" destId="{29F7B1F2-12C0-4BCF-92FE-A5EBF721DF99}" srcOrd="7" destOrd="0" presId="urn:microsoft.com/office/officeart/2005/8/layout/cycle1"/>
    <dgm:cxn modelId="{E66909EB-9601-482E-ABE6-1CFF92B4B10B}" type="presParOf" srcId="{ECEE4FFF-EFF9-4E78-9874-96408438A1ED}" destId="{DD2957AF-684E-4427-AE51-9877B67927FE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8A667-35C9-4A50-AC26-7E6E3F4BDD7D}">
      <dsp:nvSpPr>
        <dsp:cNvPr id="0" name=""/>
        <dsp:cNvSpPr/>
      </dsp:nvSpPr>
      <dsp:spPr>
        <a:xfrm>
          <a:off x="4692974" y="338153"/>
          <a:ext cx="1727903" cy="1727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4692974" y="338153"/>
        <a:ext cx="1727903" cy="1727903"/>
      </dsp:txXfrm>
    </dsp:sp>
    <dsp:sp modelId="{79D6547A-B642-48B5-90F7-182BF446CA89}">
      <dsp:nvSpPr>
        <dsp:cNvPr id="0" name=""/>
        <dsp:cNvSpPr/>
      </dsp:nvSpPr>
      <dsp:spPr>
        <a:xfrm>
          <a:off x="2064032" y="-1025"/>
          <a:ext cx="4082484" cy="4082484"/>
        </a:xfrm>
        <a:prstGeom prst="circularArrow">
          <a:avLst>
            <a:gd name="adj1" fmla="val 8253"/>
            <a:gd name="adj2" fmla="val 576533"/>
            <a:gd name="adj3" fmla="val 2961951"/>
            <a:gd name="adj4" fmla="val 52999"/>
            <a:gd name="adj5" fmla="val 96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4CC7A-89F4-4B5D-95ED-947D9AD59030}">
      <dsp:nvSpPr>
        <dsp:cNvPr id="0" name=""/>
        <dsp:cNvSpPr/>
      </dsp:nvSpPr>
      <dsp:spPr>
        <a:xfrm>
          <a:off x="3241323" y="2852486"/>
          <a:ext cx="1727903" cy="1727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3241323" y="2852486"/>
        <a:ext cx="1727903" cy="1727903"/>
      </dsp:txXfrm>
    </dsp:sp>
    <dsp:sp modelId="{4BD14EF8-0C54-4513-BA73-A2B6686D64A6}">
      <dsp:nvSpPr>
        <dsp:cNvPr id="0" name=""/>
        <dsp:cNvSpPr/>
      </dsp:nvSpPr>
      <dsp:spPr>
        <a:xfrm>
          <a:off x="2064032" y="-1025"/>
          <a:ext cx="4082484" cy="4082484"/>
        </a:xfrm>
        <a:prstGeom prst="circularArrow">
          <a:avLst>
            <a:gd name="adj1" fmla="val 8253"/>
            <a:gd name="adj2" fmla="val 576533"/>
            <a:gd name="adj3" fmla="val 10170468"/>
            <a:gd name="adj4" fmla="val 7261516"/>
            <a:gd name="adj5" fmla="val 96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7B1F2-12C0-4BCF-92FE-A5EBF721DF99}">
      <dsp:nvSpPr>
        <dsp:cNvPr id="0" name=""/>
        <dsp:cNvSpPr/>
      </dsp:nvSpPr>
      <dsp:spPr>
        <a:xfrm>
          <a:off x="1789671" y="338153"/>
          <a:ext cx="1727903" cy="1727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1789671" y="338153"/>
        <a:ext cx="1727903" cy="1727903"/>
      </dsp:txXfrm>
    </dsp:sp>
    <dsp:sp modelId="{DD2957AF-684E-4427-AE51-9877B67927FE}">
      <dsp:nvSpPr>
        <dsp:cNvPr id="0" name=""/>
        <dsp:cNvSpPr/>
      </dsp:nvSpPr>
      <dsp:spPr>
        <a:xfrm>
          <a:off x="2064032" y="-1025"/>
          <a:ext cx="4082484" cy="4082484"/>
        </a:xfrm>
        <a:prstGeom prst="circularArrow">
          <a:avLst>
            <a:gd name="adj1" fmla="val 8253"/>
            <a:gd name="adj2" fmla="val 576533"/>
            <a:gd name="adj3" fmla="val 16854942"/>
            <a:gd name="adj4" fmla="val 14968525"/>
            <a:gd name="adj5" fmla="val 96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AF00C-6D75-48A8-A194-B96D46F0E30B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204BC-D94E-4A4A-A5D3-5EDFD9255B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51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64DB847-A7C6-423F-B771-46A6092732E3}" type="datetimeFigureOut">
              <a:rPr lang="en-US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7FC56A9-71FA-49A8-A49B-73E0C4B6E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467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363DEE-BE50-45B4-BA51-62EB13BFD06F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5820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123B60-F190-4194-922C-D5F3C6676201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5043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1295400"/>
            <a:ext cx="8077200" cy="990600"/>
          </a:xfrm>
          <a:prstGeom prst="roundRect">
            <a:avLst/>
          </a:prstGeom>
          <a:solidFill>
            <a:srgbClr val="3333B2"/>
          </a:solidFill>
          <a:ln>
            <a:solidFill>
              <a:srgbClr val="3333B2"/>
            </a:solidFill>
          </a:ln>
          <a:effectLst>
            <a:outerShdw blurRad="1143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dirty="0" smtClean="0">
                <a:solidFill>
                  <a:schemeClr val="bg1"/>
                </a:solidFill>
                <a:latin typeface="+mn-lt"/>
                <a:cs typeface="+mn-cs"/>
              </a:rPr>
              <a:t>© BME-MIT 2018 Peter Antal</a:t>
            </a:r>
            <a:endParaRPr lang="en-US" sz="1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838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429000" cy="365125"/>
          </a:xfrm>
        </p:spPr>
        <p:txBody>
          <a:bodyPr/>
          <a:lstStyle>
            <a:lvl1pPr algn="l">
              <a:defRPr lang="en-US" sz="1100" smtClean="0"/>
            </a:lvl1pPr>
          </a:lstStyle>
          <a:p>
            <a:pPr>
              <a:defRPr/>
            </a:pPr>
            <a:r>
              <a:rPr lang="en-US" dirty="0" smtClean="0"/>
              <a:t>Bayesian networks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492875"/>
            <a:ext cx="11430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06CB4F1-E69D-4458-B775-B121381A0F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555958" y="-12032"/>
            <a:ext cx="4588042" cy="774032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16042" y="-12032"/>
            <a:ext cx="4572000" cy="774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5" descr="muegyetem_logo_nagy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715000"/>
            <a:ext cx="2413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D:\Myworks\2012_PGM\mit_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715000"/>
            <a:ext cx="685800" cy="657225"/>
          </a:xfrm>
          <a:prstGeom prst="rect">
            <a:avLst/>
          </a:prstGeom>
          <a:noFill/>
        </p:spPr>
      </p:pic>
      <p:sp>
        <p:nvSpPr>
          <p:cNvPr id="17" name="TextBox 10"/>
          <p:cNvSpPr txBox="1"/>
          <p:nvPr userDrawn="1"/>
        </p:nvSpPr>
        <p:spPr>
          <a:xfrm>
            <a:off x="7010400" y="5715000"/>
            <a:ext cx="1828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900" noProof="0" dirty="0" smtClean="0">
                <a:solidFill>
                  <a:srgbClr val="C00000"/>
                </a:solidFill>
              </a:rPr>
              <a:t>Department of Measurement and Information Systems</a:t>
            </a:r>
          </a:p>
          <a:p>
            <a:pPr algn="l"/>
            <a:r>
              <a:rPr lang="hu-HU" sz="900" dirty="0" smtClean="0"/>
              <a:t>Méréstechnika és</a:t>
            </a:r>
            <a:r>
              <a:rPr lang="hu-HU" sz="900" baseline="0" dirty="0" smtClean="0"/>
              <a:t> Információs Rendszerek Tanszék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EC681-8D43-4411-94FF-0E685A50AF1A}" type="datetime1">
              <a:rPr lang="en-US" smtClean="0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sz="1100" smtClean="0">
                <a:effectLst/>
              </a:defRPr>
            </a:lvl1pPr>
          </a:lstStyle>
          <a:p>
            <a:pPr>
              <a:defRPr/>
            </a:pPr>
            <a:r>
              <a:rPr lang="en-US" dirty="0" smtClean="0"/>
              <a:t>Bayesian networks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EA575-3527-424C-A005-428A5216F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36733-459D-4C68-B614-1F8D3D4A1C30}" type="datetime1">
              <a:rPr lang="en-US" smtClean="0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sz="1100" smtClean="0">
                <a:effectLst/>
              </a:defRPr>
            </a:lvl1pPr>
          </a:lstStyle>
          <a:p>
            <a:pPr>
              <a:defRPr/>
            </a:pPr>
            <a:r>
              <a:rPr lang="en-US" dirty="0" smtClean="0"/>
              <a:t>Bayesian networks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9EB02-20BD-4C4F-B59A-1CA3F89D9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D96671-5548-4ED9-8AD9-F2751A489E2B}" type="slidenum">
              <a:rPr lang="hu-HU">
                <a:solidFill>
                  <a:prstClr val="black"/>
                </a:solidFill>
              </a:rPr>
              <a:pPr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099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C1F33C-5B71-47B9-BAEB-B2B66710AEF3}" type="datetime4">
              <a:rPr lang="en-US" smtClean="0"/>
              <a:pPr>
                <a:defRPr/>
              </a:pPr>
              <a:t>October 28,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A.I.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C2C00-423E-4A1E-AC5D-011AABCC80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19338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F4FD59-568B-4620-BA3E-C75AF39B86B1}" type="datetime1">
              <a:rPr lang="en-US" smtClean="0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D3D073-2A7F-4FE7-B20A-6441FF4336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A.I.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5702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88828-D222-4AD0-9590-A6660CAA2E3B}" type="datetimeFigureOut">
              <a:rPr lang="en-US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F2E11-F96F-4300-B2CD-FF1A90A6C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2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6200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kern="1200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© BME-MIT 2018 Peter Antal</a:t>
            </a:r>
            <a:endParaRPr lang="en-US" sz="1200" kern="1200" dirty="0">
              <a:solidFill>
                <a:schemeClr val="bg1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3735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/>
            </a:lvl1pPr>
            <a:lvl2pPr>
              <a:buSzPct val="60000"/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780047"/>
            <a:ext cx="9007642" cy="743953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lang="en-US" sz="1100" smtClean="0"/>
            </a:lvl1pPr>
          </a:lstStyle>
          <a:p>
            <a:pPr>
              <a:defRPr/>
            </a:pPr>
            <a:r>
              <a:rPr lang="en-US" dirty="0" smtClean="0"/>
              <a:t>Bayesian networks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BC7FEBF-A170-470C-A369-F0D066FB5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495800" y="-12032"/>
            <a:ext cx="4648200" cy="774032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6016" y="-12032"/>
            <a:ext cx="4572000" cy="7920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kern="1200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© BME-MIT 2018 Peter Antal</a:t>
            </a:r>
            <a:endParaRPr lang="en-US" sz="1200" kern="1200" dirty="0">
              <a:solidFill>
                <a:schemeClr val="bg1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/>
            </a:lvl1pPr>
            <a:lvl2pPr>
              <a:buSzPct val="60000"/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07642" cy="743953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lang="en-US" sz="1100" smtClean="0">
                <a:effectLst/>
              </a:defRPr>
            </a:lvl1pPr>
          </a:lstStyle>
          <a:p>
            <a:pPr>
              <a:defRPr/>
            </a:pPr>
            <a:r>
              <a:rPr lang="en-US" dirty="0" smtClean="0"/>
              <a:t>Bayesian networks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BC7FEBF-A170-470C-A369-F0D066FB5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6042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kern="1200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© BME-MIT 2018 Peter Antal</a:t>
            </a:r>
            <a:endParaRPr lang="en-US" sz="1200" kern="1200" dirty="0">
              <a:solidFill>
                <a:schemeClr val="bg1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800"/>
            </a:lvl1pPr>
            <a:lvl2pPr>
              <a:buSzPct val="60000"/>
              <a:buFontTx/>
              <a:buBlip>
                <a:blip r:embed="rId2"/>
              </a:buBlip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800"/>
            </a:lvl1pPr>
            <a:lvl2pPr>
              <a:buSzPct val="60000"/>
              <a:buFontTx/>
              <a:buBlip>
                <a:blip r:embed="rId2"/>
              </a:buBlip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FF05D9A-DAC8-4C53-B66B-408BAA307D90}" type="datetime1">
              <a:rPr lang="en-US" smtClean="0"/>
              <a:pPr>
                <a:defRPr/>
              </a:pPr>
              <a:t>10/28/2019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lang="en-US" sz="1100" smtClean="0">
                <a:effectLst/>
              </a:defRPr>
            </a:lvl1pPr>
          </a:lstStyle>
          <a:p>
            <a:pPr>
              <a:defRPr/>
            </a:pPr>
            <a:r>
              <a:rPr lang="en-US" dirty="0" smtClean="0"/>
              <a:t>Bayesian networks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A58546F-1E4E-426D-9940-5EB4B4A74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© BME-MIT 2018 Peter Antal</a:t>
            </a:r>
            <a:endParaRPr lang="en-US" sz="1200" kern="1200" dirty="0" smtClean="0">
              <a:solidFill>
                <a:schemeClr val="bg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400"/>
            </a:lvl1pPr>
            <a:lvl2pPr>
              <a:buSzPct val="60000"/>
              <a:buFontTx/>
              <a:buBlip>
                <a:blip r:embed="rId2"/>
              </a:buBlip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400"/>
            </a:lvl1pPr>
            <a:lvl2pPr>
              <a:buSzPct val="60000"/>
              <a:buFontTx/>
              <a:buBlip>
                <a:blip r:embed="rId2"/>
              </a:buBlip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5075E3A-870C-4809-ABC6-77B21E2CD478}" type="datetime1">
              <a:rPr lang="en-US" smtClean="0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lang="en-US" sz="1100" smtClean="0">
                <a:effectLst/>
              </a:defRPr>
            </a:lvl1pPr>
          </a:lstStyle>
          <a:p>
            <a:pPr>
              <a:defRPr/>
            </a:pPr>
            <a:r>
              <a:rPr lang="en-US" dirty="0" smtClean="0"/>
              <a:t>Bayesian networks</a:t>
            </a: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F25B14B-C98E-4C14-96E7-18DD3A29C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" y="6477000"/>
            <a:ext cx="3505200" cy="381000"/>
          </a:xfrm>
        </p:spPr>
        <p:txBody>
          <a:bodyPr anchor="ctr">
            <a:normAutofit/>
          </a:bodyPr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hu-HU" sz="1200" kern="1200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© BME-MIT 2018 Peter Antal</a:t>
            </a:r>
            <a:endParaRPr lang="en-US" sz="1200" kern="1200" dirty="0" smtClean="0">
              <a:solidFill>
                <a:schemeClr val="bg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7887963-EBBB-4D80-84C4-5B8B6AB6C924}" type="datetime1">
              <a:rPr lang="en-US" smtClean="0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lang="en-US" sz="1100" smtClean="0">
                <a:effectLst/>
              </a:defRPr>
            </a:lvl1pPr>
          </a:lstStyle>
          <a:p>
            <a:pPr>
              <a:defRPr/>
            </a:pPr>
            <a:r>
              <a:rPr lang="en-US" dirty="0" smtClean="0"/>
              <a:t>Bayesian networks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F8ABFDA-DAF0-4496-8136-3108F5781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" y="6477000"/>
            <a:ext cx="3505200" cy="381000"/>
          </a:xfrm>
        </p:spPr>
        <p:txBody>
          <a:bodyPr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© BME-MIT 2018 Peter Antal</a:t>
            </a:r>
            <a:endParaRPr lang="en-US" sz="1200" kern="1200" dirty="0" smtClean="0">
              <a:solidFill>
                <a:schemeClr val="bg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4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2987663-4C68-454D-9341-747DFD21BC94}" type="datetime1">
              <a:rPr lang="en-US" smtClean="0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lang="en-US" sz="1100" smtClean="0">
                <a:effectLst/>
              </a:defRPr>
            </a:lvl1pPr>
          </a:lstStyle>
          <a:p>
            <a:pPr>
              <a:defRPr/>
            </a:pPr>
            <a:r>
              <a:rPr lang="en-US" dirty="0" smtClean="0"/>
              <a:t>Bayesian networks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7C05FB1-C35B-4870-BC50-C1BF2D042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3CDFA-330E-4CAA-8D3D-CB5AEA74F8D2}" type="datetime1">
              <a:rPr lang="en-US" smtClean="0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sz="1100" smtClean="0">
                <a:effectLst/>
              </a:defRPr>
            </a:lvl1pPr>
          </a:lstStyle>
          <a:p>
            <a:pPr>
              <a:defRPr/>
            </a:pPr>
            <a:r>
              <a:rPr lang="en-US" dirty="0" smtClean="0"/>
              <a:t>Bayesian networks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2A947-F0B9-4AC8-B617-2CA04D399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267CC-F936-4338-A5BF-4A2F6369C5A4}" type="datetime1">
              <a:rPr lang="en-US" smtClean="0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sz="1100" smtClean="0">
                <a:effectLst/>
              </a:defRPr>
            </a:lvl1pPr>
          </a:lstStyle>
          <a:p>
            <a:pPr>
              <a:defRPr/>
            </a:pPr>
            <a:r>
              <a:rPr lang="en-US" dirty="0" smtClean="0"/>
              <a:t>Bayesian networks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05516-340B-459A-81CA-6701DA508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732611-0F25-4EBF-9023-C4FFDAAD1EC6}" type="datetime1">
              <a:rPr lang="en-US" smtClean="0"/>
              <a:pPr>
                <a:defRPr/>
              </a:pPr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US" sz="1100" smtClean="0">
                <a:effectLst/>
              </a:defRPr>
            </a:lvl1pPr>
          </a:lstStyle>
          <a:p>
            <a:pPr>
              <a:defRPr/>
            </a:pPr>
            <a:r>
              <a:rPr lang="en-US" dirty="0" smtClean="0"/>
              <a:t>Bayesian networks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6CB6DE-1033-4C2C-8280-139BC16F7C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7" r:id="rId3"/>
    <p:sldLayoutId id="2147483673" r:id="rId4"/>
    <p:sldLayoutId id="2147483674" r:id="rId5"/>
    <p:sldLayoutId id="2147483675" r:id="rId6"/>
    <p:sldLayoutId id="2147483676" r:id="rId7"/>
    <p:sldLayoutId id="2147483667" r:id="rId8"/>
    <p:sldLayoutId id="2147483668" r:id="rId9"/>
    <p:sldLayoutId id="2147483669" r:id="rId10"/>
    <p:sldLayoutId id="2147483670" r:id="rId11"/>
    <p:sldLayoutId id="2147483681" r:id="rId12"/>
    <p:sldLayoutId id="2147483682" r:id="rId13"/>
    <p:sldLayoutId id="2147483683" r:id="rId14"/>
    <p:sldLayoutId id="2147483684" r:id="rId15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ima.eecs.berkeley.edu/slides-pdf/" TargetMode="External"/><Relationship Id="rId2" Type="http://schemas.openxmlformats.org/officeDocument/2006/relationships/hyperlink" Target="http://aima.cs.berkeley.edu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bioinfo.mit.bme.hu/" TargetMode="External"/><Relationship Id="rId4" Type="http://schemas.openxmlformats.org/officeDocument/2006/relationships/hyperlink" Target="http://mialmanach.mit.bme.hu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5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7.wmf"/><Relationship Id="rId4" Type="http://schemas.openxmlformats.org/officeDocument/2006/relationships/diagramData" Target="../diagrams/data1.xml"/><Relationship Id="rId9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bioinfo.mit.bme.hu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ioinfo.mit.bme.hu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aima.eecs.berkeley.edu/slides-pdf/" TargetMode="External"/><Relationship Id="rId2" Type="http://schemas.openxmlformats.org/officeDocument/2006/relationships/hyperlink" Target="http://aima.cs.berkeley.edu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bioinfo.mit.bme.hu/" TargetMode="External"/><Relationship Id="rId4" Type="http://schemas.openxmlformats.org/officeDocument/2006/relationships/hyperlink" Target="http://mialmanach.mit.bme.hu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5"/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7924800" cy="838200"/>
          </a:xfrm>
        </p:spPr>
        <p:txBody>
          <a:bodyPr/>
          <a:lstStyle/>
          <a:p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Artificial intelligence methods</a:t>
            </a:r>
            <a:b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their applications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Bayesian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CB4F1-E69D-4458-B775-B121381A0F5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2819400"/>
            <a:ext cx="3657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Bayesian networks and probabilistic reasoning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Péter Antal</a:t>
            </a:r>
          </a:p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antal@mit.bme.hu</a:t>
            </a:r>
          </a:p>
          <a:p>
            <a:pPr algn="ctr"/>
            <a:endParaRPr lang="hu-H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29/08/2018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Definition of conditional probability:
</a:t>
            </a:r>
            <a:r>
              <a:rPr lang="en-US" sz="1800" dirty="0" smtClean="0"/>
              <a:t>P(a </a:t>
            </a:r>
            <a:r>
              <a:rPr lang="en-US" sz="1800" dirty="0"/>
              <a:t>| b) = P(a </a:t>
            </a:r>
            <a:r>
              <a:rPr lang="en-US" sz="1800" dirty="0">
                <a:sym typeface="Symbol" pitchFamily="18" charset="2"/>
              </a:rPr>
              <a:t></a:t>
            </a:r>
            <a:r>
              <a:rPr lang="en-US" sz="1800" dirty="0"/>
              <a:t> b) / P(b) if  P(b) &gt; 0
</a:t>
            </a: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accent2"/>
                </a:solidFill>
              </a:rPr>
              <a:t>Product rule</a:t>
            </a:r>
            <a:r>
              <a:rPr lang="en-US" sz="2000" dirty="0"/>
              <a:t> gives an alternative formulation:
</a:t>
            </a:r>
            <a:r>
              <a:rPr lang="en-US" sz="1800" dirty="0" smtClean="0"/>
              <a:t>P(a </a:t>
            </a:r>
            <a:r>
              <a:rPr lang="en-US" sz="1800" dirty="0">
                <a:sym typeface="Symbol" pitchFamily="18" charset="2"/>
              </a:rPr>
              <a:t></a:t>
            </a:r>
            <a:r>
              <a:rPr lang="en-US" sz="1800" dirty="0"/>
              <a:t> b) = P(a | b) P(b) = P(b | a) P(a)
</a:t>
            </a: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sz="2000" dirty="0"/>
              <a:t>A general version holds for whole distributions, e.g.,
</a:t>
            </a:r>
            <a:r>
              <a:rPr lang="en-US" sz="1800" b="1" dirty="0" smtClean="0"/>
              <a:t>P</a:t>
            </a:r>
            <a:r>
              <a:rPr lang="en-US" sz="1800" dirty="0" smtClean="0"/>
              <a:t>(</a:t>
            </a:r>
            <a:r>
              <a:rPr lang="en-US" sz="1800" i="1" dirty="0" err="1" smtClean="0"/>
              <a:t>Weather,Cavity</a:t>
            </a:r>
            <a:r>
              <a:rPr lang="en-US" sz="1800" dirty="0"/>
              <a:t>) = </a:t>
            </a:r>
            <a:r>
              <a:rPr lang="en-US" sz="1800" b="1" dirty="0"/>
              <a:t>P</a:t>
            </a:r>
            <a:r>
              <a:rPr lang="en-US" sz="1800" dirty="0"/>
              <a:t>(</a:t>
            </a:r>
            <a:r>
              <a:rPr lang="en-US" sz="1800" i="1" dirty="0"/>
              <a:t>Weather | Cavity</a:t>
            </a:r>
            <a:r>
              <a:rPr lang="en-US" sz="1800" dirty="0"/>
              <a:t>) </a:t>
            </a:r>
            <a:r>
              <a:rPr lang="en-US" sz="1800" b="1" dirty="0"/>
              <a:t>P</a:t>
            </a:r>
            <a:r>
              <a:rPr lang="en-US" sz="1800" dirty="0"/>
              <a:t>(</a:t>
            </a:r>
            <a:r>
              <a:rPr lang="en-US" sz="1800" i="1" dirty="0"/>
              <a:t>Cavity</a:t>
            </a:r>
            <a:r>
              <a:rPr lang="en-US" sz="1800" dirty="0"/>
              <a:t>)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(View as a set of 4 </a:t>
            </a:r>
            <a:r>
              <a:rPr lang="en-US" sz="2000" dirty="0">
                <a:cs typeface="Arial" charset="0"/>
              </a:rPr>
              <a:t>× </a:t>
            </a:r>
            <a:r>
              <a:rPr lang="en-US" sz="2000" dirty="0"/>
              <a:t>2 equations, </a:t>
            </a:r>
            <a:r>
              <a:rPr lang="en-US" sz="2000" dirty="0">
                <a:solidFill>
                  <a:srgbClr val="FF0000"/>
                </a:solidFill>
              </a:rPr>
              <a:t>not</a:t>
            </a:r>
            <a:r>
              <a:rPr lang="en-US" sz="2000" dirty="0"/>
              <a:t> matrix </a:t>
            </a:r>
            <a:r>
              <a:rPr lang="en-US" sz="2000" dirty="0" err="1"/>
              <a:t>mult</a:t>
            </a:r>
            <a:r>
              <a:rPr lang="en-US" sz="2000" dirty="0"/>
              <a:t>.)
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Conditional probability</a:t>
            </a:r>
          </a:p>
        </p:txBody>
      </p:sp>
    </p:spTree>
    <p:extLst>
      <p:ext uri="{BB962C8B-B14F-4D97-AF65-F5344CB8AC3E}">
        <p14:creationId xmlns:p14="http://schemas.microsoft.com/office/powerpoint/2010/main" val="192541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000">
                <a:solidFill>
                  <a:schemeClr val="accent2"/>
                </a:solidFill>
              </a:rPr>
              <a:t>Conditional</a:t>
            </a:r>
            <a:r>
              <a:rPr lang="en-US" sz="2000"/>
              <a:t> or </a:t>
            </a:r>
            <a:r>
              <a:rPr lang="en-US" sz="2000">
                <a:solidFill>
                  <a:schemeClr val="accent2"/>
                </a:solidFill>
              </a:rPr>
              <a:t>posterior probabilities
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/>
              <a:t>e.g., P(</a:t>
            </a:r>
            <a:r>
              <a:rPr lang="en-US" sz="1800" i="1"/>
              <a:t>cavity</a:t>
            </a:r>
            <a:r>
              <a:rPr lang="en-US" sz="1800"/>
              <a:t> | </a:t>
            </a:r>
            <a:r>
              <a:rPr lang="en-US" sz="1800" i="1"/>
              <a:t>toothache</a:t>
            </a:r>
            <a:r>
              <a:rPr lang="en-US" sz="1800"/>
              <a:t>) = 0.8
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/>
              <a:t>i.e., given that </a:t>
            </a:r>
            <a:r>
              <a:rPr lang="en-US" sz="1800" i="1"/>
              <a:t>toothache</a:t>
            </a:r>
            <a:r>
              <a:rPr lang="en-US" sz="1800"/>
              <a:t> is all I know
</a:t>
            </a:r>
          </a:p>
          <a:p>
            <a:pPr lvl="4">
              <a:lnSpc>
                <a:spcPct val="80000"/>
              </a:lnSpc>
              <a:buFontTx/>
              <a:buNone/>
            </a:pPr>
            <a:endParaRPr lang="en-US" sz="1400"/>
          </a:p>
          <a:p>
            <a:pPr>
              <a:lnSpc>
                <a:spcPct val="80000"/>
              </a:lnSpc>
            </a:pPr>
            <a:r>
              <a:rPr lang="en-US" sz="2000"/>
              <a:t>(Notation for conditional distributions:
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b="1"/>
              <a:t>P</a:t>
            </a:r>
            <a:r>
              <a:rPr lang="en-US" sz="1800"/>
              <a:t>(</a:t>
            </a:r>
            <a:r>
              <a:rPr lang="en-US" sz="1800" i="1"/>
              <a:t>Cavity </a:t>
            </a:r>
            <a:r>
              <a:rPr lang="en-US" sz="1800"/>
              <a:t>| </a:t>
            </a:r>
            <a:r>
              <a:rPr lang="en-US" sz="1800" i="1"/>
              <a:t>Toothache</a:t>
            </a:r>
            <a:r>
              <a:rPr lang="en-US" sz="1800"/>
              <a:t>) = 2-element vector of 2-element vectors)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/>
              <a:t>
</a:t>
            </a:r>
          </a:p>
          <a:p>
            <a:pPr>
              <a:lnSpc>
                <a:spcPct val="80000"/>
              </a:lnSpc>
            </a:pPr>
            <a:r>
              <a:rPr lang="en-US" sz="2000"/>
              <a:t>If we know more, e.g., </a:t>
            </a:r>
            <a:r>
              <a:rPr lang="en-US" sz="2000" i="1"/>
              <a:t>cavity</a:t>
            </a:r>
            <a:r>
              <a:rPr lang="en-US" sz="2000"/>
              <a:t> is also given, then we have
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/>
              <a:t>P(</a:t>
            </a:r>
            <a:r>
              <a:rPr lang="en-US" sz="1800" i="1"/>
              <a:t>cavity | toothache,cavity</a:t>
            </a:r>
            <a:r>
              <a:rPr lang="en-US" sz="1800"/>
              <a:t>) = 1
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New evidence may be irrelevant, allowing simplification, e.g.,
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/>
              <a:t>P(</a:t>
            </a:r>
            <a:r>
              <a:rPr lang="en-US" sz="1800" i="1"/>
              <a:t>cavity | toothache, sunny</a:t>
            </a:r>
            <a:r>
              <a:rPr lang="en-US" sz="1800"/>
              <a:t>) = P(</a:t>
            </a:r>
            <a:r>
              <a:rPr lang="en-US" sz="1800" i="1"/>
              <a:t>cavity </a:t>
            </a:r>
            <a:r>
              <a:rPr lang="en-US" sz="1800"/>
              <a:t>| </a:t>
            </a:r>
            <a:r>
              <a:rPr lang="en-US" sz="1800" i="1"/>
              <a:t>toothache</a:t>
            </a:r>
            <a:r>
              <a:rPr lang="en-US" sz="1800"/>
              <a:t>) = 0.8</a:t>
            </a:r>
          </a:p>
          <a:p>
            <a:pPr>
              <a:lnSpc>
                <a:spcPct val="80000"/>
              </a:lnSpc>
            </a:pPr>
            <a:r>
              <a:rPr lang="en-US" sz="2000"/>
              <a:t>This kind of inference, sanctioned by domain knowledge, is crucial
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Conditional probability</a:t>
            </a:r>
          </a:p>
        </p:txBody>
      </p:sp>
    </p:spTree>
    <p:extLst>
      <p:ext uri="{BB962C8B-B14F-4D97-AF65-F5344CB8AC3E}">
        <p14:creationId xmlns:p14="http://schemas.microsoft.com/office/powerpoint/2010/main" val="334609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9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517150"/>
              </p:ext>
            </p:extLst>
          </p:nvPr>
        </p:nvGraphicFramePr>
        <p:xfrm>
          <a:off x="1568450" y="4023015"/>
          <a:ext cx="5774822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Equation" r:id="rId3" imgW="2831760" imgH="203040" progId="Equation.3">
                  <p:embed/>
                </p:oleObj>
              </mc:Choice>
              <mc:Fallback>
                <p:oleObj name="Equation" r:id="rId3" imgW="2831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4023015"/>
                        <a:ext cx="5774822" cy="414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Bayes’ </a:t>
            </a:r>
            <a:r>
              <a:rPr lang="hu-HU" dirty="0"/>
              <a:t>rule</a:t>
            </a:r>
            <a:endParaRPr lang="en-US" dirty="0"/>
          </a:p>
        </p:txBody>
      </p:sp>
      <p:graphicFrame>
        <p:nvGraphicFramePr>
          <p:cNvPr id="50180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568022381"/>
              </p:ext>
            </p:extLst>
          </p:nvPr>
        </p:nvGraphicFramePr>
        <p:xfrm>
          <a:off x="1568450" y="2194503"/>
          <a:ext cx="6324600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name="Equation" r:id="rId5" imgW="2895480" imgH="457200" progId="Equation.3">
                  <p:embed/>
                </p:oleObj>
              </mc:Choice>
              <mc:Fallback>
                <p:oleObj name="Equation" r:id="rId5" imgW="2895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2194503"/>
                        <a:ext cx="6324600" cy="998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2" name="Object 1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204706021"/>
              </p:ext>
            </p:extLst>
          </p:nvPr>
        </p:nvGraphicFramePr>
        <p:xfrm>
          <a:off x="1580919" y="5317375"/>
          <a:ext cx="68834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" name="Equation" r:id="rId7" imgW="2997000" imgH="203040" progId="Equation.3">
                  <p:embed/>
                </p:oleObj>
              </mc:Choice>
              <mc:Fallback>
                <p:oleObj name="Equation" r:id="rId7" imgW="2997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0919" y="5317375"/>
                        <a:ext cx="68834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822325" y="1408113"/>
            <a:ext cx="227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prstClr val="black"/>
                </a:solidFill>
              </a:rPr>
              <a:t>An algebraic triviality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762000" y="3429000"/>
            <a:ext cx="324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prstClr val="black"/>
                </a:solidFill>
              </a:rPr>
              <a:t>A scientific research paradigm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838200" y="4724400"/>
            <a:ext cx="705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solidFill>
                  <a:prstClr val="black"/>
                </a:solidFill>
              </a:rPr>
              <a:t>A practical method for inverting causal knowledge to diagnostic tool.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Chain </a:t>
            </a:r>
            <a:r>
              <a:rPr lang="en-US" sz="2000" dirty="0">
                <a:solidFill>
                  <a:schemeClr val="accent2"/>
                </a:solidFill>
              </a:rPr>
              <a:t>rule</a:t>
            </a:r>
            <a:r>
              <a:rPr lang="en-US" sz="2000" dirty="0"/>
              <a:t> is derived by successive application of product rule:
</a:t>
            </a:r>
            <a:r>
              <a:rPr lang="en-US" sz="1800" b="1" dirty="0" smtClean="0"/>
              <a:t>P</a:t>
            </a:r>
            <a:r>
              <a:rPr lang="en-US" sz="1800" dirty="0" smtClean="0"/>
              <a:t>(X</a:t>
            </a:r>
            <a:r>
              <a:rPr lang="en-US" sz="1800" baseline="-25000" dirty="0" smtClean="0"/>
              <a:t>1</a:t>
            </a:r>
            <a:r>
              <a:rPr lang="en-US" sz="1800" dirty="0"/>
              <a:t>, …,</a:t>
            </a:r>
            <a:r>
              <a:rPr lang="en-US" sz="1800" dirty="0" err="1"/>
              <a:t>X</a:t>
            </a:r>
            <a:r>
              <a:rPr lang="en-US" sz="1800" baseline="-25000" dirty="0" err="1"/>
              <a:t>n</a:t>
            </a:r>
            <a:r>
              <a:rPr lang="en-US" sz="1800" dirty="0"/>
              <a:t>) 	= </a:t>
            </a:r>
            <a:r>
              <a:rPr lang="en-US" sz="1800" b="1" dirty="0"/>
              <a:t>P</a:t>
            </a:r>
            <a:r>
              <a:rPr lang="en-US" sz="1800" dirty="0"/>
              <a:t>(X</a:t>
            </a:r>
            <a:r>
              <a:rPr lang="en-US" sz="1800" baseline="-25000" dirty="0"/>
              <a:t>1</a:t>
            </a:r>
            <a:r>
              <a:rPr lang="en-US" sz="1800" dirty="0"/>
              <a:t>,...,X</a:t>
            </a:r>
            <a:r>
              <a:rPr lang="en-US" sz="1800" baseline="-25000" dirty="0"/>
              <a:t>n-1</a:t>
            </a:r>
            <a:r>
              <a:rPr lang="en-US" sz="1800" dirty="0"/>
              <a:t>) </a:t>
            </a:r>
            <a:r>
              <a:rPr lang="en-US" sz="1800" b="1" dirty="0"/>
              <a:t>P</a:t>
            </a:r>
            <a:r>
              <a:rPr lang="en-US" sz="1800" dirty="0"/>
              <a:t>(</a:t>
            </a:r>
            <a:r>
              <a:rPr lang="en-US" sz="1800" dirty="0" err="1"/>
              <a:t>X</a:t>
            </a:r>
            <a:r>
              <a:rPr lang="en-US" sz="1800" baseline="-25000" dirty="0" err="1"/>
              <a:t>n</a:t>
            </a:r>
            <a:r>
              <a:rPr lang="en-US" sz="1800" dirty="0"/>
              <a:t> | X</a:t>
            </a:r>
            <a:r>
              <a:rPr lang="en-US" sz="1800" baseline="-25000" dirty="0"/>
              <a:t>1</a:t>
            </a:r>
            <a:r>
              <a:rPr lang="en-US" sz="1800" dirty="0"/>
              <a:t>,...,X</a:t>
            </a:r>
            <a:r>
              <a:rPr lang="en-US" sz="1800" baseline="-25000" dirty="0"/>
              <a:t>n-1</a:t>
            </a:r>
            <a:r>
              <a:rPr lang="en-US" sz="1800" dirty="0"/>
              <a:t>)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n-US" sz="1800" dirty="0"/>
              <a:t>                 	= </a:t>
            </a:r>
            <a:r>
              <a:rPr lang="en-US" sz="1800" b="1" dirty="0"/>
              <a:t>P</a:t>
            </a:r>
            <a:r>
              <a:rPr lang="en-US" sz="1800" dirty="0"/>
              <a:t>(X</a:t>
            </a:r>
            <a:r>
              <a:rPr lang="en-US" sz="1800" baseline="-25000" dirty="0"/>
              <a:t>1</a:t>
            </a:r>
            <a:r>
              <a:rPr lang="en-US" sz="1800" dirty="0"/>
              <a:t>,...,X</a:t>
            </a:r>
            <a:r>
              <a:rPr lang="en-US" sz="1800" baseline="-25000" dirty="0"/>
              <a:t>n-2</a:t>
            </a:r>
            <a:r>
              <a:rPr lang="en-US" sz="1800" dirty="0"/>
              <a:t>) </a:t>
            </a:r>
            <a:r>
              <a:rPr lang="en-US" sz="1800" b="1" dirty="0"/>
              <a:t>P</a:t>
            </a:r>
            <a:r>
              <a:rPr lang="en-US" sz="1800" dirty="0"/>
              <a:t>(X</a:t>
            </a:r>
            <a:r>
              <a:rPr lang="en-US" sz="1800" baseline="-25000" dirty="0"/>
              <a:t>n-1</a:t>
            </a:r>
            <a:r>
              <a:rPr lang="en-US" sz="1800" dirty="0"/>
              <a:t> | X</a:t>
            </a:r>
            <a:r>
              <a:rPr lang="en-US" sz="1800" baseline="-25000" dirty="0"/>
              <a:t>1</a:t>
            </a:r>
            <a:r>
              <a:rPr lang="en-US" sz="1800" dirty="0"/>
              <a:t>,...,X</a:t>
            </a:r>
            <a:r>
              <a:rPr lang="en-US" sz="1800" baseline="-25000" dirty="0"/>
              <a:t>n-2</a:t>
            </a:r>
            <a:r>
              <a:rPr lang="en-US" sz="1800" dirty="0"/>
              <a:t>) </a:t>
            </a:r>
            <a:r>
              <a:rPr lang="en-US" sz="1800" b="1" dirty="0"/>
              <a:t>P</a:t>
            </a:r>
            <a:r>
              <a:rPr lang="en-US" sz="1800" dirty="0"/>
              <a:t>(</a:t>
            </a:r>
            <a:r>
              <a:rPr lang="en-US" sz="1800" dirty="0" err="1"/>
              <a:t>X</a:t>
            </a:r>
            <a:r>
              <a:rPr lang="en-US" sz="1800" baseline="-25000" dirty="0" err="1"/>
              <a:t>n</a:t>
            </a:r>
            <a:r>
              <a:rPr lang="en-US" sz="1800" dirty="0"/>
              <a:t> | X</a:t>
            </a:r>
            <a:r>
              <a:rPr lang="en-US" sz="1800" baseline="-25000" dirty="0"/>
              <a:t>1</a:t>
            </a:r>
            <a:r>
              <a:rPr lang="en-US" sz="1800" dirty="0"/>
              <a:t>,...,X</a:t>
            </a:r>
            <a:r>
              <a:rPr lang="en-US" sz="1800" baseline="-25000" dirty="0"/>
              <a:t>n-1</a:t>
            </a:r>
            <a:r>
              <a:rPr lang="en-US" sz="1800" dirty="0"/>
              <a:t>)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n-US" sz="1800" dirty="0"/>
              <a:t>                  	= …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n-US" sz="1800" dirty="0"/>
              <a:t>                  	= </a:t>
            </a:r>
            <a:r>
              <a:rPr lang="el-GR" sz="1800" dirty="0" smtClean="0">
                <a:cs typeface="Arial" charset="0"/>
              </a:rPr>
              <a:t>π</a:t>
            </a:r>
            <a:r>
              <a:rPr lang="en-US" sz="1800" dirty="0" smtClean="0"/>
              <a:t> </a:t>
            </a:r>
            <a:r>
              <a:rPr lang="en-US" sz="1800" b="1" dirty="0"/>
              <a:t>P</a:t>
            </a:r>
            <a:r>
              <a:rPr lang="en-US" sz="1800" dirty="0"/>
              <a:t>(X</a:t>
            </a:r>
            <a:r>
              <a:rPr lang="en-US" sz="1800" baseline="-25000" dirty="0"/>
              <a:t>i</a:t>
            </a:r>
            <a:r>
              <a:rPr lang="en-US" sz="1800" dirty="0"/>
              <a:t> | X</a:t>
            </a:r>
            <a:r>
              <a:rPr lang="en-US" sz="1800" baseline="-25000" dirty="0"/>
              <a:t>1</a:t>
            </a:r>
            <a:r>
              <a:rPr lang="en-US" sz="1800" dirty="0"/>
              <a:t>, … ,X</a:t>
            </a:r>
            <a:r>
              <a:rPr lang="en-US" sz="1800" baseline="-25000" dirty="0"/>
              <a:t>i-1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Chain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6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2400" dirty="0"/>
              <a:t>~</a:t>
            </a:r>
            <a:r>
              <a:rPr lang="hu-HU" sz="2400" dirty="0" smtClean="0"/>
              <a:t>Summing out/averaging out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Start </a:t>
            </a:r>
            <a:r>
              <a:rPr lang="en-US" sz="2400" dirty="0"/>
              <a:t>with the joint probability distribution</a:t>
            </a:r>
            <a:r>
              <a:rPr lang="en-US" sz="2400" dirty="0" smtClean="0"/>
              <a:t>: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hu-HU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hu-HU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
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For any proposition </a:t>
            </a:r>
            <a:r>
              <a:rPr lang="el-GR" sz="2400" dirty="0">
                <a:cs typeface="Arial" charset="0"/>
              </a:rPr>
              <a:t>φ</a:t>
            </a:r>
            <a:r>
              <a:rPr lang="en-US" sz="2400" dirty="0"/>
              <a:t>, sum the atomic events where it is true: P(</a:t>
            </a:r>
            <a:r>
              <a:rPr lang="el-GR" sz="2400" dirty="0">
                <a:cs typeface="Arial" charset="0"/>
              </a:rPr>
              <a:t>φ</a:t>
            </a:r>
            <a:r>
              <a:rPr lang="en-US" sz="2400" dirty="0"/>
              <a:t>) = </a:t>
            </a:r>
            <a:r>
              <a:rPr lang="el-GR" sz="2400" dirty="0">
                <a:cs typeface="Arial" charset="0"/>
              </a:rPr>
              <a:t>Σ</a:t>
            </a:r>
            <a:r>
              <a:rPr lang="el-GR" sz="2400" baseline="-25000" dirty="0">
                <a:cs typeface="Arial" charset="0"/>
              </a:rPr>
              <a:t>ω</a:t>
            </a:r>
            <a:r>
              <a:rPr lang="en-US" sz="2400" baseline="-25000" dirty="0"/>
              <a:t>:</a:t>
            </a:r>
            <a:r>
              <a:rPr lang="el-GR" sz="2400" baseline="-25000" dirty="0">
                <a:cs typeface="Arial" charset="0"/>
              </a:rPr>
              <a:t>ω╞φ</a:t>
            </a:r>
            <a:r>
              <a:rPr lang="en-US" sz="2400" dirty="0"/>
              <a:t> P(</a:t>
            </a:r>
            <a:r>
              <a:rPr lang="el-GR" sz="2400" dirty="0">
                <a:cs typeface="Arial" charset="0"/>
              </a:rPr>
              <a:t>ω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Marginalization</a:t>
            </a:r>
            <a:endParaRPr lang="en-US" dirty="0"/>
          </a:p>
        </p:txBody>
      </p:sp>
      <p:pic>
        <p:nvPicPr>
          <p:cNvPr id="15364" name="Picture 4" descr="dentist-j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048000"/>
            <a:ext cx="3657600" cy="1450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309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dentist-join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722779"/>
            <a:ext cx="3657600" cy="1450975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12821" y="1143000"/>
            <a:ext cx="8382000" cy="50593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Start with the joint probability distribution</a:t>
            </a:r>
            <a:r>
              <a:rPr lang="en-US" sz="2400" dirty="0" smtClean="0"/>
              <a:t>:</a:t>
            </a:r>
            <a:r>
              <a:rPr lang="hu-HU" sz="2400" dirty="0" smtClean="0"/>
              <a:t/>
            </a:r>
            <a:br>
              <a:rPr lang="hu-HU" sz="2400" dirty="0" smtClean="0"/>
            </a:b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Can </a:t>
            </a:r>
            <a:r>
              <a:rPr lang="en-US" sz="2400" dirty="0"/>
              <a:t>also compute conditional probabilities:
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	P(</a:t>
            </a:r>
            <a:r>
              <a:rPr lang="en-US" sz="2400" dirty="0">
                <a:sym typeface="Symbol" pitchFamily="18" charset="2"/>
              </a:rPr>
              <a:t></a:t>
            </a:r>
            <a:r>
              <a:rPr lang="en-US" sz="2400" i="1" dirty="0"/>
              <a:t>cavity</a:t>
            </a:r>
            <a:r>
              <a:rPr lang="en-US" sz="2400" dirty="0"/>
              <a:t> | </a:t>
            </a:r>
            <a:r>
              <a:rPr lang="en-US" sz="2400" i="1" dirty="0"/>
              <a:t>toothache</a:t>
            </a:r>
            <a:r>
              <a:rPr lang="en-US" sz="2400" dirty="0"/>
              <a:t>) 	= P(</a:t>
            </a:r>
            <a:r>
              <a:rPr lang="en-US" sz="2400" dirty="0">
                <a:sym typeface="Symbol" pitchFamily="18" charset="2"/>
              </a:rPr>
              <a:t></a:t>
            </a:r>
            <a:r>
              <a:rPr lang="en-US" sz="2400" i="1" dirty="0"/>
              <a:t>cavity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 </a:t>
            </a:r>
            <a:r>
              <a:rPr lang="en-US" sz="2400" i="1" dirty="0"/>
              <a:t>toothache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						P(</a:t>
            </a:r>
            <a:r>
              <a:rPr lang="en-US" sz="2400" i="1" dirty="0"/>
              <a:t>toothache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					= 	      0.016+0.064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					   0.108 + 0.012 + 0.016 + 0.064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					= 0.4
</a:t>
            </a:r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Inference by enumeration</a:t>
            </a:r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4038600" y="43434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4114800" y="49530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90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dentist-joint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447800"/>
            <a:ext cx="3810000" cy="1920875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Denominator can be viewed as a </a:t>
            </a:r>
            <a:r>
              <a:rPr lang="en-US" sz="2000" dirty="0">
                <a:solidFill>
                  <a:srgbClr val="FF0000"/>
                </a:solidFill>
              </a:rPr>
              <a:t>normalization constant</a:t>
            </a:r>
            <a:r>
              <a:rPr lang="en-US" sz="2000" dirty="0"/>
              <a:t> α
</a:t>
            </a:r>
          </a:p>
          <a:p>
            <a:pPr>
              <a:lnSpc>
                <a:spcPct val="80000"/>
              </a:lnSpc>
              <a:buFontTx/>
              <a:buNone/>
            </a:pPr>
            <a:endParaRPr lang="hu-HU" sz="2000" b="1" dirty="0" smtClean="0"/>
          </a:p>
          <a:p>
            <a:pPr>
              <a:lnSpc>
                <a:spcPct val="80000"/>
              </a:lnSpc>
              <a:buFontTx/>
              <a:buNone/>
            </a:pPr>
            <a:endParaRPr lang="hu-HU" sz="2000" b="1" dirty="0"/>
          </a:p>
          <a:p>
            <a:pPr>
              <a:lnSpc>
                <a:spcPct val="80000"/>
              </a:lnSpc>
              <a:buFontTx/>
              <a:buNone/>
            </a:pPr>
            <a:endParaRPr lang="hu-HU" sz="2000" b="1" dirty="0" smtClean="0"/>
          </a:p>
          <a:p>
            <a:pPr>
              <a:lnSpc>
                <a:spcPct val="80000"/>
              </a:lnSpc>
              <a:buFontTx/>
              <a:buNone/>
            </a:pPr>
            <a:endParaRPr lang="hu-HU" sz="2000" b="1" dirty="0"/>
          </a:p>
          <a:p>
            <a:pPr>
              <a:lnSpc>
                <a:spcPct val="80000"/>
              </a:lnSpc>
              <a:buFontTx/>
              <a:buNone/>
            </a:pPr>
            <a:endParaRPr lang="en-US" sz="20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/>
              <a:t>P</a:t>
            </a:r>
            <a:r>
              <a:rPr lang="en-US" sz="2000" dirty="0"/>
              <a:t>(</a:t>
            </a:r>
            <a:r>
              <a:rPr lang="en-US" sz="2000" i="1" dirty="0"/>
              <a:t>Cavity | toothache</a:t>
            </a:r>
            <a:r>
              <a:rPr lang="en-US" sz="2000" dirty="0"/>
              <a:t>) = α, </a:t>
            </a:r>
            <a:r>
              <a:rPr lang="en-US" sz="2000" b="1" dirty="0"/>
              <a:t>P</a:t>
            </a:r>
            <a:r>
              <a:rPr lang="en-US" sz="2000" dirty="0"/>
              <a:t>(</a:t>
            </a:r>
            <a:r>
              <a:rPr lang="en-US" sz="2000" i="1" dirty="0" err="1"/>
              <a:t>Cavity,toothache</a:t>
            </a:r>
            <a:r>
              <a:rPr lang="en-US" sz="2000" dirty="0"/>
              <a:t>)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/>
              <a:t>= α, [</a:t>
            </a:r>
            <a:r>
              <a:rPr lang="en-US" sz="1800" b="1" dirty="0"/>
              <a:t>P</a:t>
            </a:r>
            <a:r>
              <a:rPr lang="en-US" sz="1800" dirty="0"/>
              <a:t>(</a:t>
            </a:r>
            <a:r>
              <a:rPr lang="en-US" sz="1800" i="1" dirty="0" err="1"/>
              <a:t>Cavity,toothache,catch</a:t>
            </a:r>
            <a:r>
              <a:rPr lang="en-US" sz="1800" dirty="0"/>
              <a:t>) + </a:t>
            </a:r>
            <a:r>
              <a:rPr lang="en-US" sz="1800" b="1" dirty="0"/>
              <a:t>P</a:t>
            </a:r>
            <a:r>
              <a:rPr lang="en-US" sz="1800" dirty="0"/>
              <a:t>(</a:t>
            </a:r>
            <a:r>
              <a:rPr lang="en-US" sz="1800" i="1" dirty="0" err="1"/>
              <a:t>Cavity,toothache</a:t>
            </a:r>
            <a:r>
              <a:rPr lang="en-US" sz="1800" dirty="0"/>
              <a:t>,</a:t>
            </a:r>
            <a:r>
              <a:rPr lang="en-US" sz="1800" dirty="0">
                <a:sym typeface="Symbol" pitchFamily="18" charset="2"/>
              </a:rPr>
              <a:t></a:t>
            </a:r>
            <a:r>
              <a:rPr lang="en-US" sz="1800" dirty="0"/>
              <a:t> </a:t>
            </a:r>
            <a:r>
              <a:rPr lang="en-US" sz="1800" i="1" dirty="0"/>
              <a:t>catch</a:t>
            </a:r>
            <a:r>
              <a:rPr lang="en-US" sz="1800" dirty="0"/>
              <a:t>)]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/>
              <a:t>= </a:t>
            </a:r>
            <a:r>
              <a:rPr lang="el-GR" sz="1800" dirty="0">
                <a:cs typeface="Arial" charset="0"/>
              </a:rPr>
              <a:t>α</a:t>
            </a:r>
            <a:r>
              <a:rPr lang="en-US" sz="1800" dirty="0"/>
              <a:t>, [&lt;0.108,0.016&gt; + &lt;0.012,0.064&gt;]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/>
              <a:t>= α, &lt;0.12,0.08&gt; = &lt;0.6,0.4&gt;
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General idea: compute distribution on query variable by fixing </a:t>
            </a:r>
            <a:r>
              <a:rPr lang="en-US" sz="2000" dirty="0">
                <a:solidFill>
                  <a:schemeClr val="accent2"/>
                </a:solidFill>
              </a:rPr>
              <a:t>evidence variables</a:t>
            </a:r>
            <a:r>
              <a:rPr lang="en-US" sz="2000" dirty="0"/>
              <a:t> and summing over </a:t>
            </a:r>
            <a:r>
              <a:rPr lang="en-US" sz="2000" dirty="0">
                <a:solidFill>
                  <a:schemeClr val="accent2"/>
                </a:solidFill>
              </a:rPr>
              <a:t>hidden variables</a:t>
            </a:r>
            <a:endParaRPr lang="en-US" sz="1200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Normalization</a:t>
            </a:r>
          </a:p>
        </p:txBody>
      </p:sp>
    </p:spTree>
    <p:extLst>
      <p:ext uri="{BB962C8B-B14F-4D97-AF65-F5344CB8AC3E}">
        <p14:creationId xmlns:p14="http://schemas.microsoft.com/office/powerpoint/2010/main" val="58853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None/>
            </a:pPr>
            <a:r>
              <a:rPr lang="hu-HU" sz="1800" dirty="0">
                <a:solidFill>
                  <a:srgbClr val="FF0000"/>
                </a:solidFill>
              </a:rPr>
              <a:t>Any</a:t>
            </a:r>
            <a:r>
              <a:rPr lang="en-US" sz="1800" dirty="0">
                <a:solidFill>
                  <a:srgbClr val="FF0000"/>
                </a:solidFill>
              </a:rPr>
              <a:t> question about </a:t>
            </a:r>
            <a:r>
              <a:rPr lang="hu-HU" sz="1800" dirty="0">
                <a:solidFill>
                  <a:srgbClr val="FF0000"/>
                </a:solidFill>
              </a:rPr>
              <a:t>observable events in the</a:t>
            </a:r>
            <a:r>
              <a:rPr lang="en-US" sz="1800" dirty="0">
                <a:solidFill>
                  <a:srgbClr val="FF0000"/>
                </a:solidFill>
              </a:rPr>
              <a:t> domain can be answered by the joint distribution.</a:t>
            </a:r>
          </a:p>
          <a:p>
            <a:pPr>
              <a:lnSpc>
                <a:spcPct val="110000"/>
              </a:lnSpc>
              <a:buFontTx/>
              <a:buNone/>
            </a:pPr>
            <a:endParaRPr lang="hu-HU" sz="1800" dirty="0" smtClean="0"/>
          </a:p>
          <a:p>
            <a:pPr>
              <a:lnSpc>
                <a:spcPct val="110000"/>
              </a:lnSpc>
              <a:buFontTx/>
              <a:buNone/>
            </a:pPr>
            <a:r>
              <a:rPr lang="en-US" sz="1800" dirty="0" smtClean="0"/>
              <a:t>Typically</a:t>
            </a:r>
            <a:r>
              <a:rPr lang="en-US" sz="1800" dirty="0"/>
              <a:t>, we are interested </a:t>
            </a:r>
            <a:r>
              <a:rPr lang="en-US" sz="1800" dirty="0" smtClean="0"/>
              <a:t>in the </a:t>
            </a:r>
            <a:r>
              <a:rPr lang="en-US" sz="1800" dirty="0"/>
              <a:t>posterior joint distribution of the </a:t>
            </a:r>
            <a:r>
              <a:rPr lang="en-US" sz="1800" dirty="0">
                <a:solidFill>
                  <a:schemeClr val="accent2"/>
                </a:solidFill>
              </a:rPr>
              <a:t>query variables</a:t>
            </a:r>
            <a:r>
              <a:rPr lang="en-US" sz="1800" dirty="0"/>
              <a:t> </a:t>
            </a:r>
            <a:r>
              <a:rPr lang="en-US" sz="1800" b="1" dirty="0"/>
              <a:t>Y </a:t>
            </a:r>
            <a:r>
              <a:rPr lang="en-US" sz="1800" dirty="0"/>
              <a:t>	given specific values </a:t>
            </a:r>
            <a:r>
              <a:rPr lang="en-US" sz="1800" b="1" dirty="0"/>
              <a:t>e</a:t>
            </a:r>
            <a:r>
              <a:rPr lang="en-US" sz="1800" dirty="0"/>
              <a:t> for the </a:t>
            </a:r>
            <a:r>
              <a:rPr lang="en-US" sz="1800" dirty="0">
                <a:solidFill>
                  <a:schemeClr val="accent2"/>
                </a:solidFill>
              </a:rPr>
              <a:t>evidence variables</a:t>
            </a:r>
            <a:r>
              <a:rPr lang="en-US" sz="1800" dirty="0"/>
              <a:t> </a:t>
            </a:r>
            <a:r>
              <a:rPr lang="en-US" sz="1800" b="1" dirty="0"/>
              <a:t>E</a:t>
            </a:r>
            <a:r>
              <a:rPr lang="en-US" sz="1800" dirty="0"/>
              <a:t>
</a:t>
            </a:r>
            <a:r>
              <a:rPr lang="en-US" sz="1800" dirty="0" smtClean="0"/>
              <a:t>Let </a:t>
            </a:r>
            <a:r>
              <a:rPr lang="en-US" sz="1800" dirty="0"/>
              <a:t>the </a:t>
            </a:r>
            <a:r>
              <a:rPr lang="en-US" sz="1800" dirty="0">
                <a:solidFill>
                  <a:schemeClr val="accent2"/>
                </a:solidFill>
              </a:rPr>
              <a:t>hidden variables</a:t>
            </a:r>
            <a:r>
              <a:rPr lang="en-US" sz="1800" dirty="0"/>
              <a:t> be </a:t>
            </a:r>
            <a:r>
              <a:rPr lang="en-US" sz="1800" b="1" dirty="0"/>
              <a:t>H </a:t>
            </a:r>
            <a:r>
              <a:rPr lang="en-US" sz="1800" dirty="0"/>
              <a:t>= </a:t>
            </a:r>
            <a:r>
              <a:rPr lang="en-US" sz="1800" b="1" dirty="0"/>
              <a:t>X </a:t>
            </a:r>
            <a:r>
              <a:rPr lang="en-US" sz="1800" dirty="0"/>
              <a:t>- </a:t>
            </a:r>
            <a:r>
              <a:rPr lang="en-US" sz="1800" b="1" dirty="0"/>
              <a:t>Y</a:t>
            </a:r>
            <a:r>
              <a:rPr lang="en-US" sz="1800" dirty="0"/>
              <a:t> </a:t>
            </a:r>
            <a:r>
              <a:rPr lang="en-US" sz="1800" dirty="0" smtClean="0"/>
              <a:t>– </a:t>
            </a:r>
            <a:r>
              <a:rPr lang="en-US" sz="1800" b="1" dirty="0"/>
              <a:t>E</a:t>
            </a:r>
            <a:r>
              <a:rPr lang="en-US" sz="1800" dirty="0"/>
              <a:t>
</a:t>
            </a:r>
            <a:r>
              <a:rPr lang="en-US" sz="1800" dirty="0" smtClean="0"/>
              <a:t>Then </a:t>
            </a:r>
            <a:r>
              <a:rPr lang="en-US" sz="1800" dirty="0"/>
              <a:t>the required summation of joint entries is done by summing out the hidden variables:
</a:t>
            </a:r>
            <a:r>
              <a:rPr lang="en-US" sz="1600" b="1" dirty="0" smtClean="0"/>
              <a:t>P</a:t>
            </a:r>
            <a:r>
              <a:rPr lang="en-US" sz="1600" dirty="0" smtClean="0"/>
              <a:t>(</a:t>
            </a:r>
            <a:r>
              <a:rPr lang="en-US" sz="1600" b="1" dirty="0" smtClean="0"/>
              <a:t>Y</a:t>
            </a:r>
            <a:r>
              <a:rPr lang="en-US" sz="1600" dirty="0" smtClean="0"/>
              <a:t> </a:t>
            </a:r>
            <a:r>
              <a:rPr lang="en-US" sz="1600" dirty="0"/>
              <a:t>| </a:t>
            </a:r>
            <a:r>
              <a:rPr lang="en-US" sz="1600" b="1" dirty="0"/>
              <a:t>E </a:t>
            </a:r>
            <a:r>
              <a:rPr lang="en-US" sz="1600" dirty="0"/>
              <a:t>= </a:t>
            </a:r>
            <a:r>
              <a:rPr lang="en-US" sz="1600" b="1" dirty="0"/>
              <a:t>e</a:t>
            </a:r>
            <a:r>
              <a:rPr lang="en-US" sz="1600" dirty="0"/>
              <a:t>) = α</a:t>
            </a:r>
            <a:r>
              <a:rPr lang="en-US" sz="1600" b="1" dirty="0"/>
              <a:t>P</a:t>
            </a:r>
            <a:r>
              <a:rPr lang="en-US" sz="1600" dirty="0"/>
              <a:t>(</a:t>
            </a:r>
            <a:r>
              <a:rPr lang="en-US" sz="1600" b="1" dirty="0"/>
              <a:t>Y</a:t>
            </a:r>
            <a:r>
              <a:rPr lang="en-US" sz="1600" dirty="0"/>
              <a:t>,</a:t>
            </a:r>
            <a:r>
              <a:rPr lang="en-US" sz="1600" b="1" dirty="0"/>
              <a:t>E</a:t>
            </a:r>
            <a:r>
              <a:rPr lang="en-US" sz="1600" dirty="0"/>
              <a:t> = </a:t>
            </a:r>
            <a:r>
              <a:rPr lang="en-US" sz="1600" b="1" dirty="0"/>
              <a:t>e</a:t>
            </a:r>
            <a:r>
              <a:rPr lang="en-US" sz="1600" dirty="0"/>
              <a:t>) = α</a:t>
            </a:r>
            <a:r>
              <a:rPr lang="el-GR" sz="1600" dirty="0">
                <a:cs typeface="Arial" charset="0"/>
              </a:rPr>
              <a:t>Σ</a:t>
            </a:r>
            <a:r>
              <a:rPr lang="en-US" sz="1600" baseline="-25000" dirty="0" err="1"/>
              <a:t>h</a:t>
            </a:r>
            <a:r>
              <a:rPr lang="en-US" sz="1600" b="1" dirty="0" err="1"/>
              <a:t>P</a:t>
            </a:r>
            <a:r>
              <a:rPr lang="en-US" sz="1600" dirty="0"/>
              <a:t>(</a:t>
            </a:r>
            <a:r>
              <a:rPr lang="en-US" sz="1600" b="1" dirty="0"/>
              <a:t>Y</a:t>
            </a:r>
            <a:r>
              <a:rPr lang="en-US" sz="1600" dirty="0"/>
              <a:t>,</a:t>
            </a:r>
            <a:r>
              <a:rPr lang="en-US" sz="1600" b="1" dirty="0"/>
              <a:t>E</a:t>
            </a:r>
            <a:r>
              <a:rPr lang="en-US" sz="1600" dirty="0"/>
              <a:t>= </a:t>
            </a:r>
            <a:r>
              <a:rPr lang="en-US" sz="1600" b="1" dirty="0"/>
              <a:t>e</a:t>
            </a:r>
            <a:r>
              <a:rPr lang="en-US" sz="1600" dirty="0"/>
              <a:t>, </a:t>
            </a:r>
            <a:r>
              <a:rPr lang="en-US" sz="1600" b="1" dirty="0"/>
              <a:t>H</a:t>
            </a:r>
            <a:r>
              <a:rPr lang="en-US" sz="1600" dirty="0"/>
              <a:t> = </a:t>
            </a:r>
            <a:r>
              <a:rPr lang="en-US" sz="1600" b="1" dirty="0"/>
              <a:t>h</a:t>
            </a:r>
            <a:r>
              <a:rPr lang="en-US" sz="1600" dirty="0"/>
              <a:t>)
</a:t>
            </a:r>
          </a:p>
          <a:p>
            <a:pPr>
              <a:lnSpc>
                <a:spcPct val="110000"/>
              </a:lnSpc>
            </a:pPr>
            <a:endParaRPr lang="en-US" sz="1800" dirty="0"/>
          </a:p>
          <a:p>
            <a:pPr>
              <a:lnSpc>
                <a:spcPct val="110000"/>
              </a:lnSpc>
            </a:pPr>
            <a:r>
              <a:rPr lang="en-US" sz="1800" dirty="0"/>
              <a:t>The terms in the summation are joint entries because </a:t>
            </a:r>
            <a:r>
              <a:rPr lang="en-US" sz="1800" b="1" dirty="0"/>
              <a:t>Y</a:t>
            </a:r>
            <a:r>
              <a:rPr lang="en-US" sz="1800" dirty="0"/>
              <a:t>, </a:t>
            </a:r>
            <a:r>
              <a:rPr lang="en-US" sz="1800" b="1" dirty="0"/>
              <a:t>E</a:t>
            </a:r>
            <a:r>
              <a:rPr lang="en-US" sz="1800" dirty="0"/>
              <a:t> and </a:t>
            </a:r>
            <a:r>
              <a:rPr lang="en-US" sz="1800" b="1" dirty="0"/>
              <a:t>H</a:t>
            </a:r>
            <a:r>
              <a:rPr lang="en-US" sz="1800" dirty="0"/>
              <a:t> together exhaust the set of random variables
</a:t>
            </a:r>
            <a:r>
              <a:rPr lang="en-US" sz="1800" dirty="0" smtClean="0"/>
              <a:t>Obvious </a:t>
            </a:r>
            <a:r>
              <a:rPr lang="en-US" sz="1800" dirty="0"/>
              <a:t>problems</a:t>
            </a:r>
            <a:r>
              <a:rPr lang="en-US" sz="1800" dirty="0" smtClean="0"/>
              <a:t>:</a:t>
            </a:r>
          </a:p>
          <a:p>
            <a:pPr marL="762000" lvl="1" indent="-304800">
              <a:lnSpc>
                <a:spcPct val="110000"/>
              </a:lnSpc>
              <a:buFontTx/>
              <a:buAutoNum type="arabicPeriod"/>
            </a:pPr>
            <a:r>
              <a:rPr lang="en-US" sz="1600" dirty="0" smtClean="0"/>
              <a:t>Worst-case time complexity </a:t>
            </a:r>
            <a:r>
              <a:rPr lang="en-US" sz="1600" i="1" dirty="0" smtClean="0"/>
              <a:t>O(</a:t>
            </a:r>
            <a:r>
              <a:rPr lang="en-US" sz="1600" i="1" dirty="0" err="1" smtClean="0"/>
              <a:t>d</a:t>
            </a:r>
            <a:r>
              <a:rPr lang="en-US" sz="1600" i="1" baseline="30000" dirty="0" err="1" smtClean="0"/>
              <a:t>n</a:t>
            </a:r>
            <a:r>
              <a:rPr lang="en-US" sz="1600" i="1" dirty="0" smtClean="0"/>
              <a:t>) </a:t>
            </a:r>
            <a:r>
              <a:rPr lang="en-US" sz="1600" dirty="0" smtClean="0"/>
              <a:t>where </a:t>
            </a:r>
            <a:r>
              <a:rPr lang="en-US" sz="1600" i="1" dirty="0" smtClean="0"/>
              <a:t>d</a:t>
            </a:r>
            <a:r>
              <a:rPr lang="en-US" sz="1600" dirty="0" smtClean="0"/>
              <a:t> is the largest </a:t>
            </a:r>
            <a:r>
              <a:rPr lang="en-US" sz="1600" dirty="0" err="1" smtClean="0"/>
              <a:t>arity</a:t>
            </a:r>
            <a:r>
              <a:rPr lang="en-US" sz="1600" dirty="0" smtClean="0"/>
              <a:t>
Space complexity </a:t>
            </a:r>
            <a:r>
              <a:rPr lang="en-US" sz="1600" i="1" dirty="0" smtClean="0"/>
              <a:t>O(</a:t>
            </a:r>
            <a:r>
              <a:rPr lang="en-US" sz="1600" i="1" dirty="0" err="1" smtClean="0"/>
              <a:t>d</a:t>
            </a:r>
            <a:r>
              <a:rPr lang="en-US" sz="1600" i="1" baseline="30000" dirty="0" err="1" smtClean="0"/>
              <a:t>n</a:t>
            </a:r>
            <a:r>
              <a:rPr lang="en-US" sz="1600" i="1" dirty="0" smtClean="0"/>
              <a:t>)</a:t>
            </a:r>
            <a:r>
              <a:rPr lang="en-US" sz="1600" dirty="0" smtClean="0"/>
              <a:t> to store the joint distribution
How to find the numbers for </a:t>
            </a:r>
            <a:r>
              <a:rPr lang="en-US" sz="1600" i="1" dirty="0" smtClean="0"/>
              <a:t>O(</a:t>
            </a:r>
            <a:r>
              <a:rPr lang="en-US" sz="1600" i="1" dirty="0" err="1" smtClean="0"/>
              <a:t>d</a:t>
            </a:r>
            <a:r>
              <a:rPr lang="en-US" sz="1600" i="1" baseline="30000" dirty="0" err="1" smtClean="0"/>
              <a:t>n</a:t>
            </a:r>
            <a:r>
              <a:rPr lang="en-US" sz="1600" i="1" dirty="0" smtClean="0"/>
              <a:t>) </a:t>
            </a:r>
            <a:r>
              <a:rPr lang="en-US" sz="1600" dirty="0" smtClean="0"/>
              <a:t>entries?</a:t>
            </a:r>
            <a:endParaRPr lang="en-US" sz="1600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Inference by enumeration, contd.</a:t>
            </a:r>
          </a:p>
        </p:txBody>
      </p:sp>
    </p:spTree>
    <p:extLst>
      <p:ext uri="{BB962C8B-B14F-4D97-AF65-F5344CB8AC3E}">
        <p14:creationId xmlns:p14="http://schemas.microsoft.com/office/powerpoint/2010/main" val="131274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u-HU" sz="2400" dirty="0" smtClean="0"/>
          </a:p>
          <a:p>
            <a:pPr>
              <a:buNone/>
            </a:pPr>
            <a:endParaRPr lang="hu-HU" sz="2400" dirty="0"/>
          </a:p>
          <a:p>
            <a:pPr>
              <a:buNone/>
            </a:pPr>
            <a:r>
              <a:rPr lang="hu-HU" sz="2400" dirty="0" smtClean="0"/>
              <a:t>I</a:t>
            </a:r>
            <a:r>
              <a:rPr lang="hu-HU" sz="2400" baseline="-25000" dirty="0" smtClean="0"/>
              <a:t>P</a:t>
            </a:r>
            <a:r>
              <a:rPr lang="hu-HU" sz="2400" dirty="0" smtClean="0"/>
              <a:t>(X;Y|Z) or (X</a:t>
            </a:r>
            <a:r>
              <a:rPr lang="hu-HU" sz="2400" dirty="0" smtClean="0">
                <a:latin typeface="Cambria Math"/>
                <a:ea typeface="Cambria Math"/>
              </a:rPr>
              <a:t>⫫</a:t>
            </a:r>
            <a:r>
              <a:rPr lang="hu-HU" sz="2400" dirty="0" smtClean="0"/>
              <a:t>Y|Z)</a:t>
            </a:r>
            <a:r>
              <a:rPr lang="hu-HU" sz="2400" baseline="-25000" dirty="0" smtClean="0"/>
              <a:t>P </a:t>
            </a:r>
            <a:r>
              <a:rPr lang="hu-HU" sz="2400" dirty="0" smtClean="0"/>
              <a:t>denotes that X is independent of Y given Z defined as follows</a:t>
            </a:r>
          </a:p>
          <a:p>
            <a:pPr>
              <a:buNone/>
            </a:pPr>
            <a:r>
              <a:rPr lang="hu-HU" sz="2400" dirty="0" smtClean="0"/>
              <a:t>for all x,y and z with P(z)&gt;</a:t>
            </a:r>
            <a:r>
              <a:rPr lang="hu-HU" sz="2400" dirty="0"/>
              <a:t>0:  </a:t>
            </a:r>
            <a:r>
              <a:rPr lang="hu-HU" sz="2400" dirty="0" smtClean="0"/>
              <a:t>P(x;y|z</a:t>
            </a:r>
            <a:r>
              <a:rPr lang="hu-HU" sz="2400" dirty="0"/>
              <a:t>)=</a:t>
            </a:r>
            <a:r>
              <a:rPr lang="hu-HU" sz="2400" dirty="0" smtClean="0"/>
              <a:t>P(x|z</a:t>
            </a:r>
            <a:r>
              <a:rPr lang="hu-HU" sz="2400" dirty="0"/>
              <a:t>) </a:t>
            </a:r>
            <a:r>
              <a:rPr lang="hu-HU" sz="2400" dirty="0" smtClean="0"/>
              <a:t>P(y|z</a:t>
            </a:r>
            <a:r>
              <a:rPr lang="hu-HU" sz="2400" dirty="0"/>
              <a:t>) </a:t>
            </a:r>
            <a:endParaRPr lang="hu-HU" sz="2400" dirty="0" smtClean="0"/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r>
              <a:rPr lang="hu-HU" sz="2400" dirty="0" smtClean="0"/>
              <a:t>(Almost) alternatively, I</a:t>
            </a:r>
            <a:r>
              <a:rPr lang="hu-HU" sz="2400" baseline="-25000" dirty="0" smtClean="0"/>
              <a:t>P</a:t>
            </a:r>
            <a:r>
              <a:rPr lang="hu-HU" sz="2400" dirty="0" smtClean="0"/>
              <a:t>(X;Y|Z) iff</a:t>
            </a:r>
          </a:p>
          <a:p>
            <a:pPr>
              <a:buNone/>
            </a:pPr>
            <a:r>
              <a:rPr lang="hu-HU" sz="2400" dirty="0" smtClean="0"/>
              <a:t>P(X|Z,Y)= P(X|Z) for all z,y with P(z,y)&gt;0.</a:t>
            </a:r>
          </a:p>
          <a:p>
            <a:pPr>
              <a:buNone/>
            </a:pPr>
            <a:r>
              <a:rPr lang="hu-HU" sz="2400" dirty="0" smtClean="0"/>
              <a:t>Other notations: D</a:t>
            </a:r>
            <a:r>
              <a:rPr lang="hu-HU" sz="2400" baseline="-25000" dirty="0" smtClean="0"/>
              <a:t>P</a:t>
            </a:r>
            <a:r>
              <a:rPr lang="hu-HU" sz="2400" dirty="0" smtClean="0"/>
              <a:t>(X;Y|Z) =def= ┐I</a:t>
            </a:r>
            <a:r>
              <a:rPr lang="hu-HU" sz="2400" baseline="-25000" dirty="0" smtClean="0"/>
              <a:t>P</a:t>
            </a:r>
            <a:r>
              <a:rPr lang="hu-HU" sz="2400" dirty="0" smtClean="0"/>
              <a:t>(X;Y|Z)</a:t>
            </a:r>
          </a:p>
          <a:p>
            <a:pPr>
              <a:buNone/>
            </a:pPr>
            <a:r>
              <a:rPr lang="hu-HU" sz="2400" dirty="0" smtClean="0"/>
              <a:t>Direct dependence: D</a:t>
            </a:r>
            <a:r>
              <a:rPr lang="hu-HU" sz="2400" baseline="-25000" dirty="0" smtClean="0"/>
              <a:t>P</a:t>
            </a:r>
            <a:r>
              <a:rPr lang="hu-HU" sz="2400" dirty="0" smtClean="0"/>
              <a:t>(X;Y|V/{X,Y})</a:t>
            </a: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Independence,Conditional independence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38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Information theoretic based dependence</a:t>
            </a:r>
          </a:p>
          <a:p>
            <a:pPr lvl="1"/>
            <a:r>
              <a:rPr lang="hu-HU" dirty="0" smtClean="0"/>
              <a:t>Entropy: H(X)</a:t>
            </a:r>
          </a:p>
          <a:p>
            <a:pPr lvl="1"/>
            <a:r>
              <a:rPr lang="hu-HU" dirty="0" smtClean="0"/>
              <a:t>Conditional entropy: H(X|Y)</a:t>
            </a:r>
          </a:p>
          <a:p>
            <a:pPr lvl="1"/>
            <a:r>
              <a:rPr lang="en-US" dirty="0" err="1" smtClean="0"/>
              <a:t>Kullback-Leibler</a:t>
            </a:r>
            <a:r>
              <a:rPr lang="en-US" dirty="0" smtClean="0"/>
              <a:t> </a:t>
            </a:r>
            <a:r>
              <a:rPr lang="hu-HU" dirty="0" smtClean="0"/>
              <a:t>divergence (KL(p||q))</a:t>
            </a:r>
          </a:p>
          <a:p>
            <a:pPr lvl="2"/>
            <a:r>
              <a:rPr lang="hu-HU" dirty="0" smtClean="0"/>
              <a:t>Not </a:t>
            </a:r>
            <a:r>
              <a:rPr lang="en-US" dirty="0" smtClean="0"/>
              <a:t>distance</a:t>
            </a:r>
            <a:r>
              <a:rPr lang="hu-HU" dirty="0" smtClean="0"/>
              <a:t> (asymmetric, triangle inequality)</a:t>
            </a:r>
          </a:p>
          <a:p>
            <a:pPr lvl="2"/>
            <a:r>
              <a:rPr lang="hu-HU" dirty="0" smtClean="0"/>
              <a:t>Always positive</a:t>
            </a:r>
          </a:p>
          <a:p>
            <a:pPr lvl="1"/>
            <a:r>
              <a:rPr lang="hu-HU" dirty="0"/>
              <a:t>Mutual information: MI(X;Y), MI(X;Y|Z)</a:t>
            </a:r>
          </a:p>
          <a:p>
            <a:pPr lvl="2"/>
            <a:r>
              <a:rPr lang="hu-HU" dirty="0"/>
              <a:t>MI(X;Y</a:t>
            </a:r>
            <a:r>
              <a:rPr lang="hu-HU" dirty="0" smtClean="0"/>
              <a:t>)=H(X)-H(X|Y)</a:t>
            </a:r>
          </a:p>
          <a:p>
            <a:pPr lvl="2"/>
            <a:r>
              <a:rPr lang="hu-HU" dirty="0" smtClean="0"/>
              <a:t>MI(X;Y</a:t>
            </a:r>
            <a:r>
              <a:rPr lang="hu-HU" dirty="0"/>
              <a:t>)=KL(p(X,Y)||p(X)p(Y))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Measures of dependence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A.I.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C2C00-423E-4A1E-AC5D-011AABCC80F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pPr>
              <a:defRPr/>
            </a:pPr>
            <a:fld id="{90C1F33C-5B71-47B9-BAEB-B2B66710AEF3}" type="datetime4">
              <a:rPr lang="en-US" smtClean="0">
                <a:solidFill>
                  <a:prstClr val="black"/>
                </a:solidFill>
              </a:rPr>
              <a:pPr>
                <a:defRPr/>
              </a:pPr>
              <a:t>October 28, 2019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80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Probabilistic approach: uncertainty, distributions.</a:t>
            </a:r>
          </a:p>
          <a:p>
            <a:pPr lvl="1"/>
            <a:r>
              <a:rPr lang="en-US" dirty="0"/>
              <a:t>Probabilistic models: Bayesian networks</a:t>
            </a:r>
            <a:endParaRPr lang="hu-HU" dirty="0"/>
          </a:p>
          <a:p>
            <a:pPr lvl="1"/>
            <a:r>
              <a:rPr lang="en-US" dirty="0"/>
              <a:t>Causal aspects. </a:t>
            </a:r>
            <a:endParaRPr lang="hu-HU" dirty="0"/>
          </a:p>
          <a:p>
            <a:pPr lvl="1"/>
            <a:r>
              <a:rPr lang="hu-HU" dirty="0" smtClean="0"/>
              <a:t>Knowledge engineering Bayesian networks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hu-HU" dirty="0" smtClean="0"/>
              <a:t>Inference in Bayesian networks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hu-HU" dirty="0"/>
              <a:t>L</a:t>
            </a:r>
            <a:r>
              <a:rPr lang="en-US" dirty="0"/>
              <a:t>earning</a:t>
            </a:r>
            <a:r>
              <a:rPr lang="hu-HU" dirty="0"/>
              <a:t> Bayesian networks</a:t>
            </a:r>
            <a:r>
              <a:rPr lang="hu-HU" dirty="0" smtClean="0"/>
              <a:t>.</a:t>
            </a:r>
          </a:p>
          <a:p>
            <a:pPr marL="457200" lvl="1" indent="0">
              <a:buNone/>
            </a:pPr>
            <a:endParaRPr lang="hu-HU" dirty="0"/>
          </a:p>
          <a:p>
            <a:pPr lvl="1">
              <a:buFont typeface="Wingdings" panose="05000000000000000000" pitchFamily="2" charset="2"/>
              <a:buChar char="è"/>
            </a:pPr>
            <a:r>
              <a:rPr lang="hu-HU" sz="2400" dirty="0">
                <a:sym typeface="Wingdings" panose="05000000000000000000" pitchFamily="2" charset="2"/>
              </a:rPr>
              <a:t>B</a:t>
            </a:r>
            <a:r>
              <a:rPr lang="hu-HU" sz="2400" dirty="0" smtClean="0">
                <a:sym typeface="Wingdings" panose="05000000000000000000" pitchFamily="2" charset="2"/>
              </a:rPr>
              <a:t>ook: </a:t>
            </a:r>
            <a:r>
              <a:rPr lang="en-US" sz="2400" dirty="0"/>
              <a:t>Russell, Stuart J., and Peter </a:t>
            </a:r>
            <a:r>
              <a:rPr lang="en-US" sz="2400" dirty="0" err="1"/>
              <a:t>Norvig</a:t>
            </a:r>
            <a:r>
              <a:rPr lang="en-US" sz="2400" dirty="0"/>
              <a:t>. </a:t>
            </a:r>
            <a:r>
              <a:rPr lang="en-US" sz="2400" i="1" dirty="0"/>
              <a:t>Artificial intelligence: a modern approach</a:t>
            </a:r>
            <a:r>
              <a:rPr lang="en-US" sz="2400" dirty="0" smtClean="0"/>
              <a:t>.</a:t>
            </a:r>
            <a:endParaRPr lang="hu-HU" sz="2400" dirty="0" smtClean="0"/>
          </a:p>
          <a:p>
            <a:pPr lvl="1">
              <a:buFont typeface="Wingdings" panose="05000000000000000000" pitchFamily="2" charset="2"/>
              <a:buChar char="è"/>
            </a:pPr>
            <a:r>
              <a:rPr lang="hu-HU" sz="2400" dirty="0"/>
              <a:t>Online resources: </a:t>
            </a:r>
            <a:r>
              <a:rPr lang="hu-HU" sz="2400" dirty="0">
                <a:hlinkClick r:id="rId2"/>
              </a:rPr>
              <a:t>http://aima.cs.berkeley.edu</a:t>
            </a:r>
            <a:r>
              <a:rPr lang="hu-HU" sz="2400" dirty="0" smtClean="0">
                <a:hlinkClick r:id="rId2"/>
              </a:rPr>
              <a:t>/</a:t>
            </a:r>
            <a:r>
              <a:rPr lang="hu-HU" sz="2400" dirty="0" smtClean="0"/>
              <a:t> 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hu-HU" sz="2400" dirty="0" smtClean="0"/>
              <a:t>Slides</a:t>
            </a:r>
            <a:r>
              <a:rPr lang="hu-HU" sz="2400" dirty="0"/>
              <a:t>: </a:t>
            </a:r>
            <a:r>
              <a:rPr lang="hu-HU" sz="2400" dirty="0">
                <a:hlinkClick r:id="rId3"/>
              </a:rPr>
              <a:t>http://aima.eecs.berkeley.edu/slides-pdf</a:t>
            </a:r>
            <a:r>
              <a:rPr lang="hu-HU" sz="2400" dirty="0" smtClean="0">
                <a:hlinkClick r:id="rId3"/>
              </a:rPr>
              <a:t>/</a:t>
            </a:r>
            <a:r>
              <a:rPr lang="hu-HU" sz="2400" dirty="0" smtClean="0"/>
              <a:t> 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hu-HU" sz="2400" dirty="0"/>
              <a:t>Resources in Hungarian: </a:t>
            </a:r>
            <a:r>
              <a:rPr lang="hu-HU" sz="2400" dirty="0">
                <a:hlinkClick r:id="rId4"/>
              </a:rPr>
              <a:t>http://mialmanach.mit.bme.hu</a:t>
            </a:r>
            <a:r>
              <a:rPr lang="hu-HU" sz="2400" dirty="0" smtClean="0">
                <a:hlinkClick r:id="rId4"/>
              </a:rPr>
              <a:t>/</a:t>
            </a:r>
            <a:r>
              <a:rPr lang="hu-HU" sz="2400" dirty="0" smtClean="0"/>
              <a:t> 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hu-HU" sz="2400" dirty="0"/>
              <a:t>BayesCube: </a:t>
            </a:r>
            <a:r>
              <a:rPr lang="hu-HU" sz="2400" dirty="0">
                <a:hlinkClick r:id="rId5"/>
              </a:rPr>
              <a:t>http://bioinfo.mit.bme.hu</a:t>
            </a:r>
            <a:r>
              <a:rPr lang="hu-HU" sz="2400" dirty="0" smtClean="0">
                <a:hlinkClick r:id="rId5"/>
              </a:rPr>
              <a:t>/</a:t>
            </a:r>
            <a:r>
              <a:rPr lang="hu-HU" sz="2400" dirty="0" smtClean="0"/>
              <a:t>  </a:t>
            </a:r>
            <a:endParaRPr lang="en-US" sz="2400" dirty="0"/>
          </a:p>
          <a:p>
            <a:pPr marL="457200" lvl="1" indent="0">
              <a:buNone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/>
              <a:t>Overview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Bayesian networks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D3D073-2A7F-4FE7-B20A-6441FF43365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Isosceles Triangle 72"/>
          <p:cNvSpPr/>
          <p:nvPr/>
        </p:nvSpPr>
        <p:spPr>
          <a:xfrm>
            <a:off x="4724400" y="3306763"/>
            <a:ext cx="3124200" cy="1828800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2" name="Isosceles Triangle 71"/>
          <p:cNvSpPr/>
          <p:nvPr/>
        </p:nvSpPr>
        <p:spPr>
          <a:xfrm>
            <a:off x="1219200" y="3230563"/>
            <a:ext cx="3124200" cy="1828800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36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altLang="en-US" dirty="0" smtClean="0"/>
              <a:t>Context-specific independence</a:t>
            </a:r>
            <a:endParaRPr lang="en-US" altLang="en-US" dirty="0" smtClean="0"/>
          </a:p>
        </p:txBody>
      </p:sp>
      <p:sp>
        <p:nvSpPr>
          <p:cNvPr id="15365" name="Oval 4"/>
          <p:cNvSpPr>
            <a:spLocks noChangeArrowheads="1"/>
          </p:cNvSpPr>
          <p:nvPr/>
        </p:nvSpPr>
        <p:spPr bwMode="auto">
          <a:xfrm>
            <a:off x="2133600" y="3611563"/>
            <a:ext cx="12192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Mutation</a:t>
            </a:r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1066800" y="2620963"/>
            <a:ext cx="12192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Onset</a:t>
            </a:r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2133600" y="1554163"/>
            <a:ext cx="15240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en-US" sz="1800">
                <a:solidFill>
                  <a:prstClr val="black"/>
                </a:solidFill>
              </a:rPr>
              <a:t>Bleeding</a:t>
            </a:r>
            <a:endParaRPr lang="en-US" altLang="en-US" sz="1800">
              <a:solidFill>
                <a:prstClr val="black"/>
              </a:solidFill>
            </a:endParaRPr>
          </a:p>
        </p:txBody>
      </p:sp>
      <p:cxnSp>
        <p:nvCxnSpPr>
          <p:cNvPr id="15368" name="AutoShape 11"/>
          <p:cNvCxnSpPr>
            <a:cxnSpLocks noChangeShapeType="1"/>
            <a:stCxn id="15366" idx="5"/>
            <a:endCxn id="15365" idx="0"/>
          </p:cNvCxnSpPr>
          <p:nvPr/>
        </p:nvCxnSpPr>
        <p:spPr bwMode="auto">
          <a:xfrm rot="16200000" flipH="1">
            <a:off x="2158206" y="3026569"/>
            <a:ext cx="534988" cy="635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9" name="AutoShape 12"/>
          <p:cNvCxnSpPr>
            <a:cxnSpLocks noChangeShapeType="1"/>
          </p:cNvCxnSpPr>
          <p:nvPr/>
        </p:nvCxnSpPr>
        <p:spPr bwMode="auto">
          <a:xfrm rot="5400000">
            <a:off x="876300" y="3192463"/>
            <a:ext cx="5334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0" name="AutoShape 13"/>
          <p:cNvCxnSpPr>
            <a:cxnSpLocks noChangeShapeType="1"/>
            <a:stCxn id="15367" idx="3"/>
            <a:endCxn id="15366" idx="0"/>
          </p:cNvCxnSpPr>
          <p:nvPr/>
        </p:nvCxnSpPr>
        <p:spPr bwMode="auto">
          <a:xfrm rot="5400000">
            <a:off x="1711325" y="1974850"/>
            <a:ext cx="611188" cy="681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1" name="AutoShape 14"/>
          <p:cNvCxnSpPr>
            <a:cxnSpLocks noChangeShapeType="1"/>
            <a:stCxn id="15367" idx="5"/>
            <a:endCxn id="15374" idx="0"/>
          </p:cNvCxnSpPr>
          <p:nvPr/>
        </p:nvCxnSpPr>
        <p:spPr bwMode="auto">
          <a:xfrm rot="16200000" flipH="1">
            <a:off x="3582988" y="1860550"/>
            <a:ext cx="611188" cy="909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2" name="Text Box 26"/>
          <p:cNvSpPr txBox="1">
            <a:spLocks noChangeArrowheads="1"/>
          </p:cNvSpPr>
          <p:nvPr/>
        </p:nvSpPr>
        <p:spPr bwMode="auto">
          <a:xfrm>
            <a:off x="1524000" y="2087563"/>
            <a:ext cx="205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en-US" sz="1800">
                <a:solidFill>
                  <a:prstClr val="black"/>
                </a:solidFill>
              </a:rPr>
              <a:t>absent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5373" name="Text Box 28"/>
          <p:cNvSpPr txBox="1">
            <a:spLocks noChangeArrowheads="1"/>
          </p:cNvSpPr>
          <p:nvPr/>
        </p:nvSpPr>
        <p:spPr bwMode="auto">
          <a:xfrm>
            <a:off x="3240088" y="4606925"/>
            <a:ext cx="12192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P(D|</a:t>
            </a:r>
            <a:r>
              <a:rPr lang="hu-HU" altLang="en-US" sz="1800">
                <a:solidFill>
                  <a:prstClr val="black"/>
                </a:solidFill>
              </a:rPr>
              <a:t>a,l,m</a:t>
            </a:r>
            <a:r>
              <a:rPr lang="en-US" altLang="en-US" sz="180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5374" name="Oval 7"/>
          <p:cNvSpPr>
            <a:spLocks noChangeArrowheads="1"/>
          </p:cNvSpPr>
          <p:nvPr/>
        </p:nvSpPr>
        <p:spPr bwMode="auto">
          <a:xfrm>
            <a:off x="3581400" y="2620963"/>
            <a:ext cx="15240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en-US" sz="1800">
                <a:solidFill>
                  <a:prstClr val="black"/>
                </a:solidFill>
              </a:rPr>
              <a:t>Regularity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5375" name="Text Box 26"/>
          <p:cNvSpPr txBox="1">
            <a:spLocks noChangeArrowheads="1"/>
          </p:cNvSpPr>
          <p:nvPr/>
        </p:nvSpPr>
        <p:spPr bwMode="auto">
          <a:xfrm>
            <a:off x="3352800" y="2087563"/>
            <a:ext cx="205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en-US" sz="1800">
                <a:solidFill>
                  <a:prstClr val="black"/>
                </a:solidFill>
              </a:rPr>
              <a:t>weak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5376" name="Text Box 26"/>
          <p:cNvSpPr txBox="1">
            <a:spLocks noChangeArrowheads="1"/>
          </p:cNvSpPr>
          <p:nvPr/>
        </p:nvSpPr>
        <p:spPr bwMode="auto">
          <a:xfrm>
            <a:off x="152400" y="3165475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en-US" sz="1800">
                <a:solidFill>
                  <a:prstClr val="black"/>
                </a:solidFill>
              </a:rPr>
              <a:t>Onset=early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5377" name="Text Box 26"/>
          <p:cNvSpPr txBox="1">
            <a:spLocks noChangeArrowheads="1"/>
          </p:cNvSpPr>
          <p:nvPr/>
        </p:nvSpPr>
        <p:spPr bwMode="auto">
          <a:xfrm>
            <a:off x="1676400" y="3165475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en-US" sz="1800">
                <a:solidFill>
                  <a:prstClr val="black"/>
                </a:solidFill>
              </a:rPr>
              <a:t>Onset=late</a:t>
            </a:r>
            <a:endParaRPr lang="en-US" altLang="en-US" sz="1800">
              <a:solidFill>
                <a:prstClr val="black"/>
              </a:solidFill>
            </a:endParaRPr>
          </a:p>
        </p:txBody>
      </p:sp>
      <p:cxnSp>
        <p:nvCxnSpPr>
          <p:cNvPr id="15378" name="AutoShape 11"/>
          <p:cNvCxnSpPr>
            <a:cxnSpLocks noChangeShapeType="1"/>
          </p:cNvCxnSpPr>
          <p:nvPr/>
        </p:nvCxnSpPr>
        <p:spPr bwMode="auto">
          <a:xfrm rot="16200000" flipH="1">
            <a:off x="3148806" y="4017169"/>
            <a:ext cx="534988" cy="635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9" name="AutoShape 12"/>
          <p:cNvCxnSpPr>
            <a:cxnSpLocks noChangeShapeType="1"/>
          </p:cNvCxnSpPr>
          <p:nvPr/>
        </p:nvCxnSpPr>
        <p:spPr bwMode="auto">
          <a:xfrm rot="5400000">
            <a:off x="1866900" y="4183063"/>
            <a:ext cx="5334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0" name="Text Box 26"/>
          <p:cNvSpPr txBox="1">
            <a:spLocks noChangeArrowheads="1"/>
          </p:cNvSpPr>
          <p:nvPr/>
        </p:nvSpPr>
        <p:spPr bwMode="auto">
          <a:xfrm>
            <a:off x="1143000" y="4156075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en-US" sz="1800">
                <a:solidFill>
                  <a:prstClr val="black"/>
                </a:solidFill>
              </a:rPr>
              <a:t>h.wild</a:t>
            </a:r>
            <a:endParaRPr lang="en-US" altLang="en-US" sz="1800">
              <a:solidFill>
                <a:prstClr val="black"/>
              </a:solidFill>
            </a:endParaRPr>
          </a:p>
        </p:txBody>
      </p:sp>
      <p:cxnSp>
        <p:nvCxnSpPr>
          <p:cNvPr id="48" name="AutoShape 11"/>
          <p:cNvCxnSpPr>
            <a:cxnSpLocks noChangeShapeType="1"/>
          </p:cNvCxnSpPr>
          <p:nvPr/>
        </p:nvCxnSpPr>
        <p:spPr bwMode="auto">
          <a:xfrm rot="16200000" flipH="1">
            <a:off x="4977606" y="3104357"/>
            <a:ext cx="534987" cy="635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2" name="AutoShape 12"/>
          <p:cNvCxnSpPr>
            <a:cxnSpLocks noChangeShapeType="1"/>
          </p:cNvCxnSpPr>
          <p:nvPr/>
        </p:nvCxnSpPr>
        <p:spPr bwMode="auto">
          <a:xfrm rot="5400000">
            <a:off x="3848100" y="3192463"/>
            <a:ext cx="5334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3" name="Text Box 26"/>
          <p:cNvSpPr txBox="1">
            <a:spLocks noChangeArrowheads="1"/>
          </p:cNvSpPr>
          <p:nvPr/>
        </p:nvSpPr>
        <p:spPr bwMode="auto">
          <a:xfrm>
            <a:off x="3429000" y="3306763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en-US" sz="1800">
                <a:solidFill>
                  <a:prstClr val="black"/>
                </a:solidFill>
              </a:rPr>
              <a:t>regular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5384" name="Text Box 26"/>
          <p:cNvSpPr txBox="1">
            <a:spLocks noChangeArrowheads="1"/>
          </p:cNvSpPr>
          <p:nvPr/>
        </p:nvSpPr>
        <p:spPr bwMode="auto">
          <a:xfrm>
            <a:off x="4876800" y="323056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en-US" sz="1800">
                <a:solidFill>
                  <a:prstClr val="black"/>
                </a:solidFill>
              </a:rPr>
              <a:t>irregular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5385" name="Text Box 26"/>
          <p:cNvSpPr txBox="1">
            <a:spLocks noChangeArrowheads="1"/>
          </p:cNvSpPr>
          <p:nvPr/>
        </p:nvSpPr>
        <p:spPr bwMode="auto">
          <a:xfrm>
            <a:off x="2743200" y="4156075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en-US" sz="1800">
                <a:solidFill>
                  <a:prstClr val="black"/>
                </a:solidFill>
              </a:rPr>
              <a:t>mutated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5386" name="Text Box 28"/>
          <p:cNvSpPr txBox="1">
            <a:spLocks noChangeArrowheads="1"/>
          </p:cNvSpPr>
          <p:nvPr/>
        </p:nvSpPr>
        <p:spPr bwMode="auto">
          <a:xfrm>
            <a:off x="1371600" y="4678363"/>
            <a:ext cx="1436688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P(D|</a:t>
            </a:r>
            <a:r>
              <a:rPr lang="hu-HU" altLang="en-US" sz="1800">
                <a:solidFill>
                  <a:prstClr val="black"/>
                </a:solidFill>
              </a:rPr>
              <a:t>a,l,h.w.</a:t>
            </a:r>
            <a:r>
              <a:rPr lang="en-US" altLang="en-US" sz="180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5387" name="Text Box 28"/>
          <p:cNvSpPr txBox="1">
            <a:spLocks noChangeArrowheads="1"/>
          </p:cNvSpPr>
          <p:nvPr/>
        </p:nvSpPr>
        <p:spPr bwMode="auto">
          <a:xfrm>
            <a:off x="381000" y="3611563"/>
            <a:ext cx="164179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prstClr val="black"/>
                </a:solidFill>
              </a:rPr>
              <a:t>P(D|</a:t>
            </a:r>
            <a:r>
              <a:rPr lang="hu-HU" altLang="en-US" sz="1800" dirty="0" smtClean="0">
                <a:solidFill>
                  <a:prstClr val="black"/>
                </a:solidFill>
              </a:rPr>
              <a:t>B=a,O=e</a:t>
            </a:r>
            <a:r>
              <a:rPr lang="hu-HU" altLang="en-US" sz="1800" dirty="0">
                <a:solidFill>
                  <a:prstClr val="black"/>
                </a:solidFill>
              </a:rPr>
              <a:t>)</a:t>
            </a:r>
            <a:endParaRPr lang="en-US" altLang="en-US" sz="1800" dirty="0">
              <a:solidFill>
                <a:prstClr val="black"/>
              </a:solidFill>
            </a:endParaRPr>
          </a:p>
        </p:txBody>
      </p:sp>
      <p:cxnSp>
        <p:nvCxnSpPr>
          <p:cNvPr id="15388" name="AutoShape 14"/>
          <p:cNvCxnSpPr>
            <a:cxnSpLocks noChangeShapeType="1"/>
            <a:stCxn id="15367" idx="6"/>
          </p:cNvCxnSpPr>
          <p:nvPr/>
        </p:nvCxnSpPr>
        <p:spPr bwMode="auto">
          <a:xfrm>
            <a:off x="3657600" y="1820863"/>
            <a:ext cx="2057400" cy="801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9" name="Text Box 26"/>
          <p:cNvSpPr txBox="1">
            <a:spLocks noChangeArrowheads="1"/>
          </p:cNvSpPr>
          <p:nvPr/>
        </p:nvSpPr>
        <p:spPr bwMode="auto">
          <a:xfrm>
            <a:off x="4572000" y="1935163"/>
            <a:ext cx="205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en-US" sz="1800">
                <a:solidFill>
                  <a:prstClr val="black"/>
                </a:solidFill>
              </a:rPr>
              <a:t>strong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5390" name="Text Box 28"/>
          <p:cNvSpPr txBox="1">
            <a:spLocks noChangeArrowheads="1"/>
          </p:cNvSpPr>
          <p:nvPr/>
        </p:nvSpPr>
        <p:spPr bwMode="auto">
          <a:xfrm>
            <a:off x="5410200" y="2468563"/>
            <a:ext cx="2392363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P(D|</a:t>
            </a:r>
            <a:r>
              <a:rPr lang="hu-HU" altLang="en-US" sz="1800">
                <a:solidFill>
                  <a:prstClr val="black"/>
                </a:solidFill>
              </a:rPr>
              <a:t>Bleeding=strong</a:t>
            </a:r>
            <a:r>
              <a:rPr lang="en-US" altLang="en-US" sz="180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60" name="Oval 4"/>
          <p:cNvSpPr>
            <a:spLocks noChangeArrowheads="1"/>
          </p:cNvSpPr>
          <p:nvPr/>
        </p:nvSpPr>
        <p:spPr bwMode="auto">
          <a:xfrm>
            <a:off x="5486400" y="3687763"/>
            <a:ext cx="12192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Mutation</a:t>
            </a:r>
          </a:p>
        </p:txBody>
      </p:sp>
      <p:sp>
        <p:nvSpPr>
          <p:cNvPr id="61" name="Text Box 28"/>
          <p:cNvSpPr txBox="1">
            <a:spLocks noChangeArrowheads="1"/>
          </p:cNvSpPr>
          <p:nvPr/>
        </p:nvSpPr>
        <p:spPr bwMode="auto">
          <a:xfrm>
            <a:off x="6592888" y="4683125"/>
            <a:ext cx="12446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P(D|</a:t>
            </a:r>
            <a:r>
              <a:rPr lang="hu-HU" altLang="en-US" sz="1800">
                <a:solidFill>
                  <a:prstClr val="black"/>
                </a:solidFill>
              </a:rPr>
              <a:t>w,i,m</a:t>
            </a:r>
            <a:r>
              <a:rPr lang="en-US" altLang="en-US" sz="1800">
                <a:solidFill>
                  <a:prstClr val="black"/>
                </a:solidFill>
              </a:rPr>
              <a:t>)</a:t>
            </a:r>
          </a:p>
        </p:txBody>
      </p:sp>
      <p:cxnSp>
        <p:nvCxnSpPr>
          <p:cNvPr id="62" name="AutoShape 11"/>
          <p:cNvCxnSpPr>
            <a:cxnSpLocks noChangeShapeType="1"/>
          </p:cNvCxnSpPr>
          <p:nvPr/>
        </p:nvCxnSpPr>
        <p:spPr bwMode="auto">
          <a:xfrm rot="16200000" flipH="1">
            <a:off x="6501606" y="4093369"/>
            <a:ext cx="534988" cy="635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12"/>
          <p:cNvCxnSpPr>
            <a:cxnSpLocks noChangeShapeType="1"/>
          </p:cNvCxnSpPr>
          <p:nvPr/>
        </p:nvCxnSpPr>
        <p:spPr bwMode="auto">
          <a:xfrm rot="5400000">
            <a:off x="5219700" y="4259263"/>
            <a:ext cx="5334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Text Box 26"/>
          <p:cNvSpPr txBox="1">
            <a:spLocks noChangeArrowheads="1"/>
          </p:cNvSpPr>
          <p:nvPr/>
        </p:nvSpPr>
        <p:spPr bwMode="auto">
          <a:xfrm>
            <a:off x="4495800" y="4232275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en-US" sz="1800">
                <a:solidFill>
                  <a:prstClr val="black"/>
                </a:solidFill>
              </a:rPr>
              <a:t>h.wild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65" name="Text Box 26"/>
          <p:cNvSpPr txBox="1">
            <a:spLocks noChangeArrowheads="1"/>
          </p:cNvSpPr>
          <p:nvPr/>
        </p:nvSpPr>
        <p:spPr bwMode="auto">
          <a:xfrm>
            <a:off x="6096000" y="4232275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en-US" sz="1800">
                <a:solidFill>
                  <a:prstClr val="black"/>
                </a:solidFill>
              </a:rPr>
              <a:t>mutated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66" name="Text Box 28"/>
          <p:cNvSpPr txBox="1">
            <a:spLocks noChangeArrowheads="1"/>
          </p:cNvSpPr>
          <p:nvPr/>
        </p:nvSpPr>
        <p:spPr bwMode="auto">
          <a:xfrm>
            <a:off x="4724400" y="4754563"/>
            <a:ext cx="1462088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P(D|</a:t>
            </a:r>
            <a:r>
              <a:rPr lang="hu-HU" altLang="en-US" sz="1800">
                <a:solidFill>
                  <a:prstClr val="black"/>
                </a:solidFill>
              </a:rPr>
              <a:t>w,i,h.w.</a:t>
            </a:r>
            <a:r>
              <a:rPr lang="en-US" altLang="en-US" sz="180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5398" name="Text Box 28"/>
          <p:cNvSpPr txBox="1">
            <a:spLocks noChangeArrowheads="1"/>
          </p:cNvSpPr>
          <p:nvPr/>
        </p:nvSpPr>
        <p:spPr bwMode="auto">
          <a:xfrm>
            <a:off x="3505200" y="3687763"/>
            <a:ext cx="1603388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prstClr val="black"/>
                </a:solidFill>
              </a:rPr>
              <a:t>P(D|</a:t>
            </a:r>
            <a:r>
              <a:rPr lang="hu-HU" altLang="en-US" sz="1800" dirty="0" smtClean="0">
                <a:solidFill>
                  <a:prstClr val="black"/>
                </a:solidFill>
              </a:rPr>
              <a:t>B=w,R=r</a:t>
            </a:r>
            <a:r>
              <a:rPr lang="en-US" altLang="en-US" sz="18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5399" name="TextBox 67"/>
          <p:cNvSpPr txBox="1">
            <a:spLocks noChangeArrowheads="1"/>
          </p:cNvSpPr>
          <p:nvPr/>
        </p:nvSpPr>
        <p:spPr bwMode="auto">
          <a:xfrm>
            <a:off x="304800" y="5287963"/>
            <a:ext cx="84566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en-US" sz="1800">
                <a:solidFill>
                  <a:prstClr val="black"/>
                </a:solidFill>
              </a:rPr>
              <a:t>Decision tree: Each internal node represent a (univariate) test, the leafs contains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en-US" sz="1800">
                <a:solidFill>
                  <a:prstClr val="black"/>
                </a:solidFill>
              </a:rPr>
              <a:t>the conditional probabilities given the values along the path.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en-US" sz="1800">
                <a:solidFill>
                  <a:prstClr val="black"/>
                </a:solidFill>
              </a:rPr>
              <a:t>Decision graph: If conditions are equivalent, then subtrees can be merged.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en-US" sz="1800">
                <a:solidFill>
                  <a:prstClr val="black"/>
                </a:solidFill>
              </a:rPr>
              <a:t>E.g. If (Bleeding=absent,Onset=late) ~ (Bleeding=weak,Regularity=irreg)</a:t>
            </a:r>
            <a:endParaRPr lang="en-US" altLang="en-US" sz="1800">
              <a:solidFill>
                <a:prstClr val="black"/>
              </a:solidFill>
            </a:endParaRPr>
          </a:p>
        </p:txBody>
      </p:sp>
      <p:cxnSp>
        <p:nvCxnSpPr>
          <p:cNvPr id="75" name="Curved Connector 74"/>
          <p:cNvCxnSpPr>
            <a:stCxn id="15374" idx="5"/>
            <a:endCxn id="15365" idx="0"/>
          </p:cNvCxnSpPr>
          <p:nvPr/>
        </p:nvCxnSpPr>
        <p:spPr>
          <a:xfrm rot="5400000">
            <a:off x="3544888" y="2274887"/>
            <a:ext cx="534988" cy="2138363"/>
          </a:xfrm>
          <a:prstGeom prst="curvedConnector3">
            <a:avLst>
              <a:gd name="adj1" fmla="val 4762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16420" y="1150976"/>
            <a:ext cx="5328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hu-HU" dirty="0"/>
              <a:t>Contextual independence: </a:t>
            </a:r>
            <a:r>
              <a:rPr lang="hu-HU" dirty="0" smtClean="0"/>
              <a:t>I</a:t>
            </a:r>
            <a:r>
              <a:rPr lang="hu-HU" baseline="-25000" dirty="0" smtClean="0"/>
              <a:t>P</a:t>
            </a:r>
            <a:r>
              <a:rPr lang="hu-HU" dirty="0" smtClean="0"/>
              <a:t>(X;Y|Z=z) for </a:t>
            </a:r>
            <a:r>
              <a:rPr lang="hu-HU" dirty="0"/>
              <a:t>not all z.</a:t>
            </a:r>
          </a:p>
        </p:txBody>
      </p:sp>
    </p:spTree>
    <p:extLst>
      <p:ext uri="{BB962C8B-B14F-4D97-AF65-F5344CB8AC3E}">
        <p14:creationId xmlns:p14="http://schemas.microsoft.com/office/powerpoint/2010/main" val="183949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60" grpId="0" animBg="1"/>
      <p:bldP spid="61" grpId="0" animBg="1"/>
      <p:bldP spid="64" grpId="0"/>
      <p:bldP spid="65" grpId="0"/>
      <p:bldP spid="6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3073400" y="3494088"/>
          <a:ext cx="2844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4" imgW="2844720" imgH="203040" progId="Equation.3">
                  <p:embed/>
                </p:oleObj>
              </mc:Choice>
              <mc:Fallback>
                <p:oleObj name="Equation" r:id="rId4" imgW="2844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3494088"/>
                        <a:ext cx="2844800" cy="203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b="1" dirty="0" smtClean="0"/>
              <a:t>Probabilistic graphical models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11A87-F0F1-4EE5-841A-7F3A7CAF0BA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25588"/>
            <a:ext cx="3665538" cy="26368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 smtClean="0"/>
              <a:t>A directed acyclic graph (DAG)</a:t>
            </a:r>
          </a:p>
          <a:p>
            <a:pPr>
              <a:defRPr/>
            </a:pPr>
            <a:r>
              <a:rPr lang="en-US" sz="2000" dirty="0" smtClean="0"/>
              <a:t>Nodes are random variables</a:t>
            </a:r>
          </a:p>
          <a:p>
            <a:pPr>
              <a:defRPr/>
            </a:pPr>
            <a:r>
              <a:rPr lang="en-US" sz="2000" dirty="0" smtClean="0"/>
              <a:t>Edges represent direct dependence (causal relationship)</a:t>
            </a:r>
          </a:p>
          <a:p>
            <a:pPr>
              <a:defRPr/>
            </a:pPr>
            <a:r>
              <a:rPr lang="en-US" sz="2000" dirty="0" smtClean="0"/>
              <a:t>Local models:</a:t>
            </a:r>
            <a:r>
              <a:rPr lang="hu-HU" sz="2000" dirty="0" smtClean="0"/>
              <a:t> </a:t>
            </a:r>
            <a:r>
              <a:rPr lang="hu-HU" sz="2000" dirty="0"/>
              <a:t>P(X</a:t>
            </a:r>
            <a:r>
              <a:rPr lang="hu-HU" sz="2000" baseline="-25000" dirty="0"/>
              <a:t>i</a:t>
            </a:r>
            <a:r>
              <a:rPr lang="hu-HU" sz="2000" dirty="0"/>
              <a:t>|Pa(X</a:t>
            </a:r>
            <a:r>
              <a:rPr lang="hu-HU" sz="2000" baseline="-25000" dirty="0"/>
              <a:t>i</a:t>
            </a:r>
            <a:r>
              <a:rPr lang="hu-HU" sz="2000" dirty="0"/>
              <a:t>))</a:t>
            </a:r>
          </a:p>
          <a:p>
            <a:pPr>
              <a:defRPr/>
            </a:pPr>
            <a:r>
              <a:rPr lang="en-US" sz="2000" dirty="0" smtClean="0"/>
              <a:t>Offers three interpretations</a:t>
            </a:r>
            <a:endParaRPr lang="en-US" sz="2000" dirty="0"/>
          </a:p>
        </p:txBody>
      </p:sp>
      <p:sp>
        <p:nvSpPr>
          <p:cNvPr id="4110" name="Rectangle 42"/>
          <p:cNvSpPr>
            <a:spLocks noChangeArrowheads="1"/>
          </p:cNvSpPr>
          <p:nvPr/>
        </p:nvSpPr>
        <p:spPr bwMode="auto">
          <a:xfrm>
            <a:off x="591098" y="4750756"/>
            <a:ext cx="1865376" cy="905256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isometricOffAxis2Right"/>
            <a:lightRig rig="threePt" dir="t"/>
          </a:scene3d>
        </p:spPr>
        <p:txBody>
          <a:bodyPr wrap="square" tIns="342900">
            <a:noAutofit/>
          </a:bodyPr>
          <a:lstStyle/>
          <a:p>
            <a:pPr marL="0" lvl="1" algn="ctr"/>
            <a:r>
              <a:rPr lang="en-US" dirty="0" smtClean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Quantitative distribution model</a:t>
            </a:r>
          </a:p>
          <a:p>
            <a:pPr marL="0" lvl="1" algn="ctr"/>
            <a:endParaRPr lang="hu-HU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4472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4111" name="Rectangle 43"/>
          <p:cNvSpPr>
            <a:spLocks noChangeArrowheads="1"/>
          </p:cNvSpPr>
          <p:nvPr/>
        </p:nvSpPr>
        <p:spPr bwMode="auto">
          <a:xfrm>
            <a:off x="1848398" y="4630038"/>
            <a:ext cx="1885950" cy="900247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isometricOffAxis2Left"/>
            <a:lightRig rig="threePt" dir="t"/>
          </a:scene3d>
        </p:spPr>
        <p:txBody>
          <a:bodyPr wrap="square" lIns="137160">
            <a:noAutofit/>
          </a:bodyPr>
          <a:lstStyle/>
          <a:p>
            <a:pPr algn="ctr"/>
            <a:r>
              <a:rPr lang="en-US" dirty="0" smtClean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Graphical independence representation</a:t>
            </a:r>
          </a:p>
          <a:p>
            <a:pPr algn="ctr"/>
            <a:endParaRPr lang="en-US" dirty="0" smtClean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4472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4112" name="Rectangle 44"/>
          <p:cNvSpPr>
            <a:spLocks noChangeArrowheads="1"/>
          </p:cNvSpPr>
          <p:nvPr/>
        </p:nvSpPr>
        <p:spPr bwMode="auto">
          <a:xfrm>
            <a:off x="1423202" y="3968944"/>
            <a:ext cx="1913382" cy="1865376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isometricOffAxis2Top"/>
            <a:lightRig rig="threePt" dir="t"/>
          </a:scene3d>
        </p:spPr>
        <p:txBody>
          <a:bodyPr wrap="square" tIns="822960" anchor="ctr">
            <a:noAutofit/>
          </a:bodyPr>
          <a:lstStyle/>
          <a:p>
            <a:pPr marL="0" lvl="1" indent="-342900" algn="ctr">
              <a:spcBef>
                <a:spcPts val="2700"/>
              </a:spcBef>
              <a:spcAft>
                <a:spcPts val="2700"/>
              </a:spcAft>
            </a:pPr>
            <a:r>
              <a:rPr lang="en-US" sz="3000" dirty="0" smtClean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Causal model</a:t>
            </a:r>
          </a:p>
          <a:p>
            <a:pPr marL="0" lvl="1" indent="-342900" algn="ctr">
              <a:spcBef>
                <a:spcPts val="2700"/>
              </a:spcBef>
              <a:spcAft>
                <a:spcPts val="2700"/>
              </a:spcAft>
            </a:pPr>
            <a:endParaRPr lang="en-US" sz="3000" dirty="0" smtClean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4472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6" cstate="print">
            <a:lum bright="-17000"/>
          </a:blip>
          <a:srcRect/>
          <a:stretch>
            <a:fillRect/>
          </a:stretch>
        </p:blipFill>
        <p:spPr bwMode="auto">
          <a:xfrm>
            <a:off x="1443776" y="4874202"/>
            <a:ext cx="1892808" cy="1835450"/>
          </a:xfrm>
          <a:prstGeom prst="rect">
            <a:avLst/>
          </a:prstGeom>
          <a:noFill/>
          <a:ln w="9525">
            <a:solidFill>
              <a:schemeClr val="tx1">
                <a:alpha val="30000"/>
              </a:schemeClr>
            </a:solidFill>
            <a:miter lim="800000"/>
            <a:headEnd/>
            <a:tailEnd/>
          </a:ln>
          <a:effectLst/>
          <a:scene3d>
            <a:camera prst="isometricOffAxis2Top"/>
            <a:lightRig rig="threePt" dir="t"/>
          </a:scene3d>
          <a:sp3d z="31750"/>
        </p:spPr>
      </p:pic>
      <p:grpSp>
        <p:nvGrpSpPr>
          <p:cNvPr id="13" name="Diagram 35"/>
          <p:cNvGrpSpPr>
            <a:grpSpLocks noChangeAspect="1"/>
          </p:cNvGrpSpPr>
          <p:nvPr/>
        </p:nvGrpSpPr>
        <p:grpSpPr bwMode="auto">
          <a:xfrm>
            <a:off x="3429000" y="2971802"/>
            <a:ext cx="6361064" cy="3429005"/>
            <a:chOff x="1429" y="704"/>
            <a:chExt cx="2858" cy="2858"/>
          </a:xfrm>
        </p:grpSpPr>
        <p:sp>
          <p:nvSpPr>
            <p:cNvPr id="14" name="_s63492"/>
            <p:cNvSpPr>
              <a:spLocks noChangeArrowheads="1" noTextEdit="1"/>
            </p:cNvSpPr>
            <p:nvPr/>
          </p:nvSpPr>
          <p:spPr bwMode="auto">
            <a:xfrm>
              <a:off x="2334" y="1444"/>
              <a:ext cx="1048" cy="1048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accent5">
                <a:alpha val="3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_s63493"/>
            <p:cNvSpPr>
              <a:spLocks noChangeArrowheads="1" noTextEdit="1"/>
            </p:cNvSpPr>
            <p:nvPr/>
          </p:nvSpPr>
          <p:spPr bwMode="auto">
            <a:xfrm rot="7200000">
              <a:off x="2477" y="1691"/>
              <a:ext cx="1048" cy="1048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accent5">
                <a:alpha val="3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_s63494"/>
            <p:cNvSpPr>
              <a:spLocks noChangeArrowheads="1" noTextEdit="1"/>
            </p:cNvSpPr>
            <p:nvPr/>
          </p:nvSpPr>
          <p:spPr bwMode="auto">
            <a:xfrm rot="14400000">
              <a:off x="2192" y="1692"/>
              <a:ext cx="1048" cy="1048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accent5">
                <a:alpha val="3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_s63495"/>
            <p:cNvSpPr>
              <a:spLocks noChangeArrowheads="1"/>
            </p:cNvSpPr>
            <p:nvPr/>
          </p:nvSpPr>
          <p:spPr bwMode="auto">
            <a:xfrm>
              <a:off x="3145" y="1635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_s63496"/>
            <p:cNvSpPr>
              <a:spLocks noChangeArrowheads="1"/>
            </p:cNvSpPr>
            <p:nvPr/>
          </p:nvSpPr>
          <p:spPr bwMode="auto">
            <a:xfrm>
              <a:off x="2648" y="2497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_s63497"/>
            <p:cNvSpPr>
              <a:spLocks noChangeArrowheads="1"/>
            </p:cNvSpPr>
            <p:nvPr/>
          </p:nvSpPr>
          <p:spPr bwMode="auto">
            <a:xfrm>
              <a:off x="2150" y="1636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0" name="Rectangle 42"/>
          <p:cNvSpPr>
            <a:spLocks noChangeArrowheads="1"/>
          </p:cNvSpPr>
          <p:nvPr/>
        </p:nvSpPr>
        <p:spPr bwMode="auto">
          <a:xfrm>
            <a:off x="4429691" y="4359524"/>
            <a:ext cx="1828800" cy="98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lnSpc>
                <a:spcPct val="80000"/>
              </a:lnSpc>
            </a:pPr>
            <a:r>
              <a:rPr lang="en-US" b="1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4472C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Quantitative distribution model</a:t>
            </a:r>
          </a:p>
          <a:p>
            <a:pPr marL="0" lvl="1" algn="ctr">
              <a:lnSpc>
                <a:spcPct val="80000"/>
              </a:lnSpc>
            </a:pPr>
            <a:endParaRPr lang="en-US" b="1" dirty="0" err="1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4472C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Rectangle 43"/>
          <p:cNvSpPr>
            <a:spLocks noChangeArrowheads="1"/>
          </p:cNvSpPr>
          <p:nvPr/>
        </p:nvSpPr>
        <p:spPr bwMode="auto">
          <a:xfrm>
            <a:off x="5371930" y="5616821"/>
            <a:ext cx="2743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4472C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Graphical </a:t>
            </a:r>
            <a:r>
              <a:rPr lang="hu-HU" b="1" dirty="0" smtClean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4472C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independ</a:t>
            </a:r>
            <a:r>
              <a:rPr lang="en-US" b="1" dirty="0" smtClean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4472C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hu-HU" b="1" dirty="0" smtClean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4472C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nce </a:t>
            </a:r>
            <a:r>
              <a:rPr lang="hu-HU" b="1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4472C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representation</a:t>
            </a:r>
          </a:p>
          <a:p>
            <a:pPr algn="ctr"/>
            <a:endParaRPr lang="hu-HU" b="1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4472C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6998506" y="4290645"/>
            <a:ext cx="1714500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indent="-342900" algn="ctr">
              <a:lnSpc>
                <a:spcPct val="80000"/>
              </a:lnSpc>
            </a:pPr>
            <a:r>
              <a:rPr lang="hu-HU" b="1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4472C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Causal model</a:t>
            </a:r>
          </a:p>
        </p:txBody>
      </p:sp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83770" y="4269015"/>
            <a:ext cx="1474684" cy="142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Thomas Bayes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78" y="1378232"/>
            <a:ext cx="1600200" cy="171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10250" y="2032412"/>
            <a:ext cx="221086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80000"/>
              </a:lnSpc>
            </a:pPr>
            <a:r>
              <a:rPr lang="en-US" altLang="en-US" b="1" dirty="0"/>
              <a:t>Thomas Bayes </a:t>
            </a:r>
            <a:endParaRPr lang="hu-HU" altLang="en-US" b="1" dirty="0"/>
          </a:p>
          <a:p>
            <a:pPr lvl="1">
              <a:lnSpc>
                <a:spcPct val="80000"/>
              </a:lnSpc>
            </a:pPr>
            <a:r>
              <a:rPr lang="en-US" altLang="en-US" b="1" dirty="0"/>
              <a:t>(c. 1702 – 1761)</a:t>
            </a:r>
            <a:r>
              <a:rPr lang="hu-HU" altLang="en-US" b="1" dirty="0"/>
              <a:t> </a:t>
            </a:r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2313166" y="914400"/>
            <a:ext cx="45448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 Bayesian Networks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5768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23850" y="2276475"/>
          <a:ext cx="8210550" cy="458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>Bayesian networks</a:t>
            </a:r>
            <a:r>
              <a:rPr lang="hu-HU" sz="4000" dirty="0" smtClean="0"/>
              <a:t>: three facets</a:t>
            </a:r>
            <a:endParaRPr lang="en-US" sz="4000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3229401" y="5797377"/>
            <a:ext cx="2977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M</a:t>
            </a:r>
            <a:r>
              <a:rPr lang="hu-HU" sz="2400" baseline="-25000" dirty="0" smtClean="0"/>
              <a:t>P</a:t>
            </a:r>
            <a:r>
              <a:rPr lang="hu-HU" sz="2400" dirty="0" smtClean="0"/>
              <a:t>={I</a:t>
            </a:r>
            <a:r>
              <a:rPr lang="hu-HU" sz="2400" baseline="-25000" dirty="0" smtClean="0"/>
              <a:t>P,1</a:t>
            </a:r>
            <a:r>
              <a:rPr lang="hu-HU" sz="2400" dirty="0" smtClean="0"/>
              <a:t>(X</a:t>
            </a:r>
            <a:r>
              <a:rPr lang="hu-HU" sz="2400" baseline="-25000" dirty="0" smtClean="0"/>
              <a:t>1</a:t>
            </a:r>
            <a:r>
              <a:rPr lang="hu-HU" sz="2400" dirty="0" smtClean="0"/>
              <a:t>;Y</a:t>
            </a:r>
            <a:r>
              <a:rPr lang="hu-HU" sz="2400" baseline="-25000" dirty="0" smtClean="0"/>
              <a:t>1</a:t>
            </a:r>
            <a:r>
              <a:rPr lang="hu-HU" sz="2400" dirty="0" smtClean="0"/>
              <a:t>|Z</a:t>
            </a:r>
            <a:r>
              <a:rPr lang="hu-HU" sz="2400" baseline="-25000" dirty="0" smtClean="0"/>
              <a:t>1</a:t>
            </a:r>
            <a:r>
              <a:rPr lang="hu-HU" sz="2400" dirty="0" smtClean="0"/>
              <a:t>),...}</a:t>
            </a:r>
          </a:p>
          <a:p>
            <a:endParaRPr lang="en-US" sz="2400" dirty="0"/>
          </a:p>
        </p:txBody>
      </p:sp>
      <p:graphicFrame>
        <p:nvGraphicFramePr>
          <p:cNvPr id="42" name="Object 5"/>
          <p:cNvGraphicFramePr>
            <a:graphicFrameLocks noChangeAspect="1"/>
          </p:cNvGraphicFramePr>
          <p:nvPr>
            <p:extLst/>
          </p:nvPr>
        </p:nvGraphicFramePr>
        <p:xfrm>
          <a:off x="446019" y="3567735"/>
          <a:ext cx="4575175" cy="558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Equation" r:id="rId9" imgW="2908080" imgH="431640" progId="Equation.3">
                  <p:embed/>
                </p:oleObj>
              </mc:Choice>
              <mc:Fallback>
                <p:oleObj name="Equation" r:id="rId9" imgW="2908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19" y="3567735"/>
                        <a:ext cx="4575175" cy="5585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2"/>
          <p:cNvSpPr/>
          <p:nvPr/>
        </p:nvSpPr>
        <p:spPr>
          <a:xfrm>
            <a:off x="-163581" y="3116085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ctr">
              <a:lnSpc>
                <a:spcPct val="80000"/>
              </a:lnSpc>
            </a:pPr>
            <a:r>
              <a:rPr lang="hu-HU" sz="2000" dirty="0" smtClean="0"/>
              <a:t>3. Concise</a:t>
            </a:r>
            <a:r>
              <a:rPr lang="en-US" sz="2000" dirty="0" smtClean="0"/>
              <a:t> representation of joint distributions</a:t>
            </a:r>
            <a:endParaRPr lang="hu-HU" sz="2000" dirty="0" smtClean="0"/>
          </a:p>
        </p:txBody>
      </p:sp>
      <p:sp>
        <p:nvSpPr>
          <p:cNvPr id="44" name="Rectangle 43"/>
          <p:cNvSpPr/>
          <p:nvPr/>
        </p:nvSpPr>
        <p:spPr>
          <a:xfrm>
            <a:off x="2286000" y="6135469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/>
              <a:t>2. Graphical representation of (in)dependencies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6212644" y="4372992"/>
            <a:ext cx="2499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lvl="1" indent="-457200">
              <a:lnSpc>
                <a:spcPct val="80000"/>
              </a:lnSpc>
            </a:pPr>
            <a:r>
              <a:rPr lang="hu-HU" sz="2000" dirty="0" smtClean="0"/>
              <a:t>1. Causal model</a:t>
            </a:r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53050" y="1629792"/>
            <a:ext cx="2779380" cy="26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6849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+1 extension: Decision networks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231" y="1179725"/>
            <a:ext cx="6967537" cy="57000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1595735"/>
            <a:ext cx="2116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C00000"/>
                </a:solidFill>
              </a:rPr>
              <a:t>Chance node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19973781">
            <a:off x="6521236" y="1927248"/>
            <a:ext cx="326110" cy="5334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41515" y="1376086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C00000"/>
                </a:solidFill>
              </a:rPr>
              <a:t>Decision node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19973781">
            <a:off x="4252551" y="1707599"/>
            <a:ext cx="326110" cy="5334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43400" y="2667000"/>
            <a:ext cx="2558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C00000"/>
                </a:solidFill>
              </a:rPr>
              <a:t>Utility/loss node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3136611">
            <a:off x="4022026" y="2921053"/>
            <a:ext cx="326110" cy="5334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1748135"/>
            <a:ext cx="4046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C00000"/>
                </a:solidFill>
              </a:rPr>
              <a:t>Utility/loss matrix/function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19973781">
            <a:off x="1246603" y="2164799"/>
            <a:ext cx="326110" cy="5334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2955" y="864087"/>
            <a:ext cx="4095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BayesCube: </a:t>
            </a:r>
            <a:r>
              <a:rPr lang="hu-HU" dirty="0">
                <a:hlinkClick r:id="rId3"/>
              </a:rPr>
              <a:t>http://bioinfo.mit.bme.hu/</a:t>
            </a:r>
            <a:r>
              <a:rPr lang="hu-H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15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966113"/>
            <a:ext cx="8380615" cy="4672687"/>
          </a:xfrm>
          <a:prstGeom prst="rect">
            <a:avLst/>
          </a:prstGeom>
        </p:spPr>
      </p:pic>
      <p:sp>
        <p:nvSpPr>
          <p:cNvPr id="5939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hu-HU" sz="2000" dirty="0"/>
              <a:t>BayesCube: </a:t>
            </a:r>
            <a:r>
              <a:rPr lang="hu-HU" sz="2000" dirty="0">
                <a:hlinkClick r:id="rId3"/>
              </a:rPr>
              <a:t>http://bioinfo.mit.bme.hu/</a:t>
            </a:r>
            <a:endParaRPr lang="hu-HU" sz="2000" dirty="0" smtClean="0"/>
          </a:p>
        </p:txBody>
      </p:sp>
      <p:sp>
        <p:nvSpPr>
          <p:cNvPr id="593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Example: diagnostics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28600" y="5562600"/>
            <a:ext cx="87548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Antal, P., </a:t>
            </a:r>
            <a:r>
              <a:rPr lang="en-US" dirty="0" err="1"/>
              <a:t>Fannes</a:t>
            </a:r>
            <a:r>
              <a:rPr lang="en-US" dirty="0"/>
              <a:t>, G., Timmerman, D., Moreau, Y. and De Moor, B., 2004. Using literature and data to learn Bayesian networks as clinical models of ovarian tumors. </a:t>
            </a:r>
            <a:r>
              <a:rPr lang="en-US" i="1" dirty="0"/>
              <a:t>Artificial Intelligence in medicine</a:t>
            </a:r>
            <a:r>
              <a:rPr lang="en-US" dirty="0"/>
              <a:t>, </a:t>
            </a:r>
            <a:r>
              <a:rPr lang="en-US" i="1" dirty="0"/>
              <a:t>30</a:t>
            </a:r>
            <a:r>
              <a:rPr lang="en-US" dirty="0"/>
              <a:t>(3), pp.257-281.</a:t>
            </a:r>
          </a:p>
        </p:txBody>
      </p:sp>
    </p:spTree>
    <p:extLst>
      <p:ext uri="{BB962C8B-B14F-4D97-AF65-F5344CB8AC3E}">
        <p14:creationId xmlns:p14="http://schemas.microsoft.com/office/powerpoint/2010/main" val="418769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Example: sequential inference</a:t>
            </a:r>
            <a:endParaRPr lang="en-US" dirty="0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32575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40094" y="16118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3314700" y="2857500"/>
            <a:ext cx="3429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97294" y="1066800"/>
            <a:ext cx="3129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P(Pathology=malignant|E=e)</a:t>
            </a:r>
            <a:endParaRPr lang="en-US" dirty="0"/>
          </a:p>
        </p:txBody>
      </p:sp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721999"/>
            <a:ext cx="1366837" cy="285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>
          <a:xfrm flipV="1">
            <a:off x="5029200" y="4572000"/>
            <a:ext cx="19819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53000" y="17526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2344151">
            <a:off x="5932192" y="479816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Fixed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2344151">
            <a:off x="5374375" y="5236857"/>
            <a:ext cx="272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Fixed+Locularity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2344151">
            <a:off x="4910453" y="5510618"/>
            <a:ext cx="3593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Fixed+Locularity,WallRegularity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2344151">
            <a:off x="4591445" y="5510619"/>
            <a:ext cx="3593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Fixed+Loc.,WallReg.,CA125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926094" y="46482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Evidence 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5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Naive Bayesian network</a:t>
            </a:r>
            <a:endParaRPr lang="en-US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41325" y="2743200"/>
            <a:ext cx="7864475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2000" b="1" dirty="0">
                <a:latin typeface="Arial" charset="0"/>
              </a:rPr>
              <a:t>Variables (nodes) </a:t>
            </a:r>
          </a:p>
          <a:p>
            <a:r>
              <a:rPr lang="hu-HU" dirty="0">
                <a:latin typeface="Arial" charset="0"/>
              </a:rPr>
              <a:t>	Flu: present/absent</a:t>
            </a:r>
          </a:p>
          <a:p>
            <a:r>
              <a:rPr lang="hu-HU" dirty="0">
                <a:latin typeface="Arial" charset="0"/>
              </a:rPr>
              <a:t>	FeverAbove38C: </a:t>
            </a:r>
            <a:r>
              <a:rPr lang="hu-HU" dirty="0"/>
              <a:t>present/absent</a:t>
            </a:r>
            <a:endParaRPr lang="hu-HU" dirty="0">
              <a:latin typeface="Arial" charset="0"/>
            </a:endParaRPr>
          </a:p>
          <a:p>
            <a:r>
              <a:rPr lang="hu-HU" dirty="0">
                <a:latin typeface="Arial" charset="0"/>
              </a:rPr>
              <a:t>	Coughing: </a:t>
            </a:r>
            <a:r>
              <a:rPr lang="hu-HU" dirty="0"/>
              <a:t>present/absent</a:t>
            </a:r>
          </a:p>
        </p:txBody>
      </p:sp>
      <p:sp>
        <p:nvSpPr>
          <p:cNvPr id="51204" name="Oval 4"/>
          <p:cNvSpPr>
            <a:spLocks noChangeArrowheads="1"/>
          </p:cNvSpPr>
          <p:nvPr/>
        </p:nvSpPr>
        <p:spPr bwMode="auto">
          <a:xfrm>
            <a:off x="3657600" y="404177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>
                <a:latin typeface="Arial" charset="0"/>
              </a:rPr>
              <a:t>Flu</a:t>
            </a:r>
            <a:endParaRPr lang="en-US">
              <a:latin typeface="Arial" charset="0"/>
            </a:endParaRPr>
          </a:p>
        </p:txBody>
      </p:sp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1981200" y="5791200"/>
            <a:ext cx="990600" cy="611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>
                <a:latin typeface="Arial" charset="0"/>
              </a:rPr>
              <a:t>Fever</a:t>
            </a:r>
            <a:endParaRPr lang="en-US">
              <a:latin typeface="Arial" charset="0"/>
            </a:endParaRPr>
          </a:p>
        </p:txBody>
      </p:sp>
      <p:sp>
        <p:nvSpPr>
          <p:cNvPr id="51208" name="Oval 8"/>
          <p:cNvSpPr>
            <a:spLocks noChangeArrowheads="1"/>
          </p:cNvSpPr>
          <p:nvPr/>
        </p:nvSpPr>
        <p:spPr bwMode="auto">
          <a:xfrm>
            <a:off x="5943600" y="5791200"/>
            <a:ext cx="914400" cy="6048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1600">
                <a:latin typeface="Arial" charset="0"/>
              </a:rPr>
              <a:t>Coughing</a:t>
            </a:r>
            <a:endParaRPr lang="en-US" sz="1600">
              <a:latin typeface="Arial" charset="0"/>
            </a:endParaRPr>
          </a:p>
        </p:txBody>
      </p:sp>
      <p:cxnSp>
        <p:nvCxnSpPr>
          <p:cNvPr id="51211" name="AutoShape 11"/>
          <p:cNvCxnSpPr>
            <a:cxnSpLocks noChangeShapeType="1"/>
            <a:stCxn id="51204" idx="5"/>
            <a:endCxn id="51208" idx="0"/>
          </p:cNvCxnSpPr>
          <p:nvPr/>
        </p:nvCxnSpPr>
        <p:spPr bwMode="auto">
          <a:xfrm>
            <a:off x="4438089" y="4822264"/>
            <a:ext cx="1962711" cy="9689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1216" name="AutoShape 16"/>
          <p:cNvCxnSpPr>
            <a:cxnSpLocks noChangeShapeType="1"/>
            <a:stCxn id="51204" idx="3"/>
            <a:endCxn id="51205" idx="0"/>
          </p:cNvCxnSpPr>
          <p:nvPr/>
        </p:nvCxnSpPr>
        <p:spPr bwMode="auto">
          <a:xfrm flipH="1">
            <a:off x="2476500" y="4822264"/>
            <a:ext cx="1315011" cy="9689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152400" y="4648200"/>
            <a:ext cx="350678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600"/>
              <a:t>P(Fever=present|Flu=present)=0.6</a:t>
            </a:r>
          </a:p>
          <a:p>
            <a:r>
              <a:rPr lang="hu-HU" sz="1600"/>
              <a:t>P(Fever=absent|Flu=present)=1-0.6</a:t>
            </a:r>
          </a:p>
          <a:p>
            <a:r>
              <a:rPr lang="hu-HU" sz="1600"/>
              <a:t>P(Fever=present|Flu=absent)=0.01</a:t>
            </a:r>
          </a:p>
          <a:p>
            <a:r>
              <a:rPr lang="hu-HU" sz="1600"/>
              <a:t>P(Fever=absent|Flu=absent)=1-0.01</a:t>
            </a:r>
            <a:endParaRPr lang="en-US" sz="1600"/>
          </a:p>
        </p:txBody>
      </p:sp>
      <p:sp>
        <p:nvSpPr>
          <p:cNvPr id="51223" name="Text Box 23"/>
          <p:cNvSpPr txBox="1">
            <a:spLocks noChangeArrowheads="1"/>
          </p:cNvSpPr>
          <p:nvPr/>
        </p:nvSpPr>
        <p:spPr bwMode="auto">
          <a:xfrm>
            <a:off x="4495800" y="3702050"/>
            <a:ext cx="3517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latin typeface="Arial" charset="0"/>
              </a:rPr>
              <a:t>P(Flu=present)=0.001</a:t>
            </a:r>
          </a:p>
          <a:p>
            <a:r>
              <a:rPr lang="hu-HU"/>
              <a:t>P(Flu=absent)=1-P(Flu=present)</a:t>
            </a:r>
            <a:endParaRPr lang="en-US"/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533400" y="4038600"/>
            <a:ext cx="917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>
                <a:latin typeface="Arial" charset="0"/>
              </a:rPr>
              <a:t>Model</a:t>
            </a:r>
            <a:endParaRPr lang="en-US" sz="2000" b="1">
              <a:latin typeface="Arial" charset="0"/>
            </a:endParaRPr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4876800" y="4645025"/>
            <a:ext cx="38560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600"/>
              <a:t>P(Coughing=present|Flu=present)=0.3</a:t>
            </a:r>
          </a:p>
          <a:p>
            <a:r>
              <a:rPr lang="hu-HU" sz="1600"/>
              <a:t>P(Coughing=absent|Flu=present)=1-0.7</a:t>
            </a:r>
          </a:p>
          <a:p>
            <a:r>
              <a:rPr lang="hu-HU" sz="1600"/>
              <a:t>P(Coughing=present|Flu=absent)=0.02</a:t>
            </a:r>
          </a:p>
          <a:p>
            <a:r>
              <a:rPr lang="hu-HU" sz="1600"/>
              <a:t>P(Coughing=absent|Flu=absent)=1-0.02</a:t>
            </a:r>
            <a:endParaRPr lang="en-US" sz="1600"/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152400" y="1219200"/>
            <a:ext cx="889217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dirty="0" smtClean="0">
                <a:latin typeface="Arial" charset="0"/>
              </a:rPr>
              <a:t>Assumptions: </a:t>
            </a:r>
          </a:p>
          <a:p>
            <a:endParaRPr lang="hu-HU" dirty="0" smtClean="0">
              <a:latin typeface="Arial" charset="0"/>
            </a:endParaRPr>
          </a:p>
          <a:p>
            <a:r>
              <a:rPr lang="hu-HU" dirty="0" smtClean="0">
                <a:latin typeface="Arial" charset="0"/>
              </a:rPr>
              <a:t>1, Two types of nodes: a cause and effects.</a:t>
            </a:r>
          </a:p>
          <a:p>
            <a:endParaRPr lang="hu-HU" dirty="0" smtClean="0">
              <a:latin typeface="Arial" charset="0"/>
            </a:endParaRPr>
          </a:p>
          <a:p>
            <a:r>
              <a:rPr lang="hu-HU" dirty="0" smtClean="0">
                <a:latin typeface="Arial" charset="0"/>
              </a:rPr>
              <a:t>2, Effects are conditionally independent of each other given their cause.</a:t>
            </a:r>
            <a:endParaRPr lang="hu-HU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5425" y="1066800"/>
            <a:ext cx="24669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011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51204" grpId="0" animBg="1"/>
      <p:bldP spid="51205" grpId="0" animBg="1"/>
      <p:bldP spid="51208" grpId="0" animBg="1"/>
      <p:bldP spid="51222" grpId="0"/>
      <p:bldP spid="51223" grpId="0"/>
      <p:bldP spid="51224" grpId="0"/>
      <p:bldP spid="512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6" name="Object 2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500352"/>
              </p:ext>
            </p:extLst>
          </p:nvPr>
        </p:nvGraphicFramePr>
        <p:xfrm>
          <a:off x="748967" y="4419600"/>
          <a:ext cx="7861633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Equation" r:id="rId3" imgW="5702040" imgH="431640" progId="Equation.3">
                  <p:embed/>
                </p:oleObj>
              </mc:Choice>
              <mc:Fallback>
                <p:oleObj name="Equation" r:id="rId3" imgW="5702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967" y="4419600"/>
                        <a:ext cx="7861633" cy="5953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Naive Bayesian </a:t>
            </a:r>
            <a:r>
              <a:rPr lang="hu-HU" dirty="0" smtClean="0"/>
              <a:t>network (NBN)</a:t>
            </a:r>
            <a:endParaRPr lang="en-US" dirty="0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41325" y="685800"/>
            <a:ext cx="786447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2000" dirty="0" smtClean="0">
                <a:latin typeface="Arial" charset="0"/>
              </a:rPr>
              <a:t>Decomposition of the joint:</a:t>
            </a:r>
          </a:p>
          <a:p>
            <a:r>
              <a:rPr lang="hu-HU" sz="2000" dirty="0" smtClean="0">
                <a:latin typeface="Arial" charset="0"/>
              </a:rPr>
              <a:t>P(Y,X</a:t>
            </a:r>
            <a:r>
              <a:rPr lang="hu-HU" sz="2000" baseline="-25000" dirty="0" smtClean="0">
                <a:latin typeface="Arial" charset="0"/>
              </a:rPr>
              <a:t>1</a:t>
            </a:r>
            <a:r>
              <a:rPr lang="hu-HU" sz="2000" dirty="0" smtClean="0">
                <a:latin typeface="Arial" charset="0"/>
              </a:rPr>
              <a:t>,..,X</a:t>
            </a:r>
            <a:r>
              <a:rPr lang="hu-HU" sz="2000" baseline="-25000" dirty="0" smtClean="0">
                <a:latin typeface="Arial" charset="0"/>
              </a:rPr>
              <a:t>n</a:t>
            </a:r>
            <a:r>
              <a:rPr lang="hu-HU" sz="2000" dirty="0" smtClean="0">
                <a:latin typeface="Arial" charset="0"/>
              </a:rPr>
              <a:t>)	= P(Y)∏</a:t>
            </a:r>
            <a:r>
              <a:rPr lang="hu-HU" sz="2000" baseline="-25000" dirty="0" smtClean="0">
                <a:latin typeface="Arial" charset="0"/>
              </a:rPr>
              <a:t>i</a:t>
            </a:r>
            <a:r>
              <a:rPr lang="hu-HU" sz="2000" dirty="0" smtClean="0">
                <a:latin typeface="Arial" charset="0"/>
              </a:rPr>
              <a:t>P(X</a:t>
            </a:r>
            <a:r>
              <a:rPr lang="hu-HU" sz="2000" baseline="-25000" dirty="0" smtClean="0">
                <a:latin typeface="Arial" charset="0"/>
              </a:rPr>
              <a:t>i</a:t>
            </a:r>
            <a:r>
              <a:rPr lang="hu-HU" sz="2000" dirty="0" smtClean="0">
                <a:latin typeface="Arial" charset="0"/>
              </a:rPr>
              <a:t>,|Y, X</a:t>
            </a:r>
            <a:r>
              <a:rPr lang="hu-HU" sz="2000" baseline="-25000" dirty="0" smtClean="0">
                <a:latin typeface="Arial" charset="0"/>
              </a:rPr>
              <a:t>1</a:t>
            </a:r>
            <a:r>
              <a:rPr lang="hu-HU" sz="2000" dirty="0" smtClean="0">
                <a:latin typeface="Arial" charset="0"/>
              </a:rPr>
              <a:t>,..,X</a:t>
            </a:r>
            <a:r>
              <a:rPr lang="hu-HU" sz="2000" baseline="-25000" dirty="0" smtClean="0">
                <a:latin typeface="Arial" charset="0"/>
              </a:rPr>
              <a:t>i-1</a:t>
            </a:r>
            <a:r>
              <a:rPr lang="hu-HU" sz="2000" dirty="0" smtClean="0">
                <a:latin typeface="Arial" charset="0"/>
              </a:rPr>
              <a:t>)	//by the chain rule</a:t>
            </a:r>
          </a:p>
          <a:p>
            <a:r>
              <a:rPr lang="hu-HU" sz="2000" dirty="0" smtClean="0">
                <a:latin typeface="Arial" charset="0"/>
              </a:rPr>
              <a:t>		 = P(Y)∏</a:t>
            </a:r>
            <a:r>
              <a:rPr lang="hu-HU" sz="2000" baseline="-25000" dirty="0" smtClean="0">
                <a:latin typeface="Arial" charset="0"/>
              </a:rPr>
              <a:t>i</a:t>
            </a:r>
            <a:r>
              <a:rPr lang="hu-HU" sz="2000" dirty="0" smtClean="0">
                <a:latin typeface="Arial" charset="0"/>
              </a:rPr>
              <a:t>P(X</a:t>
            </a:r>
            <a:r>
              <a:rPr lang="hu-HU" sz="2000" baseline="-25000" dirty="0" smtClean="0">
                <a:latin typeface="Arial" charset="0"/>
              </a:rPr>
              <a:t>i</a:t>
            </a:r>
            <a:r>
              <a:rPr lang="hu-HU" sz="2000" dirty="0" smtClean="0">
                <a:latin typeface="Arial" charset="0"/>
              </a:rPr>
              <a:t>,|Y)	// by the N-BN assumption</a:t>
            </a:r>
          </a:p>
          <a:p>
            <a:r>
              <a:rPr lang="hu-HU" sz="2000" dirty="0" smtClean="0">
                <a:latin typeface="Arial" charset="0"/>
              </a:rPr>
              <a:t>	2n+1 parameteres!</a:t>
            </a:r>
          </a:p>
          <a:p>
            <a:endParaRPr lang="hu-HU" sz="2000" dirty="0" smtClean="0">
              <a:latin typeface="Arial" charset="0"/>
            </a:endParaRPr>
          </a:p>
          <a:p>
            <a:r>
              <a:rPr lang="hu-HU" sz="2000" dirty="0" smtClean="0">
                <a:latin typeface="Arial" charset="0"/>
              </a:rPr>
              <a:t>Diagnostic inference:</a:t>
            </a:r>
          </a:p>
          <a:p>
            <a:r>
              <a:rPr lang="hu-HU" sz="2000" dirty="0" smtClean="0">
                <a:latin typeface="Arial" charset="0"/>
              </a:rPr>
              <a:t>P(Y|x</a:t>
            </a:r>
            <a:r>
              <a:rPr lang="hu-HU" sz="2000" baseline="-25000" dirty="0" smtClean="0">
                <a:latin typeface="Arial" charset="0"/>
              </a:rPr>
              <a:t>i1</a:t>
            </a:r>
            <a:r>
              <a:rPr lang="hu-HU" sz="2000" dirty="0" smtClean="0">
                <a:latin typeface="Arial" charset="0"/>
              </a:rPr>
              <a:t>,..,x</a:t>
            </a:r>
            <a:r>
              <a:rPr lang="hu-HU" sz="2000" baseline="-25000" dirty="0" smtClean="0">
                <a:latin typeface="Arial" charset="0"/>
              </a:rPr>
              <a:t>ik</a:t>
            </a:r>
            <a:r>
              <a:rPr lang="hu-HU" sz="2000" dirty="0" smtClean="0">
                <a:latin typeface="Arial" charset="0"/>
              </a:rPr>
              <a:t>)	 = P(Y)∏</a:t>
            </a:r>
            <a:r>
              <a:rPr lang="hu-HU" sz="2000" baseline="-25000" dirty="0" smtClean="0">
                <a:latin typeface="Arial" charset="0"/>
              </a:rPr>
              <a:t>j</a:t>
            </a:r>
            <a:r>
              <a:rPr lang="hu-HU" sz="2000" dirty="0" smtClean="0">
                <a:latin typeface="Arial" charset="0"/>
              </a:rPr>
              <a:t>P(x</a:t>
            </a:r>
            <a:r>
              <a:rPr lang="hu-HU" sz="2000" baseline="-25000" dirty="0" smtClean="0">
                <a:latin typeface="Arial" charset="0"/>
              </a:rPr>
              <a:t>ij</a:t>
            </a:r>
            <a:r>
              <a:rPr lang="hu-HU" sz="2000" dirty="0" smtClean="0">
                <a:latin typeface="Arial" charset="0"/>
              </a:rPr>
              <a:t>,|Y) / P(x</a:t>
            </a:r>
            <a:r>
              <a:rPr lang="hu-HU" sz="2000" baseline="-25000" dirty="0" smtClean="0">
                <a:latin typeface="Arial" charset="0"/>
              </a:rPr>
              <a:t>i1</a:t>
            </a:r>
            <a:r>
              <a:rPr lang="hu-HU" sz="2000" dirty="0" smtClean="0">
                <a:latin typeface="Arial" charset="0"/>
              </a:rPr>
              <a:t>,..,x</a:t>
            </a:r>
            <a:r>
              <a:rPr lang="hu-HU" sz="2000" baseline="-25000" dirty="0" smtClean="0">
                <a:latin typeface="Arial" charset="0"/>
              </a:rPr>
              <a:t>ik</a:t>
            </a:r>
            <a:r>
              <a:rPr lang="hu-HU" sz="2000" dirty="0" smtClean="0">
                <a:latin typeface="Arial" charset="0"/>
              </a:rPr>
              <a:t>)</a:t>
            </a:r>
          </a:p>
          <a:p>
            <a:endParaRPr lang="hu-HU" sz="2000" dirty="0" smtClean="0">
              <a:latin typeface="Arial" charset="0"/>
            </a:endParaRPr>
          </a:p>
          <a:p>
            <a:r>
              <a:rPr lang="hu-HU" sz="2000" dirty="0" smtClean="0">
                <a:latin typeface="Arial" charset="0"/>
              </a:rPr>
              <a:t>If Y is binary, then the odds</a:t>
            </a:r>
          </a:p>
          <a:p>
            <a:r>
              <a:rPr lang="hu-HU" dirty="0" smtClean="0">
                <a:latin typeface="Arial" charset="0"/>
              </a:rPr>
              <a:t>P(Y=1|x</a:t>
            </a:r>
            <a:r>
              <a:rPr lang="hu-HU" baseline="-25000" dirty="0" smtClean="0">
                <a:latin typeface="Arial" charset="0"/>
              </a:rPr>
              <a:t>i1</a:t>
            </a:r>
            <a:r>
              <a:rPr lang="hu-HU" dirty="0" smtClean="0">
                <a:latin typeface="Arial" charset="0"/>
              </a:rPr>
              <a:t>,..,x</a:t>
            </a:r>
            <a:r>
              <a:rPr lang="hu-HU" baseline="-25000" dirty="0" smtClean="0">
                <a:latin typeface="Arial" charset="0"/>
              </a:rPr>
              <a:t>ik</a:t>
            </a:r>
            <a:r>
              <a:rPr lang="hu-HU" dirty="0" smtClean="0">
                <a:latin typeface="Arial" charset="0"/>
              </a:rPr>
              <a:t>) / P(Y=0|x</a:t>
            </a:r>
            <a:r>
              <a:rPr lang="hu-HU" baseline="-25000" dirty="0" smtClean="0">
                <a:latin typeface="Arial" charset="0"/>
              </a:rPr>
              <a:t>i1</a:t>
            </a:r>
            <a:r>
              <a:rPr lang="hu-HU" dirty="0" smtClean="0">
                <a:latin typeface="Arial" charset="0"/>
              </a:rPr>
              <a:t>,..,x</a:t>
            </a:r>
            <a:r>
              <a:rPr lang="hu-HU" baseline="-25000" dirty="0" smtClean="0">
                <a:latin typeface="Arial" charset="0"/>
              </a:rPr>
              <a:t>ik</a:t>
            </a:r>
            <a:r>
              <a:rPr lang="hu-HU" dirty="0" smtClean="0">
                <a:latin typeface="Arial" charset="0"/>
              </a:rPr>
              <a:t>)  = P(Y=1)/P(Y=0) ∏</a:t>
            </a:r>
            <a:r>
              <a:rPr lang="hu-HU" baseline="-25000" dirty="0" smtClean="0">
                <a:latin typeface="Arial" charset="0"/>
              </a:rPr>
              <a:t>j </a:t>
            </a:r>
            <a:r>
              <a:rPr lang="hu-HU" dirty="0" smtClean="0">
                <a:latin typeface="Arial" charset="0"/>
              </a:rPr>
              <a:t>P(x</a:t>
            </a:r>
            <a:r>
              <a:rPr lang="hu-HU" baseline="-25000" dirty="0" smtClean="0">
                <a:latin typeface="Arial" charset="0"/>
              </a:rPr>
              <a:t>ij</a:t>
            </a:r>
            <a:r>
              <a:rPr lang="hu-HU" dirty="0" smtClean="0">
                <a:latin typeface="Arial" charset="0"/>
              </a:rPr>
              <a:t>,|Y=1) / P(x</a:t>
            </a:r>
            <a:r>
              <a:rPr lang="hu-HU" baseline="-25000" dirty="0" smtClean="0">
                <a:latin typeface="Arial" charset="0"/>
              </a:rPr>
              <a:t>ij</a:t>
            </a:r>
            <a:r>
              <a:rPr lang="hu-HU" dirty="0" smtClean="0">
                <a:latin typeface="Arial" charset="0"/>
              </a:rPr>
              <a:t>,|Y=0)</a:t>
            </a:r>
          </a:p>
        </p:txBody>
      </p:sp>
      <p:sp>
        <p:nvSpPr>
          <p:cNvPr id="51204" name="Oval 4"/>
          <p:cNvSpPr>
            <a:spLocks noChangeArrowheads="1"/>
          </p:cNvSpPr>
          <p:nvPr/>
        </p:nvSpPr>
        <p:spPr bwMode="auto">
          <a:xfrm>
            <a:off x="3657600" y="493712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dirty="0">
                <a:latin typeface="Arial" charset="0"/>
              </a:rPr>
              <a:t>Flu</a:t>
            </a:r>
            <a:endParaRPr lang="en-US" dirty="0">
              <a:latin typeface="Arial" charset="0"/>
            </a:endParaRPr>
          </a:p>
        </p:txBody>
      </p:sp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1981200" y="5410200"/>
            <a:ext cx="9906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>
                <a:latin typeface="Arial" charset="0"/>
              </a:rPr>
              <a:t>Fever</a:t>
            </a:r>
            <a:endParaRPr lang="en-US">
              <a:latin typeface="Arial" charset="0"/>
            </a:endParaRPr>
          </a:p>
        </p:txBody>
      </p:sp>
      <p:sp>
        <p:nvSpPr>
          <p:cNvPr id="51208" name="Oval 8"/>
          <p:cNvSpPr>
            <a:spLocks noChangeArrowheads="1"/>
          </p:cNvSpPr>
          <p:nvPr/>
        </p:nvSpPr>
        <p:spPr bwMode="auto">
          <a:xfrm>
            <a:off x="5943600" y="54102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1600">
                <a:latin typeface="Arial" charset="0"/>
              </a:rPr>
              <a:t>Coughing</a:t>
            </a:r>
            <a:endParaRPr lang="en-US" sz="1600">
              <a:latin typeface="Arial" charset="0"/>
            </a:endParaRPr>
          </a:p>
        </p:txBody>
      </p:sp>
      <p:cxnSp>
        <p:nvCxnSpPr>
          <p:cNvPr id="51211" name="AutoShape 11"/>
          <p:cNvCxnSpPr>
            <a:cxnSpLocks noChangeShapeType="1"/>
            <a:stCxn id="51204" idx="5"/>
            <a:endCxn id="51208" idx="2"/>
          </p:cNvCxnSpPr>
          <p:nvPr/>
        </p:nvCxnSpPr>
        <p:spPr bwMode="auto">
          <a:xfrm rot="16200000" flipH="1">
            <a:off x="5115951" y="5039751"/>
            <a:ext cx="149786" cy="15055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1216" name="AutoShape 16"/>
          <p:cNvCxnSpPr>
            <a:cxnSpLocks noChangeShapeType="1"/>
            <a:stCxn id="51204" idx="3"/>
            <a:endCxn id="51205" idx="6"/>
          </p:cNvCxnSpPr>
          <p:nvPr/>
        </p:nvCxnSpPr>
        <p:spPr bwMode="auto">
          <a:xfrm rot="5400000">
            <a:off x="3306763" y="5382652"/>
            <a:ext cx="149786" cy="8197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355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Example: SPAM filter NBN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SPAM filter</a:t>
            </a:r>
          </a:p>
          <a:p>
            <a:pPr lvl="1"/>
            <a:r>
              <a:rPr lang="hu-HU" dirty="0" smtClean="0"/>
              <a:t>SPAM: yes/no [suspicious..]</a:t>
            </a:r>
          </a:p>
          <a:p>
            <a:pPr lvl="1"/>
            <a:r>
              <a:rPr lang="hu-HU" dirty="0" smtClean="0"/>
              <a:t>Attributes</a:t>
            </a:r>
          </a:p>
          <a:p>
            <a:pPr lvl="2"/>
            <a:r>
              <a:rPr lang="hu-HU" dirty="0" smtClean="0"/>
              <a:t>Sender, subject, link, attachment,..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3200400"/>
            <a:ext cx="72961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0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Example: Flu diagnostics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4" y="1371600"/>
            <a:ext cx="8867774" cy="41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9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hu-HU" sz="2000" dirty="0"/>
              <a:t>Sources of uncertainty</a:t>
            </a:r>
          </a:p>
          <a:p>
            <a:pPr lvl="1">
              <a:lnSpc>
                <a:spcPct val="80000"/>
              </a:lnSpc>
            </a:pPr>
            <a:r>
              <a:rPr lang="hu-HU" sz="1800" dirty="0"/>
              <a:t>inherent uncertainty in the physical process;</a:t>
            </a:r>
          </a:p>
          <a:p>
            <a:pPr lvl="1">
              <a:lnSpc>
                <a:spcPct val="80000"/>
              </a:lnSpc>
            </a:pPr>
            <a:r>
              <a:rPr lang="hu-HU" sz="1800" dirty="0"/>
              <a:t>inherent uncertainty at macroscopic level;</a:t>
            </a:r>
          </a:p>
          <a:p>
            <a:pPr lvl="1">
              <a:lnSpc>
                <a:spcPct val="80000"/>
              </a:lnSpc>
            </a:pPr>
            <a:r>
              <a:rPr lang="hu-HU" sz="1800" dirty="0"/>
              <a:t>ignorance;</a:t>
            </a:r>
          </a:p>
          <a:p>
            <a:pPr lvl="1">
              <a:lnSpc>
                <a:spcPct val="80000"/>
              </a:lnSpc>
            </a:pPr>
            <a:r>
              <a:rPr lang="hu-HU" sz="1800" dirty="0"/>
              <a:t>practical omissions;</a:t>
            </a:r>
          </a:p>
          <a:p>
            <a:pPr>
              <a:lnSpc>
                <a:spcPct val="80000"/>
              </a:lnSpc>
            </a:pPr>
            <a:r>
              <a:rPr lang="hu-HU" sz="2000" dirty="0"/>
              <a:t>Interpretations of probabilities:</a:t>
            </a:r>
          </a:p>
          <a:p>
            <a:pPr lvl="1">
              <a:lnSpc>
                <a:spcPct val="80000"/>
              </a:lnSpc>
            </a:pPr>
            <a:r>
              <a:rPr lang="hu-HU" sz="1800" dirty="0"/>
              <a:t>combinatoric;</a:t>
            </a:r>
          </a:p>
          <a:p>
            <a:pPr lvl="1">
              <a:lnSpc>
                <a:spcPct val="80000"/>
              </a:lnSpc>
            </a:pPr>
            <a:r>
              <a:rPr lang="hu-HU" sz="1800" dirty="0"/>
              <a:t>physical propensities;</a:t>
            </a:r>
          </a:p>
          <a:p>
            <a:pPr lvl="1">
              <a:lnSpc>
                <a:spcPct val="80000"/>
              </a:lnSpc>
            </a:pPr>
            <a:r>
              <a:rPr lang="hu-HU" sz="1800" dirty="0"/>
              <a:t>frequentist;</a:t>
            </a:r>
          </a:p>
          <a:p>
            <a:pPr lvl="1">
              <a:lnSpc>
                <a:spcPct val="80000"/>
              </a:lnSpc>
            </a:pPr>
            <a:r>
              <a:rPr lang="hu-HU" sz="1800" dirty="0"/>
              <a:t>personal/subjectivist;</a:t>
            </a:r>
          </a:p>
          <a:p>
            <a:pPr lvl="1">
              <a:lnSpc>
                <a:spcPct val="80000"/>
              </a:lnSpc>
            </a:pPr>
            <a:r>
              <a:rPr lang="hu-HU" sz="1800" dirty="0"/>
              <a:t>instrumentalist</a:t>
            </a:r>
            <a:r>
              <a:rPr lang="hu-HU" sz="1800" dirty="0" smtClean="0"/>
              <a:t>;</a:t>
            </a:r>
            <a:endParaRPr lang="hu-HU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Interpretation</a:t>
            </a:r>
            <a:r>
              <a:rPr lang="en-US" dirty="0"/>
              <a:t>s</a:t>
            </a:r>
            <a:r>
              <a:rPr lang="hu-HU" dirty="0"/>
              <a:t> of probability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Bayesian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680094"/>
              </p:ext>
            </p:extLst>
          </p:nvPr>
        </p:nvGraphicFramePr>
        <p:xfrm>
          <a:off x="2057400" y="4495800"/>
          <a:ext cx="472440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Equation" r:id="rId3" imgW="2489040" imgH="406080" progId="Equation.3">
                  <p:embed/>
                </p:oleObj>
              </mc:Choice>
              <mc:Fallback>
                <p:oleObj name="Equation" r:id="rId3" imgW="24890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495800"/>
                        <a:ext cx="4724400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38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Markov processes (Markov chains)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Bayesian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828675"/>
            <a:ext cx="896302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2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Hidden Markov Models (HMMs)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Bayesian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933575"/>
            <a:ext cx="70866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5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HMMs: definition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Bayesian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076325"/>
            <a:ext cx="826770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0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HMM: inference tasks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Bayesian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1347787"/>
            <a:ext cx="780097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4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HMM: filtering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Bayesian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38200"/>
            <a:ext cx="7815262" cy="557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7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/>
              <a:t>A simple, graphical notation for conditional independence assertions and hence for compact specification of full joint distributions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Syntax: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 set of nodes, one per variable
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 directed, acyclic graph (link </a:t>
            </a:r>
            <a:r>
              <a:rPr lang="en-US" sz="2000">
                <a:cs typeface="Arial" charset="0"/>
              </a:rPr>
              <a:t>≈ </a:t>
            </a:r>
            <a:r>
              <a:rPr lang="en-US" sz="2000"/>
              <a:t>"directly influences")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 conditional distribution for each node given its parents:</a:t>
            </a:r>
          </a:p>
          <a:p>
            <a:pPr lvl="2" algn="ctr">
              <a:lnSpc>
                <a:spcPct val="80000"/>
              </a:lnSpc>
              <a:buFontTx/>
              <a:buNone/>
            </a:pPr>
            <a:r>
              <a:rPr lang="en-US" sz="1800" b="1"/>
              <a:t>P </a:t>
            </a:r>
            <a:r>
              <a:rPr lang="en-US" sz="1800"/>
              <a:t>(X</a:t>
            </a:r>
            <a:r>
              <a:rPr lang="en-US" sz="1800" baseline="-25000"/>
              <a:t>i </a:t>
            </a:r>
            <a:r>
              <a:rPr lang="en-US" sz="1800"/>
              <a:t>| Parents (X</a:t>
            </a:r>
            <a:r>
              <a:rPr lang="en-US" sz="1800" baseline="-25000"/>
              <a:t>i</a:t>
            </a:r>
            <a:r>
              <a:rPr lang="en-US" sz="1800"/>
              <a:t>))</a:t>
            </a:r>
          </a:p>
          <a:p>
            <a:pPr lvl="2" algn="ctr">
              <a:lnSpc>
                <a:spcPct val="80000"/>
              </a:lnSpc>
              <a:buFontTx/>
              <a:buNone/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2400"/>
              <a:t>In the simplest case, conditional distribution represented as a </a:t>
            </a:r>
            <a:r>
              <a:rPr lang="en-US" sz="2400">
                <a:solidFill>
                  <a:schemeClr val="accent2"/>
                </a:solidFill>
              </a:rPr>
              <a:t>conditional probability table</a:t>
            </a:r>
            <a:r>
              <a:rPr lang="en-US" sz="2400"/>
              <a:t> (CPT) giving the distribution over </a:t>
            </a:r>
            <a:r>
              <a:rPr lang="en-US" sz="2400" i="1"/>
              <a:t>X</a:t>
            </a:r>
            <a:r>
              <a:rPr lang="en-US" sz="2400" i="1" baseline="-25000"/>
              <a:t>i</a:t>
            </a:r>
            <a:r>
              <a:rPr lang="en-US" sz="2400"/>
              <a:t> for each combination of parent values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</a:t>
            </a:r>
            <a:r>
              <a:rPr lang="en-US" dirty="0" smtClean="0"/>
              <a:t>networks</a:t>
            </a:r>
            <a:r>
              <a:rPr lang="hu-HU" dirty="0" smtClean="0"/>
              <a:t> (BNs)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55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I'm at work, neighbor John calls to say my alarm is ringing, but neighbor Mary doesn't call. Sometimes it's set off by minor earthquakes. Is there a burglar?</a:t>
            </a:r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r>
              <a:rPr lang="en-US" sz="1800"/>
              <a:t>Variables: </a:t>
            </a:r>
            <a:r>
              <a:rPr lang="en-US" sz="1800" i="1"/>
              <a:t>Burglary</a:t>
            </a:r>
            <a:r>
              <a:rPr lang="en-US" sz="1800"/>
              <a:t>, </a:t>
            </a:r>
            <a:r>
              <a:rPr lang="en-US" sz="1800" i="1"/>
              <a:t>Earthquake</a:t>
            </a:r>
            <a:r>
              <a:rPr lang="en-US" sz="1800"/>
              <a:t>, </a:t>
            </a:r>
            <a:r>
              <a:rPr lang="en-US" sz="1800" i="1"/>
              <a:t>Alarm</a:t>
            </a:r>
            <a:r>
              <a:rPr lang="en-US" sz="1800"/>
              <a:t>, </a:t>
            </a:r>
            <a:r>
              <a:rPr lang="en-US" sz="1800" i="1"/>
              <a:t>JohnCalls</a:t>
            </a:r>
            <a:r>
              <a:rPr lang="en-US" sz="1800"/>
              <a:t>, </a:t>
            </a:r>
            <a:r>
              <a:rPr lang="en-US" sz="1800" i="1"/>
              <a:t>MaryCalls</a:t>
            </a: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r>
              <a:rPr lang="en-US" sz="1800"/>
              <a:t>Network topology reflects "causal" knowledge: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A burglar can set the alarm off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An earthquake can set the alarm off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The alarm can cause Mary to call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The alarm can cause John to call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8140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contd.</a:t>
            </a:r>
          </a:p>
        </p:txBody>
      </p:sp>
      <p:pic>
        <p:nvPicPr>
          <p:cNvPr id="8196" name="Picture 4" descr="burglary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7772400" cy="4237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986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A CPT for Boolean </a:t>
            </a:r>
            <a:r>
              <a:rPr lang="en-US" sz="1800" i="1"/>
              <a:t>X</a:t>
            </a:r>
            <a:r>
              <a:rPr lang="en-US" sz="1800" i="1" baseline="-25000"/>
              <a:t>i</a:t>
            </a:r>
            <a:r>
              <a:rPr lang="en-US" sz="1800"/>
              <a:t> with </a:t>
            </a:r>
            <a:r>
              <a:rPr lang="en-US" sz="1800" i="1"/>
              <a:t>k</a:t>
            </a:r>
            <a:r>
              <a:rPr lang="en-US" sz="1800"/>
              <a:t> Boolean parents has </a:t>
            </a:r>
            <a:r>
              <a:rPr lang="en-US" sz="1800" i="1"/>
              <a:t>2</a:t>
            </a:r>
            <a:r>
              <a:rPr lang="en-US" sz="1800" i="1" baseline="30000"/>
              <a:t>k</a:t>
            </a:r>
            <a:r>
              <a:rPr lang="en-US" sz="1800"/>
              <a:t> rows for the combinations of parent values</a:t>
            </a:r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r>
              <a:rPr lang="en-US" sz="1800"/>
              <a:t>Each row requires one number </a:t>
            </a:r>
            <a:r>
              <a:rPr lang="en-US" sz="1800" i="1"/>
              <a:t>p</a:t>
            </a:r>
            <a:r>
              <a:rPr lang="en-US" sz="1800"/>
              <a:t> for </a:t>
            </a:r>
            <a:r>
              <a:rPr lang="en-US" sz="1800" i="1"/>
              <a:t>X</a:t>
            </a:r>
            <a:r>
              <a:rPr lang="en-US" sz="1800" i="1" baseline="-25000"/>
              <a:t>i</a:t>
            </a:r>
            <a:r>
              <a:rPr lang="en-US" sz="1800" i="1"/>
              <a:t> = true</a:t>
            </a:r>
            <a:br>
              <a:rPr lang="en-US" sz="1800" i="1"/>
            </a:br>
            <a:r>
              <a:rPr lang="en-US" sz="1800"/>
              <a:t>(the number for  </a:t>
            </a:r>
            <a:r>
              <a:rPr lang="en-US" sz="1800" i="1"/>
              <a:t>X</a:t>
            </a:r>
            <a:r>
              <a:rPr lang="en-US" sz="1800" i="1" baseline="-25000"/>
              <a:t>i</a:t>
            </a:r>
            <a:r>
              <a:rPr lang="en-US" sz="1800"/>
              <a:t> = </a:t>
            </a:r>
            <a:r>
              <a:rPr lang="en-US" sz="1800" i="1"/>
              <a:t>false</a:t>
            </a:r>
            <a:r>
              <a:rPr lang="en-US" sz="1800"/>
              <a:t> is just </a:t>
            </a:r>
            <a:r>
              <a:rPr lang="en-US" sz="1800" i="1"/>
              <a:t>1-p</a:t>
            </a:r>
            <a:r>
              <a:rPr lang="en-US" sz="1800"/>
              <a:t>)</a:t>
            </a:r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r>
              <a:rPr lang="en-US" sz="1800"/>
              <a:t>If each variable has no more than </a:t>
            </a:r>
            <a:r>
              <a:rPr lang="en-US" sz="1800" i="1"/>
              <a:t>k</a:t>
            </a:r>
            <a:r>
              <a:rPr lang="en-US" sz="1800"/>
              <a:t> parents, the complete network requires </a:t>
            </a:r>
            <a:r>
              <a:rPr lang="en-US" sz="1800" i="1">
                <a:solidFill>
                  <a:schemeClr val="accent2"/>
                </a:solidFill>
              </a:rPr>
              <a:t>O(n </a:t>
            </a:r>
            <a:r>
              <a:rPr lang="en-US" sz="1800" i="1">
                <a:solidFill>
                  <a:schemeClr val="accent2"/>
                </a:solidFill>
                <a:cs typeface="Arial" charset="0"/>
              </a:rPr>
              <a:t>·</a:t>
            </a:r>
            <a:r>
              <a:rPr lang="en-US" sz="1800">
                <a:solidFill>
                  <a:schemeClr val="accent2"/>
                </a:solidFill>
              </a:rPr>
              <a:t> 2</a:t>
            </a:r>
            <a:r>
              <a:rPr lang="en-US" sz="1800" baseline="30000">
                <a:solidFill>
                  <a:schemeClr val="accent2"/>
                </a:solidFill>
              </a:rPr>
              <a:t>k</a:t>
            </a:r>
            <a:r>
              <a:rPr lang="en-US" sz="1800">
                <a:solidFill>
                  <a:schemeClr val="accent2"/>
                </a:solidFill>
              </a:rPr>
              <a:t>)</a:t>
            </a:r>
            <a:r>
              <a:rPr lang="en-US" sz="1800"/>
              <a:t> numbers</a:t>
            </a:r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r>
              <a:rPr lang="en-US" sz="1800"/>
              <a:t>I.e., grows linearly with </a:t>
            </a:r>
            <a:r>
              <a:rPr lang="en-US" sz="1800" i="1"/>
              <a:t>n</a:t>
            </a:r>
            <a:r>
              <a:rPr lang="en-US" sz="1800"/>
              <a:t>, vs. </a:t>
            </a:r>
            <a:r>
              <a:rPr lang="en-US" sz="1800" i="1">
                <a:solidFill>
                  <a:schemeClr val="accent2"/>
                </a:solidFill>
              </a:rPr>
              <a:t>O(2</a:t>
            </a:r>
            <a:r>
              <a:rPr lang="en-US" sz="1800" i="1" baseline="30000">
                <a:solidFill>
                  <a:schemeClr val="accent2"/>
                </a:solidFill>
              </a:rPr>
              <a:t>n</a:t>
            </a:r>
            <a:r>
              <a:rPr lang="en-US" sz="1800" i="1">
                <a:solidFill>
                  <a:schemeClr val="accent2"/>
                </a:solidFill>
              </a:rPr>
              <a:t>)</a:t>
            </a:r>
            <a:r>
              <a:rPr lang="en-US" sz="1800" i="1"/>
              <a:t> </a:t>
            </a:r>
            <a:r>
              <a:rPr lang="en-US" sz="1800"/>
              <a:t>for the full joint distribution</a:t>
            </a:r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r>
              <a:rPr lang="en-US" sz="1800"/>
              <a:t>For burglary net, 1 + 1 + 4 + 2 + 2 = 10 numbers (vs. 2</a:t>
            </a:r>
            <a:r>
              <a:rPr lang="en-US" sz="1800" baseline="30000"/>
              <a:t>5</a:t>
            </a:r>
            <a:r>
              <a:rPr lang="en-US" sz="1800"/>
              <a:t>-1 = 31)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Compactness</a:t>
            </a:r>
          </a:p>
        </p:txBody>
      </p:sp>
      <p:pic>
        <p:nvPicPr>
          <p:cNvPr id="9220" name="Picture 4" descr="burglary-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981200"/>
            <a:ext cx="1209675" cy="1209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002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1. Choose an ordering of variables </a:t>
            </a:r>
            <a:r>
              <a:rPr lang="en-US" sz="2000" i="1" dirty="0"/>
              <a:t>X</a:t>
            </a:r>
            <a:r>
              <a:rPr lang="en-US" sz="2000" i="1" baseline="-25000" dirty="0"/>
              <a:t>1</a:t>
            </a:r>
            <a:r>
              <a:rPr lang="en-US" sz="2000" dirty="0"/>
              <a:t>, … ,</a:t>
            </a:r>
            <a:r>
              <a:rPr lang="en-US" sz="2000" i="1" dirty="0" err="1"/>
              <a:t>X</a:t>
            </a:r>
            <a:r>
              <a:rPr lang="en-US" sz="2000" i="1" baseline="-25000" dirty="0" err="1"/>
              <a:t>n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2. For </a:t>
            </a:r>
            <a:r>
              <a:rPr lang="en-US" sz="2000" i="1" dirty="0" err="1"/>
              <a:t>i</a:t>
            </a:r>
            <a:r>
              <a:rPr lang="en-US" sz="2000" dirty="0"/>
              <a:t> = 1 to </a:t>
            </a:r>
            <a:r>
              <a:rPr lang="en-US" sz="2000" i="1" dirty="0"/>
              <a:t>n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add </a:t>
            </a:r>
            <a:r>
              <a:rPr lang="en-US" sz="1800" i="1" dirty="0"/>
              <a:t>X</a:t>
            </a:r>
            <a:r>
              <a:rPr lang="en-US" sz="1800" i="1" baseline="-25000" dirty="0"/>
              <a:t>i</a:t>
            </a:r>
            <a:r>
              <a:rPr lang="en-US" sz="1800" dirty="0"/>
              <a:t> to the network
</a:t>
            </a:r>
            <a:r>
              <a:rPr lang="en-US" sz="1800" dirty="0" smtClean="0"/>
              <a:t>select </a:t>
            </a:r>
            <a:r>
              <a:rPr lang="en-US" sz="1800" dirty="0"/>
              <a:t>parents from </a:t>
            </a:r>
            <a:r>
              <a:rPr lang="en-US" sz="1800" i="1" dirty="0"/>
              <a:t>X</a:t>
            </a:r>
            <a:r>
              <a:rPr lang="en-US" sz="1800" i="1" baseline="-25000" dirty="0"/>
              <a:t>1</a:t>
            </a:r>
            <a:r>
              <a:rPr lang="en-US" sz="1800" i="1" dirty="0"/>
              <a:t>, … ,X</a:t>
            </a:r>
            <a:r>
              <a:rPr lang="en-US" sz="1800" i="1" baseline="-25000" dirty="0"/>
              <a:t>i-1</a:t>
            </a:r>
            <a:r>
              <a:rPr lang="en-US" sz="1800" dirty="0"/>
              <a:t> such that</a:t>
            </a: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fr-FR" sz="1800" dirty="0"/>
              <a:t>	</a:t>
            </a:r>
            <a:r>
              <a:rPr lang="fr-FR" sz="1800" b="1" i="1" dirty="0"/>
              <a:t>P</a:t>
            </a:r>
            <a:r>
              <a:rPr lang="fr-FR" sz="1800" i="1" dirty="0"/>
              <a:t> (X</a:t>
            </a:r>
            <a:r>
              <a:rPr lang="fr-FR" sz="1800" i="1" baseline="-25000" dirty="0"/>
              <a:t>i</a:t>
            </a:r>
            <a:r>
              <a:rPr lang="fr-FR" sz="1800" i="1" dirty="0"/>
              <a:t> | Parents(X</a:t>
            </a:r>
            <a:r>
              <a:rPr lang="fr-FR" sz="1800" i="1" baseline="-25000" dirty="0"/>
              <a:t>i</a:t>
            </a:r>
            <a:r>
              <a:rPr lang="fr-FR" sz="1800" i="1" dirty="0"/>
              <a:t>)) = </a:t>
            </a:r>
            <a:r>
              <a:rPr lang="fr-FR" sz="1800" b="1" i="1" dirty="0"/>
              <a:t>P</a:t>
            </a:r>
            <a:r>
              <a:rPr lang="fr-FR" sz="1800" i="1" dirty="0"/>
              <a:t> (X</a:t>
            </a:r>
            <a:r>
              <a:rPr lang="fr-FR" sz="1800" i="1" baseline="-25000" dirty="0"/>
              <a:t>i</a:t>
            </a:r>
            <a:r>
              <a:rPr lang="fr-FR" sz="1800" i="1" dirty="0"/>
              <a:t> | X</a:t>
            </a:r>
            <a:r>
              <a:rPr lang="fr-FR" sz="1800" i="1" baseline="-25000" dirty="0"/>
              <a:t>1</a:t>
            </a:r>
            <a:r>
              <a:rPr lang="fr-FR" sz="1800" i="1" dirty="0"/>
              <a:t>, ... X</a:t>
            </a:r>
            <a:r>
              <a:rPr lang="fr-FR" sz="1800" i="1" baseline="-25000" dirty="0"/>
              <a:t>i-1</a:t>
            </a:r>
            <a:r>
              <a:rPr lang="fr-FR" sz="1800" i="1" dirty="0"/>
              <a:t>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800" i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This choice of parents guarantees</a:t>
            </a:r>
            <a:r>
              <a:rPr lang="en-US" sz="2000" dirty="0" smtClean="0"/>
              <a:t>:
</a:t>
            </a:r>
            <a:endParaRPr lang="en-US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i="1" dirty="0"/>
              <a:t>P</a:t>
            </a:r>
            <a:r>
              <a:rPr lang="en-US" sz="2000" i="1" dirty="0"/>
              <a:t> (X</a:t>
            </a:r>
            <a:r>
              <a:rPr lang="en-US" sz="2000" i="1" baseline="-25000" dirty="0"/>
              <a:t>1</a:t>
            </a:r>
            <a:r>
              <a:rPr lang="en-US" sz="2000" i="1" dirty="0"/>
              <a:t>, … ,</a:t>
            </a:r>
            <a:r>
              <a:rPr lang="en-US" sz="2000" i="1" dirty="0" err="1"/>
              <a:t>X</a:t>
            </a:r>
            <a:r>
              <a:rPr lang="en-US" sz="2000" i="1" baseline="-25000" dirty="0" err="1"/>
              <a:t>n</a:t>
            </a:r>
            <a:r>
              <a:rPr lang="en-US" sz="2000" i="1" dirty="0"/>
              <a:t>) 	= </a:t>
            </a:r>
            <a:r>
              <a:rPr lang="el-GR" sz="2000" i="1" dirty="0">
                <a:cs typeface="Arial" charset="0"/>
              </a:rPr>
              <a:t>π</a:t>
            </a:r>
            <a:r>
              <a:rPr lang="en-US" sz="2000" i="1" baseline="-25000" dirty="0" err="1"/>
              <a:t>i</a:t>
            </a:r>
            <a:r>
              <a:rPr lang="en-US" sz="2000" i="1" baseline="-25000" dirty="0"/>
              <a:t> =1</a:t>
            </a:r>
            <a:r>
              <a:rPr lang="en-US" sz="2000" i="1" dirty="0"/>
              <a:t> </a:t>
            </a:r>
            <a:r>
              <a:rPr lang="en-US" sz="2000" b="1" i="1" dirty="0"/>
              <a:t>P</a:t>
            </a:r>
            <a:r>
              <a:rPr lang="en-US" sz="2000" i="1" dirty="0"/>
              <a:t> (X</a:t>
            </a:r>
            <a:r>
              <a:rPr lang="en-US" sz="2000" i="1" baseline="-25000" dirty="0"/>
              <a:t>i</a:t>
            </a:r>
            <a:r>
              <a:rPr lang="en-US" sz="2000" i="1" dirty="0"/>
              <a:t> | X</a:t>
            </a:r>
            <a:r>
              <a:rPr lang="en-US" sz="2000" i="1" baseline="-25000" dirty="0"/>
              <a:t>1</a:t>
            </a:r>
            <a:r>
              <a:rPr lang="en-US" sz="2000" i="1" dirty="0"/>
              <a:t>, … , X</a:t>
            </a:r>
            <a:r>
              <a:rPr lang="en-US" sz="2000" i="1" baseline="-25000" dirty="0"/>
              <a:t>i-1</a:t>
            </a:r>
            <a:r>
              <a:rPr lang="en-US" sz="2000" i="1" dirty="0" smtClean="0"/>
              <a:t>)</a:t>
            </a:r>
            <a:r>
              <a:rPr lang="hu-HU" sz="2000" i="1" dirty="0" smtClean="0"/>
              <a:t>	//</a:t>
            </a:r>
            <a:r>
              <a:rPr lang="en-US" sz="2000" dirty="0" smtClean="0"/>
              <a:t>(chain </a:t>
            </a:r>
            <a:r>
              <a:rPr lang="en-US" sz="2000" dirty="0"/>
              <a:t>rule)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aseline="-25000" dirty="0"/>
              <a:t>			</a:t>
            </a:r>
            <a:r>
              <a:rPr lang="en-US" sz="2000" i="1" dirty="0"/>
              <a:t>= </a:t>
            </a:r>
            <a:r>
              <a:rPr lang="el-GR" sz="2000" i="1" dirty="0">
                <a:cs typeface="Arial" charset="0"/>
              </a:rPr>
              <a:t>π</a:t>
            </a:r>
            <a:r>
              <a:rPr lang="en-US" sz="2000" i="1" baseline="-25000" dirty="0" err="1"/>
              <a:t>i</a:t>
            </a:r>
            <a:r>
              <a:rPr lang="en-US" sz="2000" i="1" baseline="-25000" dirty="0"/>
              <a:t> =1</a:t>
            </a:r>
            <a:r>
              <a:rPr lang="en-US" sz="2000" b="1" i="1" dirty="0"/>
              <a:t>P</a:t>
            </a:r>
            <a:r>
              <a:rPr lang="en-US" sz="2000" i="1" dirty="0"/>
              <a:t> (X</a:t>
            </a:r>
            <a:r>
              <a:rPr lang="en-US" sz="2000" i="1" baseline="-25000" dirty="0"/>
              <a:t>i </a:t>
            </a:r>
            <a:r>
              <a:rPr lang="en-US" sz="2000" i="1" dirty="0"/>
              <a:t>| Parents(X</a:t>
            </a:r>
            <a:r>
              <a:rPr lang="en-US" sz="2000" i="1" baseline="-25000" dirty="0"/>
              <a:t>i</a:t>
            </a:r>
            <a:r>
              <a:rPr lang="en-US" sz="2000" i="1" dirty="0" smtClean="0"/>
              <a:t>))</a:t>
            </a:r>
            <a:r>
              <a:rPr lang="hu-HU" sz="2000" i="1" dirty="0" smtClean="0"/>
              <a:t> 	//</a:t>
            </a:r>
            <a:r>
              <a:rPr lang="en-US" sz="2000" dirty="0" smtClean="0"/>
              <a:t>(</a:t>
            </a:r>
            <a:r>
              <a:rPr lang="en-US" sz="2000" dirty="0"/>
              <a:t>by construction)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Constructing </a:t>
            </a:r>
            <a:r>
              <a:rPr lang="hu-HU" dirty="0" smtClean="0"/>
              <a:t>(and learning) BNs</a:t>
            </a:r>
            <a:endParaRPr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667000" y="3733800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n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667000" y="4114800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20677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hu-HU" sz="1400" dirty="0"/>
              <a:t>[1713] </a:t>
            </a:r>
            <a:r>
              <a:rPr lang="en-US" sz="1400" dirty="0" err="1"/>
              <a:t>Ars</a:t>
            </a:r>
            <a:r>
              <a:rPr lang="en-US" sz="1400" dirty="0"/>
              <a:t> </a:t>
            </a:r>
            <a:r>
              <a:rPr lang="en-US" sz="1400" dirty="0" err="1"/>
              <a:t>Conjectandi</a:t>
            </a:r>
            <a:r>
              <a:rPr lang="en-US" sz="1400" dirty="0"/>
              <a:t> (The Art of Conjecture), </a:t>
            </a:r>
            <a:r>
              <a:rPr lang="hu-HU" sz="1400" dirty="0"/>
              <a:t>Jacob Bernoulli</a:t>
            </a:r>
          </a:p>
          <a:p>
            <a:pPr lvl="1">
              <a:lnSpc>
                <a:spcPct val="120000"/>
              </a:lnSpc>
            </a:pPr>
            <a:r>
              <a:rPr lang="hu-HU" sz="1400" b="1" dirty="0"/>
              <a:t>Subjectivist interpretation</a:t>
            </a:r>
            <a:r>
              <a:rPr lang="hu-HU" sz="1400" dirty="0"/>
              <a:t> of probabilities</a:t>
            </a:r>
          </a:p>
          <a:p>
            <a:pPr>
              <a:lnSpc>
                <a:spcPct val="120000"/>
              </a:lnSpc>
            </a:pPr>
            <a:r>
              <a:rPr lang="hu-HU" sz="1400" dirty="0"/>
              <a:t>[1718] The Doctrine of Chances, Abraham de Moivre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the first textbook on probability theory</a:t>
            </a:r>
            <a:endParaRPr lang="hu-HU" sz="1400" dirty="0"/>
          </a:p>
          <a:p>
            <a:pPr lvl="1">
              <a:lnSpc>
                <a:spcPct val="120000"/>
              </a:lnSpc>
            </a:pPr>
            <a:r>
              <a:rPr lang="hu-HU" sz="1400" b="1" dirty="0"/>
              <a:t>Forward predictions</a:t>
            </a:r>
          </a:p>
          <a:p>
            <a:pPr lvl="2">
              <a:lnSpc>
                <a:spcPct val="120000"/>
              </a:lnSpc>
            </a:pPr>
            <a:r>
              <a:rPr lang="hu-HU" sz="1400" dirty="0"/>
              <a:t>„</a:t>
            </a:r>
            <a:r>
              <a:rPr lang="en-US" sz="1400" dirty="0"/>
              <a:t>given a specified number of white and black balls in an urn, what is the probability of drawing a black ball?</a:t>
            </a:r>
            <a:r>
              <a:rPr lang="hu-HU" sz="1400" dirty="0"/>
              <a:t>”</a:t>
            </a:r>
          </a:p>
          <a:p>
            <a:pPr lvl="2">
              <a:lnSpc>
                <a:spcPct val="120000"/>
              </a:lnSpc>
            </a:pPr>
            <a:r>
              <a:rPr lang="en-US" sz="1400" dirty="0"/>
              <a:t>his own death</a:t>
            </a:r>
            <a:endParaRPr lang="hu-HU" sz="1400" dirty="0"/>
          </a:p>
          <a:p>
            <a:pPr>
              <a:lnSpc>
                <a:spcPct val="120000"/>
              </a:lnSpc>
            </a:pPr>
            <a:r>
              <a:rPr lang="hu-HU" sz="1400" dirty="0">
                <a:solidFill>
                  <a:schemeClr val="accent2"/>
                </a:solidFill>
              </a:rPr>
              <a:t>[1764, posthumous] </a:t>
            </a:r>
            <a:r>
              <a:rPr lang="en-US" sz="1400" dirty="0">
                <a:solidFill>
                  <a:schemeClr val="accent2"/>
                </a:solidFill>
              </a:rPr>
              <a:t>Essay Towards Solving a Problem in the Doctrine of Chances</a:t>
            </a:r>
            <a:r>
              <a:rPr lang="hu-HU" sz="1400" dirty="0">
                <a:solidFill>
                  <a:schemeClr val="accent2"/>
                </a:solidFill>
              </a:rPr>
              <a:t>, Thomas Bayes</a:t>
            </a:r>
          </a:p>
          <a:p>
            <a:pPr lvl="1">
              <a:lnSpc>
                <a:spcPct val="120000"/>
              </a:lnSpc>
            </a:pPr>
            <a:r>
              <a:rPr lang="hu-HU" sz="1400" b="1" dirty="0">
                <a:solidFill>
                  <a:schemeClr val="accent2"/>
                </a:solidFill>
              </a:rPr>
              <a:t>Backward questions</a:t>
            </a:r>
            <a:r>
              <a:rPr lang="hu-HU" sz="1400" dirty="0">
                <a:solidFill>
                  <a:schemeClr val="accent2"/>
                </a:solidFill>
              </a:rPr>
              <a:t>: „</a:t>
            </a:r>
            <a:r>
              <a:rPr lang="en-US" sz="1400" dirty="0">
                <a:solidFill>
                  <a:schemeClr val="accent2"/>
                </a:solidFill>
              </a:rPr>
              <a:t>given that one or more balls has been drawn, what can be said about the number of white and black balls in the urn</a:t>
            </a:r>
            <a:r>
              <a:rPr lang="hu-HU" sz="1400" dirty="0">
                <a:solidFill>
                  <a:schemeClr val="accent2"/>
                </a:solidFill>
              </a:rPr>
              <a:t>”</a:t>
            </a:r>
          </a:p>
          <a:p>
            <a:pPr>
              <a:lnSpc>
                <a:spcPct val="120000"/>
              </a:lnSpc>
            </a:pPr>
            <a:r>
              <a:rPr lang="hu-HU" sz="1400" dirty="0"/>
              <a:t>[1812], Théorie analytique des probabilités, Pierre-Simon Laplace</a:t>
            </a:r>
          </a:p>
          <a:p>
            <a:pPr lvl="1">
              <a:lnSpc>
                <a:spcPct val="120000"/>
              </a:lnSpc>
            </a:pPr>
            <a:r>
              <a:rPr lang="hu-HU" sz="1400" dirty="0"/>
              <a:t>General Bayes rule</a:t>
            </a:r>
          </a:p>
          <a:p>
            <a:pPr>
              <a:lnSpc>
                <a:spcPct val="120000"/>
              </a:lnSpc>
            </a:pPr>
            <a:r>
              <a:rPr lang="hu-HU" sz="1400" dirty="0" smtClean="0"/>
              <a:t>...</a:t>
            </a:r>
          </a:p>
          <a:p>
            <a:pPr>
              <a:lnSpc>
                <a:spcPct val="120000"/>
              </a:lnSpc>
            </a:pPr>
            <a:r>
              <a:rPr lang="en-US" sz="1400" dirty="0" smtClean="0"/>
              <a:t>[19</a:t>
            </a:r>
            <a:r>
              <a:rPr lang="hu-HU" sz="1400" dirty="0" smtClean="0"/>
              <a:t>33</a:t>
            </a:r>
            <a:r>
              <a:rPr lang="en-US" sz="1400" dirty="0" smtClean="0"/>
              <a:t>]: </a:t>
            </a:r>
            <a:r>
              <a:rPr lang="hu-HU" sz="1400" dirty="0" smtClean="0"/>
              <a:t>A. Kolmogorov: </a:t>
            </a:r>
            <a:r>
              <a:rPr lang="en-US" sz="1400" i="1" dirty="0"/>
              <a:t>Foundations of the Theory of </a:t>
            </a:r>
            <a:r>
              <a:rPr lang="en-US" sz="1400" i="1" dirty="0" smtClean="0"/>
              <a:t>Probability</a:t>
            </a:r>
            <a:endParaRPr lang="hu-HU" sz="1400" dirty="0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</a:t>
            </a:r>
            <a:r>
              <a:rPr lang="hu-HU" dirty="0" smtClean="0"/>
              <a:t>chronology of uncertain inference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7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/>
              <a:t>The full joint distribution is defined as the product of the local conditional distributions:
</a:t>
            </a:r>
          </a:p>
          <a:p>
            <a:pPr>
              <a:buFontTx/>
              <a:buNone/>
            </a:pPr>
            <a:r>
              <a:rPr lang="en-US" sz="2000" b="1"/>
              <a:t>		</a:t>
            </a:r>
            <a:r>
              <a:rPr lang="en-US" sz="2000" b="1" i="1"/>
              <a:t>P </a:t>
            </a:r>
            <a:r>
              <a:rPr lang="en-US" sz="2000" i="1"/>
              <a:t>(X</a:t>
            </a:r>
            <a:r>
              <a:rPr lang="en-US" sz="2000" i="1" baseline="-25000"/>
              <a:t>1</a:t>
            </a:r>
            <a:r>
              <a:rPr lang="en-US" sz="2000" i="1"/>
              <a:t>, … ,X</a:t>
            </a:r>
            <a:r>
              <a:rPr lang="en-US" sz="2000" i="1" baseline="-25000"/>
              <a:t>n</a:t>
            </a:r>
            <a:r>
              <a:rPr lang="en-US" sz="2000" i="1"/>
              <a:t>) = </a:t>
            </a:r>
            <a:r>
              <a:rPr lang="el-GR" sz="2000" i="1">
                <a:cs typeface="Arial" charset="0"/>
              </a:rPr>
              <a:t>π</a:t>
            </a:r>
            <a:r>
              <a:rPr lang="en-US" sz="2000" i="1" baseline="-25000"/>
              <a:t>i = 1</a:t>
            </a:r>
            <a:r>
              <a:rPr lang="en-US" sz="2000" i="1"/>
              <a:t> </a:t>
            </a:r>
            <a:r>
              <a:rPr lang="en-US" sz="2000" b="1" i="1"/>
              <a:t>P</a:t>
            </a:r>
            <a:r>
              <a:rPr lang="en-US" sz="2000" i="1"/>
              <a:t> (X</a:t>
            </a:r>
            <a:r>
              <a:rPr lang="en-US" sz="2000" i="1" baseline="-25000"/>
              <a:t>i </a:t>
            </a:r>
            <a:r>
              <a:rPr lang="en-US" sz="2000" i="1"/>
              <a:t>| Parents(X</a:t>
            </a:r>
            <a:r>
              <a:rPr lang="en-US" sz="2000" i="1" baseline="-25000"/>
              <a:t>i</a:t>
            </a:r>
            <a:r>
              <a:rPr lang="en-US" sz="2000" i="1"/>
              <a:t>))
</a:t>
            </a:r>
          </a:p>
          <a:p>
            <a:pPr lvl="4"/>
            <a:endParaRPr lang="en-US" sz="1400"/>
          </a:p>
          <a:p>
            <a:pPr>
              <a:buFontTx/>
              <a:buNone/>
            </a:pPr>
            <a:r>
              <a:rPr lang="en-US" sz="2000"/>
              <a:t>e.g., </a:t>
            </a:r>
            <a:r>
              <a:rPr lang="en-US" sz="2000" b="1" i="1"/>
              <a:t>P</a:t>
            </a:r>
            <a:r>
              <a:rPr lang="en-US" sz="2000" i="1"/>
              <a:t>(j </a:t>
            </a:r>
            <a:r>
              <a:rPr lang="en-US" sz="2000" i="1">
                <a:sym typeface="Symbol" pitchFamily="18" charset="2"/>
              </a:rPr>
              <a:t></a:t>
            </a:r>
            <a:r>
              <a:rPr lang="en-US" sz="2000" i="1"/>
              <a:t> m </a:t>
            </a:r>
            <a:r>
              <a:rPr lang="en-US" sz="2000" i="1">
                <a:sym typeface="Symbol" pitchFamily="18" charset="2"/>
              </a:rPr>
              <a:t></a:t>
            </a:r>
            <a:r>
              <a:rPr lang="en-US" sz="2000" i="1"/>
              <a:t> a </a:t>
            </a:r>
            <a:r>
              <a:rPr lang="en-US" sz="2000" i="1">
                <a:sym typeface="Symbol" pitchFamily="18" charset="2"/>
              </a:rPr>
              <a:t></a:t>
            </a:r>
            <a:r>
              <a:rPr lang="en-US" sz="2000" i="1"/>
              <a:t> </a:t>
            </a:r>
            <a:r>
              <a:rPr lang="en-US" sz="2000" i="1">
                <a:sym typeface="Symbol" pitchFamily="18" charset="2"/>
              </a:rPr>
              <a:t></a:t>
            </a:r>
            <a:r>
              <a:rPr lang="en-US" sz="2000" i="1"/>
              <a:t>b </a:t>
            </a:r>
            <a:r>
              <a:rPr lang="en-US" sz="2000" i="1">
                <a:sym typeface="Symbol" pitchFamily="18" charset="2"/>
              </a:rPr>
              <a:t></a:t>
            </a:r>
            <a:r>
              <a:rPr lang="en-US" sz="2000" i="1"/>
              <a:t> </a:t>
            </a:r>
            <a:r>
              <a:rPr lang="en-US" sz="2000" i="1">
                <a:sym typeface="Symbol" pitchFamily="18" charset="2"/>
              </a:rPr>
              <a:t></a:t>
            </a:r>
            <a:r>
              <a:rPr lang="en-US" sz="2000" i="1"/>
              <a:t>e)
</a:t>
            </a:r>
          </a:p>
          <a:p>
            <a:pPr>
              <a:buFontTx/>
              <a:buNone/>
            </a:pPr>
            <a:r>
              <a:rPr lang="en-US" sz="2000" i="1"/>
              <a:t>	= </a:t>
            </a:r>
            <a:r>
              <a:rPr lang="en-US" sz="2000" b="1" i="1"/>
              <a:t>P </a:t>
            </a:r>
            <a:r>
              <a:rPr lang="en-US" sz="2000" i="1"/>
              <a:t>(j | a) </a:t>
            </a:r>
            <a:r>
              <a:rPr lang="en-US" sz="2000" b="1" i="1"/>
              <a:t>P </a:t>
            </a:r>
            <a:r>
              <a:rPr lang="en-US" sz="2000" i="1"/>
              <a:t>(m | a) </a:t>
            </a:r>
            <a:r>
              <a:rPr lang="en-US" sz="2000" b="1" i="1"/>
              <a:t>P </a:t>
            </a:r>
            <a:r>
              <a:rPr lang="en-US" sz="2000" i="1"/>
              <a:t>(a | </a:t>
            </a:r>
            <a:r>
              <a:rPr lang="en-US" sz="2000" i="1">
                <a:sym typeface="Symbol" pitchFamily="18" charset="2"/>
              </a:rPr>
              <a:t></a:t>
            </a:r>
            <a:r>
              <a:rPr lang="en-US" sz="2000" i="1"/>
              <a:t>b, </a:t>
            </a:r>
            <a:r>
              <a:rPr lang="en-US" sz="2000" i="1">
                <a:sym typeface="Symbol" pitchFamily="18" charset="2"/>
              </a:rPr>
              <a:t></a:t>
            </a:r>
            <a:r>
              <a:rPr lang="en-US" sz="2000" i="1"/>
              <a:t>e) </a:t>
            </a:r>
            <a:r>
              <a:rPr lang="en-US" sz="2000" b="1" i="1"/>
              <a:t>P </a:t>
            </a:r>
            <a:r>
              <a:rPr lang="en-US" sz="2000" i="1"/>
              <a:t>(</a:t>
            </a:r>
            <a:r>
              <a:rPr lang="en-US" sz="2000" i="1">
                <a:sym typeface="Symbol" pitchFamily="18" charset="2"/>
              </a:rPr>
              <a:t></a:t>
            </a:r>
            <a:r>
              <a:rPr lang="en-US" sz="2000" i="1"/>
              <a:t>b) </a:t>
            </a:r>
            <a:r>
              <a:rPr lang="en-US" sz="2000" b="1" i="1"/>
              <a:t>P </a:t>
            </a:r>
            <a:r>
              <a:rPr lang="en-US" sz="2000" i="1"/>
              <a:t>(</a:t>
            </a:r>
            <a:r>
              <a:rPr lang="en-US" sz="2000" i="1">
                <a:sym typeface="Symbol" pitchFamily="18" charset="2"/>
              </a:rPr>
              <a:t></a:t>
            </a:r>
            <a:r>
              <a:rPr lang="en-US" sz="2000" i="1"/>
              <a:t>e)
</a:t>
            </a:r>
          </a:p>
          <a:p>
            <a:pPr>
              <a:buFontTx/>
              <a:buNone/>
            </a:pPr>
            <a:r>
              <a:rPr lang="en-US" sz="2000"/>
              <a:t>
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Semantics</a:t>
            </a:r>
          </a:p>
        </p:txBody>
      </p:sp>
      <p:pic>
        <p:nvPicPr>
          <p:cNvPr id="10244" name="Picture 4" descr="burglary-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209800"/>
            <a:ext cx="1209675" cy="1209675"/>
          </a:xfrm>
          <a:prstGeom prst="rect">
            <a:avLst/>
          </a:prstGeom>
          <a:noFill/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297238" y="22098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23782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dirty="0" smtClean="0"/>
              <a:t>Local models in BNs: </a:t>
            </a:r>
            <a:r>
              <a:rPr lang="en-US" altLang="en-US" dirty="0" smtClean="0"/>
              <a:t>Noisy-OR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381875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34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The independence map (model) M of a distribution P is the set of the valid independence triplets:</a:t>
            </a:r>
          </a:p>
          <a:p>
            <a:pPr>
              <a:buNone/>
            </a:pPr>
            <a:r>
              <a:rPr lang="hu-HU" dirty="0" smtClean="0"/>
              <a:t>	M</a:t>
            </a:r>
            <a:r>
              <a:rPr lang="hu-HU" baseline="-25000" dirty="0" smtClean="0"/>
              <a:t>P</a:t>
            </a:r>
            <a:r>
              <a:rPr lang="hu-HU" dirty="0" smtClean="0"/>
              <a:t>={I</a:t>
            </a:r>
            <a:r>
              <a:rPr lang="hu-HU" baseline="-25000" dirty="0" smtClean="0"/>
              <a:t>P,1</a:t>
            </a:r>
            <a:r>
              <a:rPr lang="hu-HU" dirty="0" smtClean="0"/>
              <a:t>(X</a:t>
            </a:r>
            <a:r>
              <a:rPr lang="hu-HU" baseline="-25000" dirty="0" smtClean="0"/>
              <a:t>1</a:t>
            </a:r>
            <a:r>
              <a:rPr lang="hu-HU" dirty="0" smtClean="0"/>
              <a:t>;Y</a:t>
            </a:r>
            <a:r>
              <a:rPr lang="hu-HU" baseline="-25000" dirty="0" smtClean="0"/>
              <a:t>1</a:t>
            </a:r>
            <a:r>
              <a:rPr lang="hu-HU" dirty="0" smtClean="0"/>
              <a:t>|Z</a:t>
            </a:r>
            <a:r>
              <a:rPr lang="hu-HU" baseline="-25000" dirty="0" smtClean="0"/>
              <a:t>1</a:t>
            </a:r>
            <a:r>
              <a:rPr lang="hu-HU" dirty="0" smtClean="0"/>
              <a:t>),..., I</a:t>
            </a:r>
            <a:r>
              <a:rPr lang="hu-HU" baseline="-25000" dirty="0" smtClean="0"/>
              <a:t>P,K</a:t>
            </a:r>
            <a:r>
              <a:rPr lang="hu-HU" dirty="0" smtClean="0"/>
              <a:t>(X</a:t>
            </a:r>
            <a:r>
              <a:rPr lang="hu-HU" baseline="-25000" dirty="0" smtClean="0"/>
              <a:t>K</a:t>
            </a:r>
            <a:r>
              <a:rPr lang="hu-HU" dirty="0" smtClean="0"/>
              <a:t>;Y</a:t>
            </a:r>
            <a:r>
              <a:rPr lang="hu-HU" baseline="-25000" dirty="0" smtClean="0"/>
              <a:t>K</a:t>
            </a:r>
            <a:r>
              <a:rPr lang="hu-HU" dirty="0" smtClean="0"/>
              <a:t>|Z</a:t>
            </a:r>
            <a:r>
              <a:rPr lang="hu-HU" baseline="-25000" dirty="0" smtClean="0"/>
              <a:t>K</a:t>
            </a:r>
            <a:r>
              <a:rPr lang="hu-HU" dirty="0" smtClean="0"/>
              <a:t>)}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3953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The independence model of a distribution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086600" y="3886200"/>
            <a:ext cx="1828800" cy="304800"/>
            <a:chOff x="914400" y="4495800"/>
            <a:chExt cx="1828800" cy="304800"/>
          </a:xfrm>
        </p:grpSpPr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914400" y="4495800"/>
              <a:ext cx="4572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hu-HU">
                  <a:solidFill>
                    <a:prstClr val="black"/>
                  </a:solidFill>
                </a:rPr>
                <a:t>X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600200" y="4495800"/>
              <a:ext cx="4572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hu-HU" dirty="0" smtClean="0">
                  <a:solidFill>
                    <a:prstClr val="black"/>
                  </a:solidFill>
                </a:rPr>
                <a:t>Y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2286000" y="4495800"/>
              <a:ext cx="4572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hu-HU" dirty="0" smtClean="0">
                  <a:solidFill>
                    <a:prstClr val="black"/>
                  </a:solidFill>
                </a:rPr>
                <a:t>Z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7" name="AutoShape 7"/>
            <p:cNvCxnSpPr>
              <a:cxnSpLocks noChangeShapeType="1"/>
              <a:stCxn id="4" idx="6"/>
              <a:endCxn id="5" idx="2"/>
            </p:cNvCxnSpPr>
            <p:nvPr/>
          </p:nvCxnSpPr>
          <p:spPr bwMode="auto">
            <a:xfrm>
              <a:off x="1371600" y="4648200"/>
              <a:ext cx="2286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8" name="AutoShape 8"/>
            <p:cNvCxnSpPr>
              <a:cxnSpLocks noChangeShapeType="1"/>
              <a:stCxn id="5" idx="6"/>
              <a:endCxn id="6" idx="2"/>
            </p:cNvCxnSpPr>
            <p:nvPr/>
          </p:nvCxnSpPr>
          <p:spPr bwMode="auto">
            <a:xfrm>
              <a:off x="2057400" y="4648200"/>
              <a:ext cx="2286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9" name="TextBox 8"/>
          <p:cNvSpPr txBox="1"/>
          <p:nvPr/>
        </p:nvSpPr>
        <p:spPr>
          <a:xfrm>
            <a:off x="304800" y="388620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prstClr val="black"/>
                </a:solidFill>
              </a:rPr>
              <a:t>If P(X,Y,Z) is a Markov chain, then </a:t>
            </a:r>
          </a:p>
          <a:p>
            <a:r>
              <a:rPr lang="hu-HU" sz="2400" dirty="0" smtClean="0">
                <a:solidFill>
                  <a:prstClr val="black"/>
                </a:solidFill>
              </a:rPr>
              <a:t>M</a:t>
            </a:r>
            <a:r>
              <a:rPr lang="hu-HU" sz="2400" baseline="-25000" dirty="0" smtClean="0">
                <a:solidFill>
                  <a:prstClr val="black"/>
                </a:solidFill>
              </a:rPr>
              <a:t>P</a:t>
            </a:r>
            <a:r>
              <a:rPr lang="hu-HU" sz="2400" dirty="0" smtClean="0">
                <a:solidFill>
                  <a:prstClr val="black"/>
                </a:solidFill>
              </a:rPr>
              <a:t>={D(X;Y), D(Y;Z), I(X;Z|Y)}</a:t>
            </a:r>
          </a:p>
          <a:p>
            <a:r>
              <a:rPr lang="hu-HU" sz="2400" dirty="0" smtClean="0">
                <a:solidFill>
                  <a:prstClr val="black"/>
                </a:solidFill>
              </a:rPr>
              <a:t>Normally/almost always: D(X;Z)</a:t>
            </a:r>
          </a:p>
          <a:p>
            <a:r>
              <a:rPr lang="hu-HU" sz="2400" dirty="0" smtClean="0">
                <a:solidFill>
                  <a:prstClr val="black"/>
                </a:solidFill>
              </a:rPr>
              <a:t>Exceptionally: I(X;Z)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02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 </a:t>
            </a:r>
            <a:r>
              <a:rPr lang="en-US" dirty="0" smtClean="0"/>
              <a:t>semi-</a:t>
            </a:r>
            <a:r>
              <a:rPr lang="hu-HU" dirty="0" err="1" smtClean="0"/>
              <a:t>graphoid</a:t>
            </a:r>
            <a:r>
              <a:rPr lang="hu-HU" dirty="0" smtClean="0"/>
              <a:t> axioms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7" y="914400"/>
            <a:ext cx="7339013" cy="422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81000" y="5068669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Semi-</a:t>
            </a:r>
            <a:r>
              <a:rPr lang="en-US" dirty="0" err="1" smtClean="0">
                <a:solidFill>
                  <a:prstClr val="black"/>
                </a:solidFill>
              </a:rPr>
              <a:t>graphoids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(SG): Symmetry, Decomposition, Weak Union, Contraction (holds in all probability distribution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r>
              <a:rPr lang="hu-HU" dirty="0" smtClean="0">
                <a:solidFill>
                  <a:prstClr val="black"/>
                </a:solidFill>
              </a:rPr>
              <a:t>. SG is sound, but incomplete inference.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4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Graphoids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A.I.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C2C00-423E-4A1E-AC5D-011AABCC80F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pPr>
              <a:defRPr/>
            </a:pPr>
            <a:fld id="{178EF2FE-5331-490F-87A2-8C4838A08AF5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10/28/2019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861" y="2590800"/>
            <a:ext cx="3690279" cy="33403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38822" y="5935550"/>
            <a:ext cx="39100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solidFill>
                  <a:prstClr val="black"/>
                </a:solidFill>
              </a:rPr>
              <a:t>J.Pearl</a:t>
            </a:r>
            <a:r>
              <a:rPr lang="en-US" sz="1100" dirty="0" smtClean="0">
                <a:solidFill>
                  <a:prstClr val="black"/>
                </a:solidFill>
              </a:rPr>
              <a:t>: </a:t>
            </a:r>
            <a:r>
              <a:rPr lang="en-US" sz="1100" dirty="0" err="1" smtClean="0">
                <a:solidFill>
                  <a:prstClr val="black"/>
                </a:solidFill>
              </a:rPr>
              <a:t>Prob</a:t>
            </a:r>
            <a:r>
              <a:rPr lang="hu-HU" sz="1100" dirty="0" smtClean="0">
                <a:solidFill>
                  <a:prstClr val="black"/>
                </a:solidFill>
              </a:rPr>
              <a:t>abilistic</a:t>
            </a:r>
            <a:r>
              <a:rPr lang="en-US" sz="1100" dirty="0" smtClean="0">
                <a:solidFill>
                  <a:prstClr val="black"/>
                </a:solidFill>
              </a:rPr>
              <a:t> Reasoning in intelligent systems, 1998</a:t>
            </a:r>
            <a:endParaRPr lang="en-US" sz="11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061634"/>
            <a:ext cx="6791325" cy="91173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05000" y="192869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Graphoids</a:t>
            </a:r>
            <a:r>
              <a:rPr lang="en-US" dirty="0">
                <a:solidFill>
                  <a:prstClr val="black"/>
                </a:solidFill>
              </a:rPr>
              <a:t>: </a:t>
            </a:r>
            <a:r>
              <a:rPr lang="en-US" dirty="0" err="1">
                <a:solidFill>
                  <a:prstClr val="black"/>
                </a:solidFill>
              </a:rPr>
              <a:t>Semi-graphoids+Intersection</a:t>
            </a:r>
            <a:r>
              <a:rPr lang="en-US" dirty="0">
                <a:solidFill>
                  <a:prstClr val="black"/>
                </a:solidFill>
              </a:rPr>
              <a:t> (holds only in strictly positive distribution)</a:t>
            </a:r>
          </a:p>
          <a:p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22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The independe</a:t>
            </a:r>
            <a:r>
              <a:rPr lang="en-US" dirty="0" smtClean="0"/>
              <a:t>n</a:t>
            </a:r>
            <a:r>
              <a:rPr lang="hu-HU" dirty="0" smtClean="0"/>
              <a:t>ce map of a N-BN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3200400" y="1828800"/>
            <a:ext cx="1828800" cy="914400"/>
            <a:chOff x="914400" y="3886200"/>
            <a:chExt cx="1828800" cy="914400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914400" y="4495800"/>
              <a:ext cx="4572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hu-HU"/>
                <a:t>X</a:t>
              </a:r>
              <a:endParaRPr lang="en-US"/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676400" y="3886200"/>
              <a:ext cx="4572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hu-HU" dirty="0" smtClean="0"/>
                <a:t>Y</a:t>
              </a:r>
              <a:endParaRPr lang="en-US" dirty="0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2286000" y="4495800"/>
              <a:ext cx="4572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hu-HU" dirty="0" smtClean="0"/>
                <a:t>Z</a:t>
              </a:r>
              <a:endParaRPr lang="en-US" dirty="0"/>
            </a:p>
          </p:txBody>
        </p:sp>
        <p:cxnSp>
          <p:nvCxnSpPr>
            <p:cNvPr id="8" name="AutoShape 7"/>
            <p:cNvCxnSpPr>
              <a:cxnSpLocks noChangeShapeType="1"/>
              <a:stCxn id="6" idx="3"/>
              <a:endCxn id="5" idx="0"/>
            </p:cNvCxnSpPr>
            <p:nvPr/>
          </p:nvCxnSpPr>
          <p:spPr bwMode="auto">
            <a:xfrm rot="5400000">
              <a:off x="1268460" y="4020904"/>
              <a:ext cx="349437" cy="6003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9" name="AutoShape 8"/>
            <p:cNvCxnSpPr>
              <a:cxnSpLocks noChangeShapeType="1"/>
              <a:stCxn id="6" idx="5"/>
              <a:endCxn id="7" idx="0"/>
            </p:cNvCxnSpPr>
            <p:nvPr/>
          </p:nvCxnSpPr>
          <p:spPr bwMode="auto">
            <a:xfrm rot="16200000" flipH="1">
              <a:off x="2115904" y="4097103"/>
              <a:ext cx="349437" cy="4479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10" name="TextBox 9"/>
          <p:cNvSpPr txBox="1"/>
          <p:nvPr/>
        </p:nvSpPr>
        <p:spPr>
          <a:xfrm>
            <a:off x="304800" y="38862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If P(Y,X,Z) is a naive Bayesian network, then </a:t>
            </a:r>
          </a:p>
          <a:p>
            <a:r>
              <a:rPr lang="hu-HU" sz="2400" dirty="0" smtClean="0"/>
              <a:t>M</a:t>
            </a:r>
            <a:r>
              <a:rPr lang="hu-HU" sz="2400" baseline="-25000" dirty="0" smtClean="0"/>
              <a:t>P</a:t>
            </a:r>
            <a:r>
              <a:rPr lang="hu-HU" sz="2400" dirty="0" smtClean="0"/>
              <a:t>={D(X;Y), D(Y;Z), I(X;Z|Y)}</a:t>
            </a:r>
          </a:p>
          <a:p>
            <a:r>
              <a:rPr lang="hu-HU" sz="2400" dirty="0" smtClean="0"/>
              <a:t>Normally/almost always: D(X;Z)</a:t>
            </a:r>
          </a:p>
          <a:p>
            <a:r>
              <a:rPr lang="hu-HU" sz="2400" dirty="0" smtClean="0"/>
              <a:t>Exceptionally: I(X;Z)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204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I</a:t>
            </a:r>
            <a:r>
              <a:rPr lang="hu-HU" baseline="-25000" dirty="0" smtClean="0"/>
              <a:t>G</a:t>
            </a:r>
            <a:r>
              <a:rPr lang="hu-HU" dirty="0" smtClean="0"/>
              <a:t>(X;Y|Z) denotes that X is d-separated (directed separated) from Y by Z</a:t>
            </a:r>
            <a:r>
              <a:rPr lang="en-US" dirty="0" smtClean="0"/>
              <a:t> in directed graph G</a:t>
            </a:r>
            <a:r>
              <a:rPr lang="hu-HU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Directed separation - independencies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700" y="2286000"/>
            <a:ext cx="72009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19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39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</a:t>
            </a:r>
            <a:r>
              <a:rPr lang="hu-HU" dirty="0" smtClean="0"/>
              <a:t>-separation/global Markov condition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97" y="1628775"/>
            <a:ext cx="8857203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935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5" name="Rectangle 33"/>
          <p:cNvSpPr>
            <a:spLocks noGrp="1"/>
          </p:cNvSpPr>
          <p:nvPr>
            <p:ph idx="1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 sz="2800" dirty="0" smtClean="0"/>
              <a:t>In the first order Markov chain below, despite the dependency of </a:t>
            </a:r>
            <a:r>
              <a:rPr lang="hu-HU" sz="2800" dirty="0" smtClean="0"/>
              <a:t>X</a:t>
            </a:r>
            <a:r>
              <a:rPr lang="en-US" sz="2800" dirty="0" smtClean="0"/>
              <a:t>-Y</a:t>
            </a:r>
            <a:r>
              <a:rPr lang="hu-HU" sz="2800" dirty="0" smtClean="0"/>
              <a:t> </a:t>
            </a:r>
            <a:r>
              <a:rPr lang="en-US" sz="2800" dirty="0" smtClean="0"/>
              <a:t>and Y-Z, X and </a:t>
            </a:r>
            <a:r>
              <a:rPr lang="hu-HU" sz="2800" dirty="0" smtClean="0"/>
              <a:t>Z </a:t>
            </a:r>
            <a:r>
              <a:rPr lang="en-US" sz="2800" dirty="0" smtClean="0"/>
              <a:t>can be independent (assuming non-binary Y).</a:t>
            </a:r>
            <a:endParaRPr lang="hu-HU" sz="2800" dirty="0" smtClean="0"/>
          </a:p>
          <a:p>
            <a:endParaRPr lang="hu-HU" sz="2800" dirty="0" smtClean="0"/>
          </a:p>
          <a:p>
            <a:endParaRPr lang="hu-HU" sz="2400" dirty="0" smtClean="0"/>
          </a:p>
        </p:txBody>
      </p:sp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Parametrically encoded </a:t>
            </a:r>
            <a:r>
              <a:rPr lang="en-US" sz="3200" dirty="0" err="1" smtClean="0"/>
              <a:t>i</a:t>
            </a:r>
            <a:r>
              <a:rPr lang="hu-HU" sz="3200" dirty="0" smtClean="0"/>
              <a:t>ntran</a:t>
            </a:r>
            <a:r>
              <a:rPr lang="en-US" sz="3200" dirty="0" err="1" smtClean="0"/>
              <a:t>sitivity</a:t>
            </a:r>
            <a:r>
              <a:rPr lang="en-US" sz="3200" dirty="0" smtClean="0"/>
              <a:t> of dependencies</a:t>
            </a:r>
          </a:p>
        </p:txBody>
      </p:sp>
      <p:sp>
        <p:nvSpPr>
          <p:cNvPr id="23586" name="Oval 34"/>
          <p:cNvSpPr>
            <a:spLocks noChangeArrowheads="1"/>
          </p:cNvSpPr>
          <p:nvPr/>
        </p:nvSpPr>
        <p:spPr bwMode="auto">
          <a:xfrm>
            <a:off x="1638300" y="32004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/>
              <a:t>X</a:t>
            </a:r>
            <a:endParaRPr lang="en-US"/>
          </a:p>
        </p:txBody>
      </p:sp>
      <p:sp>
        <p:nvSpPr>
          <p:cNvPr id="23587" name="Oval 35"/>
          <p:cNvSpPr>
            <a:spLocks noChangeArrowheads="1"/>
          </p:cNvSpPr>
          <p:nvPr/>
        </p:nvSpPr>
        <p:spPr bwMode="auto">
          <a:xfrm>
            <a:off x="2800350" y="32004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/>
              <a:t>Y</a:t>
            </a:r>
            <a:endParaRPr lang="en-US"/>
          </a:p>
        </p:txBody>
      </p:sp>
      <p:sp>
        <p:nvSpPr>
          <p:cNvPr id="23588" name="Oval 36"/>
          <p:cNvSpPr>
            <a:spLocks noChangeArrowheads="1"/>
          </p:cNvSpPr>
          <p:nvPr/>
        </p:nvSpPr>
        <p:spPr bwMode="auto">
          <a:xfrm>
            <a:off x="3962400" y="32004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/>
              <a:t>Z</a:t>
            </a:r>
            <a:endParaRPr lang="en-US"/>
          </a:p>
        </p:txBody>
      </p:sp>
      <p:cxnSp>
        <p:nvCxnSpPr>
          <p:cNvPr id="38" name="Straight Arrow Connector 37"/>
          <p:cNvCxnSpPr>
            <a:stCxn id="23586" idx="6"/>
            <a:endCxn id="23587" idx="2"/>
          </p:cNvCxnSpPr>
          <p:nvPr/>
        </p:nvCxnSpPr>
        <p:spPr>
          <a:xfrm>
            <a:off x="2552700" y="3657600"/>
            <a:ext cx="247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714750" y="3657600"/>
            <a:ext cx="247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42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Representation of independencies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752600"/>
            <a:ext cx="9118795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" y="4038600"/>
            <a:ext cx="91486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For certain distributions exact representation is not possible by Bayesian networks, e.g.: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Intransitive Markov chain: X</a:t>
            </a:r>
            <a:r>
              <a:rPr lang="hu-HU" dirty="0" smtClean="0">
                <a:sym typeface="Wingdings" pitchFamily="2" charset="2"/>
              </a:rPr>
              <a:t>YZ</a:t>
            </a:r>
            <a:endParaRPr lang="hu-HU" dirty="0" smtClean="0"/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Pure multivariate cause: {X,Z}</a:t>
            </a:r>
            <a:r>
              <a:rPr lang="hu-HU" dirty="0" smtClean="0">
                <a:sym typeface="Wingdings" pitchFamily="2" charset="2"/>
              </a:rPr>
              <a:t>Y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>
                <a:sym typeface="Wingdings" pitchFamily="2" charset="2"/>
              </a:rPr>
              <a:t>Diamond structure:</a:t>
            </a:r>
          </a:p>
          <a:p>
            <a:pPr marL="342900" indent="-342900">
              <a:buFont typeface="+mj-lt"/>
              <a:buAutoNum type="arabicPeriod"/>
            </a:pPr>
            <a:endParaRPr lang="hu-HU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3340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P(X,Y,Z,V) with M</a:t>
            </a:r>
            <a:r>
              <a:rPr lang="hu-HU" baseline="-25000" dirty="0" smtClean="0"/>
              <a:t>P</a:t>
            </a:r>
            <a:r>
              <a:rPr lang="hu-HU" dirty="0" smtClean="0"/>
              <a:t>={D(X;Z), D(X;Y), D(V;X), D(V;Z), I(V;Y|{X,Z}), I(X;Z|{V,Y}).. }.</a:t>
            </a:r>
          </a:p>
          <a:p>
            <a:endParaRPr lang="hu-HU" dirty="0" smtClean="0"/>
          </a:p>
          <a:p>
            <a:endParaRPr lang="en-US" dirty="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553200" y="554355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dirty="0" smtClean="0"/>
              <a:t>X</a:t>
            </a:r>
            <a:endParaRPr lang="en-US" baseline="-25000" dirty="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858000" y="6172200"/>
            <a:ext cx="1219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dirty="0" smtClean="0"/>
              <a:t>Y</a:t>
            </a:r>
            <a:endParaRPr lang="en-US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924800" y="554355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dirty="0" smtClean="0"/>
              <a:t>Z</a:t>
            </a:r>
            <a:endParaRPr lang="en-US" baseline="-25000" dirty="0"/>
          </a:p>
        </p:txBody>
      </p:sp>
      <p:cxnSp>
        <p:nvCxnSpPr>
          <p:cNvPr id="10" name="AutoShape 7"/>
          <p:cNvCxnSpPr>
            <a:cxnSpLocks noChangeShapeType="1"/>
            <a:stCxn id="7" idx="4"/>
            <a:endCxn id="8" idx="1"/>
          </p:cNvCxnSpPr>
          <p:nvPr/>
        </p:nvCxnSpPr>
        <p:spPr bwMode="auto">
          <a:xfrm rot="16200000" flipH="1">
            <a:off x="6719351" y="5910799"/>
            <a:ext cx="379646" cy="254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</p:cxnSp>
      <p:cxnSp>
        <p:nvCxnSpPr>
          <p:cNvPr id="11" name="AutoShape 8"/>
          <p:cNvCxnSpPr>
            <a:cxnSpLocks noChangeShapeType="1"/>
            <a:stCxn id="9" idx="4"/>
            <a:endCxn id="8" idx="7"/>
          </p:cNvCxnSpPr>
          <p:nvPr/>
        </p:nvCxnSpPr>
        <p:spPr bwMode="auto">
          <a:xfrm rot="5400000">
            <a:off x="7836203" y="5910799"/>
            <a:ext cx="379646" cy="254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</p:cxn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6781800" y="4667251"/>
            <a:ext cx="1219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dirty="0" smtClean="0"/>
              <a:t>V</a:t>
            </a:r>
            <a:endParaRPr lang="en-US" dirty="0"/>
          </a:p>
        </p:txBody>
      </p:sp>
      <p:cxnSp>
        <p:nvCxnSpPr>
          <p:cNvPr id="19" name="AutoShape 7"/>
          <p:cNvCxnSpPr>
            <a:cxnSpLocks noChangeShapeType="1"/>
            <a:stCxn id="18" idx="3"/>
          </p:cNvCxnSpPr>
          <p:nvPr/>
        </p:nvCxnSpPr>
        <p:spPr bwMode="auto">
          <a:xfrm rot="5400000">
            <a:off x="6599753" y="5200650"/>
            <a:ext cx="568791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</p:cxnSp>
      <p:cxnSp>
        <p:nvCxnSpPr>
          <p:cNvPr id="20" name="AutoShape 8"/>
          <p:cNvCxnSpPr>
            <a:cxnSpLocks noChangeShapeType="1"/>
          </p:cNvCxnSpPr>
          <p:nvPr/>
        </p:nvCxnSpPr>
        <p:spPr bwMode="auto">
          <a:xfrm rot="16200000" flipH="1">
            <a:off x="7772400" y="5105400"/>
            <a:ext cx="4572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1617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hu-HU" dirty="0" smtClean="0"/>
              <a:t>Joint distribution</a:t>
            </a:r>
          </a:p>
          <a:p>
            <a:pPr lvl="1"/>
            <a:r>
              <a:rPr lang="hu-HU" dirty="0" smtClean="0"/>
              <a:t>Conditional probability</a:t>
            </a:r>
          </a:p>
          <a:p>
            <a:pPr lvl="1"/>
            <a:r>
              <a:rPr lang="hu-HU" dirty="0" smtClean="0"/>
              <a:t>Bayes’ rule</a:t>
            </a:r>
          </a:p>
          <a:p>
            <a:pPr lvl="1"/>
            <a:r>
              <a:rPr lang="hu-HU" dirty="0" smtClean="0"/>
              <a:t>Chain rule</a:t>
            </a:r>
          </a:p>
          <a:p>
            <a:pPr lvl="1"/>
            <a:r>
              <a:rPr lang="hu-HU" dirty="0" smtClean="0"/>
              <a:t>Marginalization</a:t>
            </a:r>
          </a:p>
          <a:p>
            <a:pPr lvl="1"/>
            <a:r>
              <a:rPr lang="hu-HU" dirty="0" smtClean="0"/>
              <a:t>General inference</a:t>
            </a:r>
          </a:p>
          <a:p>
            <a:pPr lvl="1"/>
            <a:r>
              <a:rPr lang="hu-HU" dirty="0" smtClean="0"/>
              <a:t>Independence</a:t>
            </a:r>
          </a:p>
          <a:p>
            <a:pPr lvl="2"/>
            <a:r>
              <a:rPr lang="hu-HU" dirty="0"/>
              <a:t>C</a:t>
            </a:r>
            <a:r>
              <a:rPr lang="hu-HU" dirty="0" smtClean="0"/>
              <a:t>onditional independence</a:t>
            </a:r>
          </a:p>
          <a:p>
            <a:pPr lvl="2"/>
            <a:r>
              <a:rPr lang="hu-HU" dirty="0"/>
              <a:t>C</a:t>
            </a:r>
            <a:r>
              <a:rPr lang="hu-HU" dirty="0" smtClean="0"/>
              <a:t>ontextual independence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Basic concepts of probability theory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Bayesian networks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C2C00-423E-4A1E-AC5D-011AABCC80F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pPr>
              <a:defRPr/>
            </a:pPr>
            <a:fld id="{90C1F33C-5B71-47B9-BAEB-B2B66710AEF3}" type="datetime4">
              <a:rPr lang="en-US" smtClean="0">
                <a:solidFill>
                  <a:prstClr val="black"/>
                </a:solidFill>
              </a:rPr>
              <a:pPr>
                <a:defRPr/>
              </a:pPr>
              <a:t>October 28, 2019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2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3953"/>
          </a:xfrm>
        </p:spPr>
        <p:txBody>
          <a:bodyPr>
            <a:normAutofit/>
          </a:bodyPr>
          <a:lstStyle/>
          <a:p>
            <a:r>
              <a:rPr lang="hu-HU" sz="3600" dirty="0" smtClean="0"/>
              <a:t>Observational equivalence of causal models</a:t>
            </a:r>
            <a:endParaRPr lang="en-US" sz="3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2602468"/>
            <a:ext cx="609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0" y="1752600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Causal models:</a:t>
            </a:r>
            <a:endParaRPr lang="en-US" dirty="0"/>
          </a:p>
        </p:txBody>
      </p:sp>
      <p:sp>
        <p:nvSpPr>
          <p:cNvPr id="65" name="Down Arrow 64"/>
          <p:cNvSpPr/>
          <p:nvPr/>
        </p:nvSpPr>
        <p:spPr>
          <a:xfrm>
            <a:off x="4468368" y="2754868"/>
            <a:ext cx="484632" cy="60960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6" name="Down Arrow 65"/>
          <p:cNvSpPr/>
          <p:nvPr/>
        </p:nvSpPr>
        <p:spPr>
          <a:xfrm rot="19311847">
            <a:off x="1811929" y="2686999"/>
            <a:ext cx="484632" cy="60960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7" name="Down Arrow 66"/>
          <p:cNvSpPr/>
          <p:nvPr/>
        </p:nvSpPr>
        <p:spPr>
          <a:xfrm>
            <a:off x="2971800" y="2754868"/>
            <a:ext cx="484632" cy="60960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8" name="Down Arrow 67"/>
          <p:cNvSpPr/>
          <p:nvPr/>
        </p:nvSpPr>
        <p:spPr>
          <a:xfrm rot="1221016">
            <a:off x="6367041" y="2758460"/>
            <a:ext cx="484632" cy="60960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8" name="Rectangle 47"/>
          <p:cNvSpPr/>
          <p:nvPr/>
        </p:nvSpPr>
        <p:spPr>
          <a:xfrm>
            <a:off x="3505200" y="3657600"/>
            <a:ext cx="1418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P(X</a:t>
            </a:r>
            <a:r>
              <a:rPr lang="hu-HU" baseline="-25000" dirty="0" smtClean="0"/>
              <a:t>1</a:t>
            </a:r>
            <a:r>
              <a:rPr lang="hu-HU" dirty="0" smtClean="0"/>
              <a:t>,..., X</a:t>
            </a:r>
            <a:r>
              <a:rPr lang="hu-HU" baseline="-25000" dirty="0" smtClean="0"/>
              <a:t>n</a:t>
            </a:r>
            <a:r>
              <a:rPr lang="hu-HU" dirty="0" smtClean="0"/>
              <a:t>) 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76200" y="3276600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From passive observations:</a:t>
            </a:r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1828800" y="3505200"/>
            <a:ext cx="5257800" cy="1219200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4" name="Rectangle 53"/>
          <p:cNvSpPr/>
          <p:nvPr/>
        </p:nvSpPr>
        <p:spPr>
          <a:xfrm>
            <a:off x="2667000" y="4114800"/>
            <a:ext cx="3735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M</a:t>
            </a:r>
            <a:r>
              <a:rPr lang="hu-HU" baseline="-25000" dirty="0" smtClean="0"/>
              <a:t>P</a:t>
            </a:r>
            <a:r>
              <a:rPr lang="hu-HU" dirty="0" smtClean="0"/>
              <a:t>={I</a:t>
            </a:r>
            <a:r>
              <a:rPr lang="hu-HU" baseline="-25000" dirty="0" smtClean="0"/>
              <a:t>P,1</a:t>
            </a:r>
            <a:r>
              <a:rPr lang="hu-HU" dirty="0" smtClean="0"/>
              <a:t>(X</a:t>
            </a:r>
            <a:r>
              <a:rPr lang="hu-HU" baseline="-25000" dirty="0" smtClean="0"/>
              <a:t>1</a:t>
            </a:r>
            <a:r>
              <a:rPr lang="hu-HU" dirty="0" smtClean="0"/>
              <a:t>;Y</a:t>
            </a:r>
            <a:r>
              <a:rPr lang="hu-HU" baseline="-25000" dirty="0" smtClean="0"/>
              <a:t>1</a:t>
            </a:r>
            <a:r>
              <a:rPr lang="hu-HU" dirty="0" smtClean="0"/>
              <a:t>|Z</a:t>
            </a:r>
            <a:r>
              <a:rPr lang="hu-HU" baseline="-25000" dirty="0" smtClean="0"/>
              <a:t>1</a:t>
            </a:r>
            <a:r>
              <a:rPr lang="hu-HU" dirty="0" smtClean="0"/>
              <a:t>),..., I</a:t>
            </a:r>
            <a:r>
              <a:rPr lang="hu-HU" baseline="-25000" dirty="0" smtClean="0"/>
              <a:t>P,K</a:t>
            </a:r>
            <a:r>
              <a:rPr lang="hu-HU" dirty="0" smtClean="0"/>
              <a:t>(X</a:t>
            </a:r>
            <a:r>
              <a:rPr lang="hu-HU" baseline="-25000" dirty="0" smtClean="0"/>
              <a:t>K</a:t>
            </a:r>
            <a:r>
              <a:rPr lang="hu-HU" dirty="0" smtClean="0"/>
              <a:t>;Y</a:t>
            </a:r>
            <a:r>
              <a:rPr lang="hu-HU" baseline="-25000" dirty="0" smtClean="0"/>
              <a:t>K</a:t>
            </a:r>
            <a:r>
              <a:rPr lang="hu-HU" dirty="0" smtClean="0"/>
              <a:t>|Z</a:t>
            </a:r>
            <a:r>
              <a:rPr lang="hu-HU" baseline="-25000" dirty="0" smtClean="0"/>
              <a:t>K</a:t>
            </a:r>
            <a:r>
              <a:rPr lang="hu-HU" dirty="0" smtClean="0"/>
              <a:t>)}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45410" y="4750475"/>
            <a:ext cx="83792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Different causal models can have the same independence map!</a:t>
            </a:r>
          </a:p>
          <a:p>
            <a:endParaRPr lang="hu-HU" dirty="0" smtClean="0"/>
          </a:p>
          <a:p>
            <a:r>
              <a:rPr lang="hu-HU" dirty="0" smtClean="0"/>
              <a:t>Typically causal models cannot be identified from passive observations, they are</a:t>
            </a:r>
          </a:p>
          <a:p>
            <a:r>
              <a:rPr lang="hu-HU" b="1" i="1" dirty="0" smtClean="0"/>
              <a:t>observationally equivalent</a:t>
            </a:r>
            <a:r>
              <a:rPr lang="hu-HU" dirty="0" smtClean="0"/>
              <a:t>.</a:t>
            </a:r>
          </a:p>
          <a:p>
            <a:endParaRPr lang="hu-HU" dirty="0" smtClean="0">
              <a:sym typeface="Wingdings" pitchFamily="2" charset="2"/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6997" y="2057400"/>
            <a:ext cx="100760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9997" y="2057400"/>
            <a:ext cx="100760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5397" y="2057400"/>
            <a:ext cx="100760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2797" y="2057400"/>
            <a:ext cx="100760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Rectangle 68"/>
          <p:cNvSpPr/>
          <p:nvPr/>
        </p:nvSpPr>
        <p:spPr>
          <a:xfrm>
            <a:off x="7239000" y="1676400"/>
            <a:ext cx="190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/>
              <a:t> J.Pearl:</a:t>
            </a:r>
          </a:p>
          <a:p>
            <a:pPr algn="ctr"/>
            <a:r>
              <a:rPr lang="hu-HU" dirty="0" smtClean="0"/>
              <a:t>~„3D objects”</a:t>
            </a:r>
          </a:p>
          <a:p>
            <a:pPr algn="ctr"/>
            <a:endParaRPr lang="hu-HU" dirty="0" smtClean="0"/>
          </a:p>
        </p:txBody>
      </p:sp>
      <p:sp>
        <p:nvSpPr>
          <p:cNvPr id="75" name="Rectangle 74"/>
          <p:cNvSpPr/>
          <p:nvPr/>
        </p:nvSpPr>
        <p:spPr>
          <a:xfrm>
            <a:off x="7535867" y="3886200"/>
            <a:ext cx="1702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„2D projection”</a:t>
            </a:r>
            <a:endParaRPr lang="en-US" dirty="0"/>
          </a:p>
        </p:txBody>
      </p:sp>
      <p:sp>
        <p:nvSpPr>
          <p:cNvPr id="76" name="Down Arrow 75"/>
          <p:cNvSpPr/>
          <p:nvPr/>
        </p:nvSpPr>
        <p:spPr>
          <a:xfrm>
            <a:off x="8125968" y="2743200"/>
            <a:ext cx="484632" cy="60960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593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ontent Placeholder 5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800" dirty="0" smtClean="0"/>
              <a:t>Markov chain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Association vs. Causation: Markov chain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3429000"/>
            <a:ext cx="609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282155" y="1752600"/>
            <a:ext cx="2308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/>
              <a:t>Causal models:</a:t>
            </a:r>
            <a:endParaRPr lang="en-US" sz="2400" dirty="0"/>
          </a:p>
        </p:txBody>
      </p:sp>
      <p:sp>
        <p:nvSpPr>
          <p:cNvPr id="61" name="Oval 36"/>
          <p:cNvSpPr>
            <a:spLocks noChangeArrowheads="1"/>
          </p:cNvSpPr>
          <p:nvPr/>
        </p:nvSpPr>
        <p:spPr bwMode="auto">
          <a:xfrm>
            <a:off x="228600" y="2795587"/>
            <a:ext cx="731838" cy="328613"/>
          </a:xfrm>
          <a:prstGeom prst="ellipse">
            <a:avLst/>
          </a:prstGeom>
          <a:noFill/>
          <a:ln w="12700" cap="sq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r>
              <a:rPr lang="en-US" sz="2000" dirty="0"/>
              <a:t>X</a:t>
            </a:r>
            <a:r>
              <a:rPr lang="en-US" sz="2000" baseline="-25000" dirty="0"/>
              <a:t>1</a:t>
            </a:r>
            <a:endParaRPr lang="hu-HU" sz="2000" baseline="-25000" dirty="0"/>
          </a:p>
        </p:txBody>
      </p:sp>
      <p:sp>
        <p:nvSpPr>
          <p:cNvPr id="63" name="Oval 36"/>
          <p:cNvSpPr>
            <a:spLocks noChangeArrowheads="1"/>
          </p:cNvSpPr>
          <p:nvPr/>
        </p:nvSpPr>
        <p:spPr bwMode="auto">
          <a:xfrm>
            <a:off x="1249362" y="2795587"/>
            <a:ext cx="731838" cy="328613"/>
          </a:xfrm>
          <a:prstGeom prst="ellipse">
            <a:avLst/>
          </a:prstGeom>
          <a:noFill/>
          <a:ln w="12700" cap="sq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r>
              <a:rPr lang="en-US" sz="2000" dirty="0" smtClean="0"/>
              <a:t>X</a:t>
            </a:r>
            <a:r>
              <a:rPr lang="hu-HU" sz="2000" baseline="-25000" dirty="0" smtClean="0"/>
              <a:t>2</a:t>
            </a:r>
            <a:endParaRPr lang="hu-HU" sz="2000" baseline="-25000" dirty="0"/>
          </a:p>
        </p:txBody>
      </p:sp>
      <p:sp>
        <p:nvSpPr>
          <p:cNvPr id="64" name="Oval 36"/>
          <p:cNvSpPr>
            <a:spLocks noChangeArrowheads="1"/>
          </p:cNvSpPr>
          <p:nvPr/>
        </p:nvSpPr>
        <p:spPr bwMode="auto">
          <a:xfrm>
            <a:off x="2239962" y="2795587"/>
            <a:ext cx="731838" cy="328613"/>
          </a:xfrm>
          <a:prstGeom prst="ellipse">
            <a:avLst/>
          </a:prstGeom>
          <a:noFill/>
          <a:ln w="12700" cap="sq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r>
              <a:rPr lang="en-US" sz="2000" dirty="0" smtClean="0"/>
              <a:t>X</a:t>
            </a:r>
            <a:r>
              <a:rPr lang="hu-HU" sz="2000" baseline="-25000" dirty="0" smtClean="0"/>
              <a:t>3</a:t>
            </a:r>
            <a:endParaRPr lang="hu-HU" sz="2000" baseline="-25000" dirty="0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3230562" y="2795587"/>
            <a:ext cx="731838" cy="328613"/>
          </a:xfrm>
          <a:prstGeom prst="ellipse">
            <a:avLst/>
          </a:prstGeom>
          <a:noFill/>
          <a:ln w="12700" cap="sq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r>
              <a:rPr lang="en-US" sz="2000" dirty="0" smtClean="0"/>
              <a:t>X</a:t>
            </a:r>
            <a:r>
              <a:rPr lang="hu-HU" sz="2000" baseline="-25000" dirty="0" smtClean="0"/>
              <a:t>4</a:t>
            </a:r>
            <a:endParaRPr lang="hu-HU" sz="2000" baseline="-25000" dirty="0"/>
          </a:p>
        </p:txBody>
      </p:sp>
      <p:cxnSp>
        <p:nvCxnSpPr>
          <p:cNvPr id="75" name="Straight Arrow Connector 74"/>
          <p:cNvCxnSpPr>
            <a:stCxn id="61" idx="6"/>
            <a:endCxn id="63" idx="2"/>
          </p:cNvCxnSpPr>
          <p:nvPr/>
        </p:nvCxnSpPr>
        <p:spPr>
          <a:xfrm>
            <a:off x="960438" y="2959894"/>
            <a:ext cx="2889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63" idx="6"/>
            <a:endCxn id="64" idx="2"/>
          </p:cNvCxnSpPr>
          <p:nvPr/>
        </p:nvCxnSpPr>
        <p:spPr>
          <a:xfrm>
            <a:off x="1981200" y="2959894"/>
            <a:ext cx="2587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4" idx="6"/>
            <a:endCxn id="69" idx="2"/>
          </p:cNvCxnSpPr>
          <p:nvPr/>
        </p:nvCxnSpPr>
        <p:spPr>
          <a:xfrm>
            <a:off x="2971800" y="2959894"/>
            <a:ext cx="2587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85"/>
          <p:cNvGrpSpPr/>
          <p:nvPr/>
        </p:nvGrpSpPr>
        <p:grpSpPr>
          <a:xfrm flipH="1">
            <a:off x="4800600" y="2795587"/>
            <a:ext cx="3581400" cy="328613"/>
            <a:chOff x="5029200" y="4319587"/>
            <a:chExt cx="3733800" cy="328613"/>
          </a:xfrm>
        </p:grpSpPr>
        <p:sp>
          <p:nvSpPr>
            <p:cNvPr id="78" name="Oval 36"/>
            <p:cNvSpPr>
              <a:spLocks noChangeArrowheads="1"/>
            </p:cNvSpPr>
            <p:nvPr/>
          </p:nvSpPr>
          <p:spPr bwMode="auto">
            <a:xfrm>
              <a:off x="5029200" y="4319587"/>
              <a:ext cx="731838" cy="328613"/>
            </a:xfrm>
            <a:prstGeom prst="ellipse">
              <a:avLst/>
            </a:prstGeom>
            <a:noFill/>
            <a:ln w="12700" cap="sq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anchor="ctr" anchorCtr="1"/>
            <a:lstStyle/>
            <a:p>
              <a:r>
                <a:rPr lang="en-US" sz="2000" dirty="0" smtClean="0"/>
                <a:t>X</a:t>
              </a:r>
              <a:r>
                <a:rPr lang="hu-HU" sz="2000" baseline="-25000" dirty="0" smtClean="0"/>
                <a:t>4</a:t>
              </a:r>
              <a:endParaRPr lang="hu-HU" sz="2000" baseline="-25000" dirty="0"/>
            </a:p>
          </p:txBody>
        </p:sp>
        <p:sp>
          <p:nvSpPr>
            <p:cNvPr id="79" name="Oval 36"/>
            <p:cNvSpPr>
              <a:spLocks noChangeArrowheads="1"/>
            </p:cNvSpPr>
            <p:nvPr/>
          </p:nvSpPr>
          <p:spPr bwMode="auto">
            <a:xfrm>
              <a:off x="6049962" y="4319587"/>
              <a:ext cx="731838" cy="328613"/>
            </a:xfrm>
            <a:prstGeom prst="ellipse">
              <a:avLst/>
            </a:prstGeom>
            <a:noFill/>
            <a:ln w="12700" cap="sq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anchor="ctr" anchorCtr="1"/>
            <a:lstStyle/>
            <a:p>
              <a:r>
                <a:rPr lang="en-US" sz="2000" dirty="0" smtClean="0"/>
                <a:t>X</a:t>
              </a:r>
              <a:r>
                <a:rPr lang="hu-HU" sz="2000" baseline="-25000" dirty="0" smtClean="0"/>
                <a:t>3</a:t>
              </a:r>
              <a:endParaRPr lang="hu-HU" sz="2000" baseline="-25000" dirty="0"/>
            </a:p>
          </p:txBody>
        </p:sp>
        <p:sp>
          <p:nvSpPr>
            <p:cNvPr id="80" name="Oval 36"/>
            <p:cNvSpPr>
              <a:spLocks noChangeArrowheads="1"/>
            </p:cNvSpPr>
            <p:nvPr/>
          </p:nvSpPr>
          <p:spPr bwMode="auto">
            <a:xfrm>
              <a:off x="7040562" y="4319587"/>
              <a:ext cx="731838" cy="328613"/>
            </a:xfrm>
            <a:prstGeom prst="ellipse">
              <a:avLst/>
            </a:prstGeom>
            <a:noFill/>
            <a:ln w="12700" cap="sq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anchor="ctr" anchorCtr="1"/>
            <a:lstStyle/>
            <a:p>
              <a:r>
                <a:rPr lang="en-US" sz="2000" dirty="0" smtClean="0"/>
                <a:t>X</a:t>
              </a:r>
              <a:r>
                <a:rPr lang="hu-HU" sz="2000" baseline="-25000" dirty="0" smtClean="0"/>
                <a:t>2</a:t>
              </a:r>
              <a:endParaRPr lang="hu-HU" sz="2000" baseline="-25000" dirty="0"/>
            </a:p>
          </p:txBody>
        </p:sp>
        <p:sp>
          <p:nvSpPr>
            <p:cNvPr id="81" name="Oval 36"/>
            <p:cNvSpPr>
              <a:spLocks noChangeArrowheads="1"/>
            </p:cNvSpPr>
            <p:nvPr/>
          </p:nvSpPr>
          <p:spPr bwMode="auto">
            <a:xfrm>
              <a:off x="8031162" y="4319587"/>
              <a:ext cx="731838" cy="328613"/>
            </a:xfrm>
            <a:prstGeom prst="ellipse">
              <a:avLst/>
            </a:prstGeom>
            <a:noFill/>
            <a:ln w="12700" cap="sq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anchor="ctr" anchorCtr="1"/>
            <a:lstStyle/>
            <a:p>
              <a:r>
                <a:rPr lang="en-US" sz="2000" dirty="0" smtClean="0"/>
                <a:t>X</a:t>
              </a:r>
              <a:r>
                <a:rPr lang="hu-HU" sz="2000" baseline="-25000" dirty="0" smtClean="0"/>
                <a:t>1</a:t>
              </a:r>
              <a:endParaRPr lang="hu-HU" sz="2000" baseline="-25000" dirty="0"/>
            </a:p>
          </p:txBody>
        </p:sp>
        <p:cxnSp>
          <p:nvCxnSpPr>
            <p:cNvPr id="82" name="Straight Arrow Connector 81"/>
            <p:cNvCxnSpPr>
              <a:stCxn id="78" idx="6"/>
              <a:endCxn id="79" idx="2"/>
            </p:cNvCxnSpPr>
            <p:nvPr/>
          </p:nvCxnSpPr>
          <p:spPr>
            <a:xfrm>
              <a:off x="5761038" y="4483894"/>
              <a:ext cx="28892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9" idx="6"/>
              <a:endCxn id="80" idx="2"/>
            </p:cNvCxnSpPr>
            <p:nvPr/>
          </p:nvCxnSpPr>
          <p:spPr>
            <a:xfrm>
              <a:off x="6781800" y="4483894"/>
              <a:ext cx="25876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80" idx="6"/>
              <a:endCxn id="81" idx="2"/>
            </p:cNvCxnSpPr>
            <p:nvPr/>
          </p:nvCxnSpPr>
          <p:spPr>
            <a:xfrm>
              <a:off x="7772400" y="4483894"/>
              <a:ext cx="25876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Down Arrow 86"/>
          <p:cNvSpPr/>
          <p:nvPr/>
        </p:nvSpPr>
        <p:spPr>
          <a:xfrm rot="2101776">
            <a:off x="4773168" y="3581400"/>
            <a:ext cx="484632" cy="60960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88" name="Down Arrow 87"/>
          <p:cNvSpPr/>
          <p:nvPr/>
        </p:nvSpPr>
        <p:spPr>
          <a:xfrm rot="19723955">
            <a:off x="3276600" y="3581400"/>
            <a:ext cx="484632" cy="60960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89" name="Rectangle 88"/>
          <p:cNvSpPr/>
          <p:nvPr/>
        </p:nvSpPr>
        <p:spPr>
          <a:xfrm>
            <a:off x="3581400" y="5955268"/>
            <a:ext cx="2015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/>
              <a:t>Flow of time?</a:t>
            </a:r>
            <a:endParaRPr lang="en-US" sz="2400" dirty="0"/>
          </a:p>
        </p:txBody>
      </p:sp>
      <p:sp>
        <p:nvSpPr>
          <p:cNvPr id="91" name="Rectangle 90"/>
          <p:cNvSpPr/>
          <p:nvPr/>
        </p:nvSpPr>
        <p:spPr>
          <a:xfrm>
            <a:off x="2981845" y="4876800"/>
            <a:ext cx="2047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M</a:t>
            </a:r>
            <a:r>
              <a:rPr lang="hu-HU" baseline="-25000" dirty="0" smtClean="0"/>
              <a:t>P</a:t>
            </a:r>
            <a:r>
              <a:rPr lang="hu-HU" dirty="0" smtClean="0"/>
              <a:t>={I(X</a:t>
            </a:r>
            <a:r>
              <a:rPr lang="hu-HU" baseline="-25000" dirty="0" smtClean="0"/>
              <a:t>i+1</a:t>
            </a:r>
            <a:r>
              <a:rPr lang="hu-HU" dirty="0" smtClean="0"/>
              <a:t>;X</a:t>
            </a:r>
            <a:r>
              <a:rPr lang="hu-HU" baseline="-25000" dirty="0" smtClean="0"/>
              <a:t>i-1</a:t>
            </a:r>
            <a:r>
              <a:rPr lang="hu-HU" dirty="0" smtClean="0"/>
              <a:t>|X</a:t>
            </a:r>
            <a:r>
              <a:rPr lang="hu-HU" baseline="-25000" dirty="0" smtClean="0"/>
              <a:t>i</a:t>
            </a:r>
            <a:r>
              <a:rPr lang="hu-HU" dirty="0" smtClean="0"/>
              <a:t>)} </a:t>
            </a:r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3505200" y="4495800"/>
            <a:ext cx="1051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P(X</a:t>
            </a:r>
            <a:r>
              <a:rPr lang="hu-HU" baseline="-25000" dirty="0" smtClean="0"/>
              <a:t>1</a:t>
            </a:r>
            <a:r>
              <a:rPr lang="hu-HU" dirty="0" smtClean="0"/>
              <a:t>,...) </a:t>
            </a: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3045450" y="5257800"/>
            <a:ext cx="30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„first order Markov property”</a:t>
            </a:r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1828800" y="4419600"/>
            <a:ext cx="5257800" cy="1219200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818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Building block of causality</a:t>
            </a:r>
            <a:r>
              <a:rPr lang="hu-HU" sz="3600" dirty="0"/>
              <a:t> </a:t>
            </a:r>
            <a:r>
              <a:rPr lang="hu-HU" sz="3600" dirty="0" smtClean="0"/>
              <a:t>and arrow of time</a:t>
            </a:r>
            <a:endParaRPr lang="en-US" sz="3600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609600" y="21336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/>
              <a:t>X</a:t>
            </a:r>
            <a:endParaRPr 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295400" y="21336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/>
              <a:t>Z</a:t>
            </a:r>
            <a:endParaRPr 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981200" y="21336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/>
              <a:t>Y</a:t>
            </a:r>
            <a:endParaRPr lang="en-US"/>
          </a:p>
        </p:txBody>
      </p:sp>
      <p:cxnSp>
        <p:nvCxnSpPr>
          <p:cNvPr id="7" name="AutoShape 7"/>
          <p:cNvCxnSpPr>
            <a:cxnSpLocks noChangeShapeType="1"/>
            <a:stCxn id="4" idx="6"/>
            <a:endCxn id="5" idx="2"/>
          </p:cNvCxnSpPr>
          <p:nvPr/>
        </p:nvCxnSpPr>
        <p:spPr bwMode="auto">
          <a:xfrm>
            <a:off x="1066800" y="2286000"/>
            <a:ext cx="228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" name="AutoShape 8"/>
          <p:cNvCxnSpPr>
            <a:cxnSpLocks noChangeShapeType="1"/>
            <a:stCxn id="5" idx="6"/>
            <a:endCxn id="6" idx="2"/>
          </p:cNvCxnSpPr>
          <p:nvPr/>
        </p:nvCxnSpPr>
        <p:spPr bwMode="auto">
          <a:xfrm>
            <a:off x="1752600" y="2286000"/>
            <a:ext cx="228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93725" y="1712913"/>
            <a:ext cx="2003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p(X),p(Z</a:t>
            </a:r>
            <a:r>
              <a:rPr lang="en-US"/>
              <a:t>|X</a:t>
            </a:r>
            <a:r>
              <a:rPr lang="hu-HU"/>
              <a:t>)</a:t>
            </a:r>
            <a:r>
              <a:rPr lang="en-US"/>
              <a:t>,p(Y|Z)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49275" y="3011488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/>
              <a:t>X</a:t>
            </a:r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1235075" y="3011488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/>
              <a:t>Z</a:t>
            </a:r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1920875" y="3011488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/>
              <a:t>Y</a:t>
            </a:r>
            <a:endParaRPr lang="en-US"/>
          </a:p>
        </p:txBody>
      </p:sp>
      <p:cxnSp>
        <p:nvCxnSpPr>
          <p:cNvPr id="13" name="AutoShape 13"/>
          <p:cNvCxnSpPr>
            <a:cxnSpLocks noChangeShapeType="1"/>
            <a:stCxn id="11" idx="2"/>
            <a:endCxn id="10" idx="6"/>
          </p:cNvCxnSpPr>
          <p:nvPr/>
        </p:nvCxnSpPr>
        <p:spPr bwMode="auto">
          <a:xfrm flipH="1">
            <a:off x="1006475" y="3163888"/>
            <a:ext cx="228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4" name="AutoShape 14"/>
          <p:cNvCxnSpPr>
            <a:cxnSpLocks noChangeShapeType="1"/>
            <a:stCxn id="12" idx="2"/>
            <a:endCxn id="11" idx="6"/>
          </p:cNvCxnSpPr>
          <p:nvPr/>
        </p:nvCxnSpPr>
        <p:spPr bwMode="auto">
          <a:xfrm flipH="1">
            <a:off x="1692275" y="3163888"/>
            <a:ext cx="228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33400" y="2514600"/>
            <a:ext cx="2003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p(X</a:t>
            </a:r>
            <a:r>
              <a:rPr lang="en-US"/>
              <a:t>|Z</a:t>
            </a:r>
            <a:r>
              <a:rPr lang="hu-HU"/>
              <a:t>),p(Z</a:t>
            </a:r>
            <a:r>
              <a:rPr lang="en-US"/>
              <a:t>|Y</a:t>
            </a:r>
            <a:r>
              <a:rPr lang="hu-HU"/>
              <a:t>)</a:t>
            </a:r>
            <a:r>
              <a:rPr lang="en-US"/>
              <a:t>,p(Y)</a:t>
            </a: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603250" y="3849688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/>
              <a:t>X</a:t>
            </a:r>
            <a:endParaRPr 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1289050" y="3849688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/>
              <a:t>Z</a:t>
            </a:r>
            <a:endParaRPr 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1974850" y="3849688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/>
              <a:t>Y</a:t>
            </a:r>
            <a:endParaRPr lang="en-US"/>
          </a:p>
        </p:txBody>
      </p:sp>
      <p:cxnSp>
        <p:nvCxnSpPr>
          <p:cNvPr id="19" name="AutoShape 19"/>
          <p:cNvCxnSpPr>
            <a:cxnSpLocks noChangeShapeType="1"/>
            <a:stCxn id="17" idx="2"/>
            <a:endCxn id="16" idx="6"/>
          </p:cNvCxnSpPr>
          <p:nvPr/>
        </p:nvCxnSpPr>
        <p:spPr bwMode="auto">
          <a:xfrm flipH="1">
            <a:off x="1060450" y="4002088"/>
            <a:ext cx="228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" name="AutoShape 20"/>
          <p:cNvCxnSpPr>
            <a:cxnSpLocks noChangeShapeType="1"/>
            <a:stCxn id="17" idx="6"/>
            <a:endCxn id="18" idx="2"/>
          </p:cNvCxnSpPr>
          <p:nvPr/>
        </p:nvCxnSpPr>
        <p:spPr bwMode="auto">
          <a:xfrm>
            <a:off x="1746250" y="4002088"/>
            <a:ext cx="228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587375" y="3352800"/>
            <a:ext cx="199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p(X</a:t>
            </a:r>
            <a:r>
              <a:rPr lang="en-US"/>
              <a:t>|Z</a:t>
            </a:r>
            <a:r>
              <a:rPr lang="hu-HU"/>
              <a:t>),p(Z)</a:t>
            </a:r>
            <a:r>
              <a:rPr lang="en-US"/>
              <a:t>,p(Y|Z)</a:t>
            </a:r>
          </a:p>
        </p:txBody>
      </p:sp>
      <p:sp>
        <p:nvSpPr>
          <p:cNvPr id="22" name="AutoShape 22"/>
          <p:cNvSpPr>
            <a:spLocks/>
          </p:cNvSpPr>
          <p:nvPr/>
        </p:nvSpPr>
        <p:spPr bwMode="auto">
          <a:xfrm>
            <a:off x="2438400" y="1600200"/>
            <a:ext cx="228600" cy="2590800"/>
          </a:xfrm>
          <a:prstGeom prst="rightBrace">
            <a:avLst>
              <a:gd name="adj1" fmla="val 2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2819400" y="2667000"/>
            <a:ext cx="32864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“</a:t>
            </a:r>
            <a:r>
              <a:rPr lang="en-US" dirty="0" err="1" smtClean="0"/>
              <a:t>tran</a:t>
            </a:r>
            <a:r>
              <a:rPr lang="hu-HU" dirty="0" smtClean="0"/>
              <a:t>s</a:t>
            </a:r>
            <a:r>
              <a:rPr lang="en-US" dirty="0" smtClean="0"/>
              <a:t>it</a:t>
            </a:r>
            <a:r>
              <a:rPr lang="hu-HU" dirty="0" smtClean="0"/>
              <a:t>ive</a:t>
            </a:r>
            <a:r>
              <a:rPr lang="en-US" dirty="0" smtClean="0"/>
              <a:t>”</a:t>
            </a:r>
            <a:r>
              <a:rPr lang="hu-HU" dirty="0" smtClean="0"/>
              <a:t> </a:t>
            </a:r>
            <a:r>
              <a:rPr lang="en-US" dirty="0" smtClean="0"/>
              <a:t>M</a:t>
            </a:r>
            <a:r>
              <a:rPr lang="hu-HU" dirty="0" smtClean="0"/>
              <a:t> </a:t>
            </a:r>
            <a:r>
              <a:rPr lang="hu-HU" dirty="0" smtClean="0">
                <a:cs typeface="Arial" charset="0"/>
              </a:rPr>
              <a:t>≠ „intransitive” </a:t>
            </a:r>
            <a:r>
              <a:rPr lang="hu-HU" dirty="0">
                <a:cs typeface="Arial" charset="0"/>
              </a:rPr>
              <a:t>M</a:t>
            </a:r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6299200" y="28956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/>
              <a:t>X</a:t>
            </a:r>
            <a:endParaRPr 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934200" y="30480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dirty="0"/>
              <a:t>Z</a:t>
            </a:r>
            <a:endParaRPr lang="en-US" dirty="0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7670800" y="28956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/>
              <a:t>Y</a:t>
            </a:r>
            <a:endParaRPr lang="en-US"/>
          </a:p>
        </p:txBody>
      </p:sp>
      <p:cxnSp>
        <p:nvCxnSpPr>
          <p:cNvPr id="27" name="AutoShape 27"/>
          <p:cNvCxnSpPr>
            <a:cxnSpLocks noChangeShapeType="1"/>
            <a:stCxn id="24" idx="6"/>
            <a:endCxn id="25" idx="2"/>
          </p:cNvCxnSpPr>
          <p:nvPr/>
        </p:nvCxnSpPr>
        <p:spPr bwMode="auto">
          <a:xfrm>
            <a:off x="6756400" y="3048000"/>
            <a:ext cx="177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" name="AutoShape 28"/>
          <p:cNvCxnSpPr>
            <a:cxnSpLocks noChangeShapeType="1"/>
            <a:stCxn id="26" idx="2"/>
            <a:endCxn id="25" idx="6"/>
          </p:cNvCxnSpPr>
          <p:nvPr/>
        </p:nvCxnSpPr>
        <p:spPr bwMode="auto">
          <a:xfrm rot="10800000" flipV="1">
            <a:off x="7391400" y="3048000"/>
            <a:ext cx="2794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6283325" y="2398713"/>
            <a:ext cx="2020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p(X),p(Z</a:t>
            </a:r>
            <a:r>
              <a:rPr lang="en-US"/>
              <a:t>|X</a:t>
            </a:r>
            <a:r>
              <a:rPr lang="hu-HU"/>
              <a:t>,Y)</a:t>
            </a:r>
            <a:r>
              <a:rPr lang="en-US"/>
              <a:t>,p(Y)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6553200" y="3733800"/>
            <a:ext cx="1619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dirty="0" smtClean="0"/>
              <a:t>„v-structure”</a:t>
            </a:r>
            <a:endParaRPr lang="en-US" dirty="0"/>
          </a:p>
        </p:txBody>
      </p:sp>
      <p:sp>
        <p:nvSpPr>
          <p:cNvPr id="31" name="AutoShape 31"/>
          <p:cNvSpPr>
            <a:spLocks/>
          </p:cNvSpPr>
          <p:nvPr/>
        </p:nvSpPr>
        <p:spPr bwMode="auto">
          <a:xfrm>
            <a:off x="6153150" y="24384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724400" y="44312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/>
              <a:t>M</a:t>
            </a:r>
            <a:r>
              <a:rPr lang="hu-HU" baseline="-25000" dirty="0" smtClean="0"/>
              <a:t>P</a:t>
            </a:r>
            <a:r>
              <a:rPr lang="hu-HU" dirty="0" smtClean="0"/>
              <a:t>={D(X;Z), D(Y;Z), I(X;Y), D(X;Y|Z) }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28600" y="4419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</a:t>
            </a:r>
            <a:r>
              <a:rPr lang="hu-HU" baseline="-25000" dirty="0" smtClean="0"/>
              <a:t>P</a:t>
            </a:r>
            <a:r>
              <a:rPr lang="hu-HU" dirty="0" smtClean="0"/>
              <a:t>={D(X;Z), D(Z;Y), D(X,Y), I(X;Y|Z)}</a:t>
            </a:r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304800" y="5117068"/>
            <a:ext cx="77636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dirty="0" smtClean="0"/>
              <a:t>Often: present knowledge renders future states conditionally independent.</a:t>
            </a:r>
          </a:p>
          <a:p>
            <a:r>
              <a:rPr lang="hu-HU" dirty="0" smtClean="0"/>
              <a:t>	(confounding)</a:t>
            </a:r>
          </a:p>
          <a:p>
            <a:r>
              <a:rPr lang="hu-HU" dirty="0" smtClean="0">
                <a:cs typeface="Arial" charset="0"/>
              </a:rPr>
              <a:t>Ever(?): </a:t>
            </a:r>
            <a:r>
              <a:rPr lang="hu-HU" dirty="0" smtClean="0"/>
              <a:t>present knowledge renders past states conditionally independent.</a:t>
            </a:r>
          </a:p>
          <a:p>
            <a:r>
              <a:rPr lang="hu-HU" dirty="0" smtClean="0">
                <a:cs typeface="Arial" charset="0"/>
              </a:rPr>
              <a:t>	(backward/atemporal confounding)</a:t>
            </a:r>
            <a:endParaRPr lang="hu-HU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05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Observational equivalence of causal models</a:t>
            </a:r>
            <a:endParaRPr lang="en-US" sz="36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82" y="1862138"/>
            <a:ext cx="8888518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77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Compelled edges and PDAG </a:t>
            </a:r>
            <a:endParaRPr lang="en-US" dirty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20" y="1700213"/>
            <a:ext cx="8176280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5800" y="1295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C</a:t>
            </a:r>
            <a:r>
              <a:rPr lang="en-US" dirty="0" smtClean="0"/>
              <a:t>an </a:t>
            </a:r>
            <a:r>
              <a:rPr lang="en-US" dirty="0"/>
              <a:t>we interpret edges as causal relations</a:t>
            </a:r>
            <a:r>
              <a:rPr lang="en-US" dirty="0" smtClean="0"/>
              <a:t>?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>
                <a:sym typeface="Wingdings" pitchFamily="2" charset="2"/>
              </a:rPr>
              <a:t>compelled </a:t>
            </a:r>
            <a:r>
              <a:rPr lang="en-US" dirty="0" smtClean="0">
                <a:sym typeface="Wingdings" pitchFamily="2" charset="2"/>
              </a:rPr>
              <a:t>edges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4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400" dirty="0"/>
              <a:t>(</a:t>
            </a:r>
            <a:r>
              <a:rPr lang="hu-HU" sz="2400" dirty="0" smtClean="0"/>
              <a:t>Passive, observational) </a:t>
            </a:r>
            <a:r>
              <a:rPr lang="hu-HU" sz="2400" dirty="0"/>
              <a:t>inference</a:t>
            </a:r>
          </a:p>
          <a:p>
            <a:pPr lvl="1">
              <a:lnSpc>
                <a:spcPct val="90000"/>
              </a:lnSpc>
            </a:pPr>
            <a:r>
              <a:rPr lang="hu-HU" sz="2000" dirty="0"/>
              <a:t>P(Query</a:t>
            </a:r>
            <a:r>
              <a:rPr lang="en-US" sz="2000" dirty="0" smtClean="0"/>
              <a:t>|</a:t>
            </a:r>
            <a:r>
              <a:rPr lang="hu-HU" sz="2000" dirty="0" smtClean="0"/>
              <a:t>Observations) </a:t>
            </a:r>
            <a:endParaRPr lang="hu-HU" sz="2000" dirty="0"/>
          </a:p>
          <a:p>
            <a:pPr>
              <a:lnSpc>
                <a:spcPct val="90000"/>
              </a:lnSpc>
            </a:pPr>
            <a:r>
              <a:rPr lang="hu-HU" sz="2400" b="1" dirty="0"/>
              <a:t>Interventionist inference</a:t>
            </a:r>
          </a:p>
          <a:p>
            <a:pPr lvl="1">
              <a:lnSpc>
                <a:spcPct val="90000"/>
              </a:lnSpc>
            </a:pPr>
            <a:r>
              <a:rPr lang="hu-HU" sz="2000" b="1" dirty="0"/>
              <a:t>P(Query</a:t>
            </a:r>
            <a:r>
              <a:rPr lang="en-US" sz="2000" b="1" dirty="0"/>
              <a:t>|</a:t>
            </a:r>
            <a:r>
              <a:rPr lang="hu-HU" sz="2000" b="1" dirty="0" smtClean="0"/>
              <a:t>Observations, </a:t>
            </a:r>
            <a:r>
              <a:rPr lang="hu-HU" sz="2000" b="1" dirty="0" smtClean="0">
                <a:solidFill>
                  <a:srgbClr val="FF0000"/>
                </a:solidFill>
              </a:rPr>
              <a:t>Interventions)</a:t>
            </a:r>
            <a:endParaRPr lang="hu-HU" sz="20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hu-HU" sz="2400" dirty="0"/>
              <a:t>Counterfactual inference</a:t>
            </a:r>
          </a:p>
          <a:p>
            <a:pPr lvl="1">
              <a:lnSpc>
                <a:spcPct val="90000"/>
              </a:lnSpc>
            </a:pPr>
            <a:r>
              <a:rPr lang="hu-HU" sz="2000" dirty="0"/>
              <a:t>P(Query</a:t>
            </a:r>
            <a:r>
              <a:rPr lang="en-US" sz="2000" dirty="0"/>
              <a:t>| </a:t>
            </a:r>
            <a:r>
              <a:rPr lang="hu-HU" sz="2000" dirty="0" smtClean="0"/>
              <a:t>Observations, Counterfactual conditionals) </a:t>
            </a:r>
            <a:endParaRPr lang="en-US" sz="2000" dirty="0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Interventional </a:t>
            </a:r>
            <a:r>
              <a:rPr lang="en-US" dirty="0" err="1" smtClean="0"/>
              <a:t>i</a:t>
            </a:r>
            <a:r>
              <a:rPr lang="hu-HU" dirty="0" smtClean="0"/>
              <a:t>nference </a:t>
            </a:r>
            <a:r>
              <a:rPr lang="hu-HU" dirty="0"/>
              <a:t>in </a:t>
            </a:r>
            <a:r>
              <a:rPr lang="en-US" dirty="0" smtClean="0"/>
              <a:t>causal </a:t>
            </a:r>
            <a:r>
              <a:rPr lang="hu-HU" dirty="0" smtClean="0"/>
              <a:t>BNs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84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hu-HU" dirty="0" smtClean="0"/>
              <a:t>If G is a causal model, then compute p(Y|do(X=x)) by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dirty="0" smtClean="0"/>
              <a:t>deleting the incoming edges to X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dirty="0" smtClean="0"/>
              <a:t>setting X=x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dirty="0" smtClean="0"/>
              <a:t>performing standard Bayesian network inference.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Interventions and graph surgery</a:t>
            </a:r>
            <a:endParaRPr lang="en-US" dirty="0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57200" y="4572000"/>
            <a:ext cx="1143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 dirty="0" smtClean="0"/>
              <a:t>Mutation</a:t>
            </a:r>
            <a:endParaRPr lang="en-US" dirty="0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1524000" y="5638800"/>
            <a:ext cx="16764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1400" dirty="0" smtClean="0"/>
              <a:t>Disease</a:t>
            </a:r>
            <a:endParaRPr lang="en-US" sz="1400" dirty="0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1981200" y="3886200"/>
            <a:ext cx="1905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Subpopulation</a:t>
            </a:r>
            <a:endParaRPr lang="hu-HU" dirty="0" smtClean="0"/>
          </a:p>
          <a:p>
            <a:pPr algn="ctr"/>
            <a:r>
              <a:rPr lang="hu-HU" dirty="0" smtClean="0"/>
              <a:t>Location</a:t>
            </a:r>
            <a:endParaRPr lang="en-US" dirty="0"/>
          </a:p>
        </p:txBody>
      </p:sp>
      <p:cxnSp>
        <p:nvCxnSpPr>
          <p:cNvPr id="7" name="AutoShape 8"/>
          <p:cNvCxnSpPr>
            <a:cxnSpLocks noChangeShapeType="1"/>
            <a:stCxn id="6" idx="4"/>
            <a:endCxn id="5" idx="7"/>
          </p:cNvCxnSpPr>
          <p:nvPr/>
        </p:nvCxnSpPr>
        <p:spPr bwMode="auto">
          <a:xfrm rot="16200000" flipH="1">
            <a:off x="2366261" y="5139438"/>
            <a:ext cx="1156074" cy="211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" name="Line 12"/>
          <p:cNvSpPr>
            <a:spLocks noChangeShapeType="1"/>
          </p:cNvSpPr>
          <p:nvPr/>
        </p:nvSpPr>
        <p:spPr bwMode="auto">
          <a:xfrm flipH="1">
            <a:off x="1219200" y="42672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1143000" y="5257800"/>
            <a:ext cx="533400" cy="5334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76400" y="46482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 smtClean="0"/>
              <a:t>?</a:t>
            </a:r>
            <a:endParaRPr lang="en-US" sz="6000" dirty="0"/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4664075" y="42672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>
                <a:latin typeface="Arial" charset="0"/>
              </a:rPr>
              <a:t>E</a:t>
            </a:r>
            <a:endParaRPr lang="en-US">
              <a:latin typeface="Arial" charset="0"/>
            </a:endParaRP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4664075" y="48006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>
                <a:latin typeface="Arial" charset="0"/>
              </a:rPr>
              <a:t>X</a:t>
            </a:r>
            <a:endParaRPr lang="en-US">
              <a:latin typeface="Arial" charset="0"/>
            </a:endParaRPr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4664075" y="54102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>
                <a:latin typeface="Arial" charset="0"/>
              </a:rPr>
              <a:t>Y</a:t>
            </a:r>
            <a:endParaRPr lang="en-US">
              <a:latin typeface="Arial" charset="0"/>
            </a:endParaRPr>
          </a:p>
        </p:txBody>
      </p:sp>
      <p:cxnSp>
        <p:nvCxnSpPr>
          <p:cNvPr id="14" name="AutoShape 7"/>
          <p:cNvCxnSpPr>
            <a:cxnSpLocks noChangeShapeType="1"/>
            <a:stCxn id="11" idx="4"/>
            <a:endCxn id="12" idx="0"/>
          </p:cNvCxnSpPr>
          <p:nvPr/>
        </p:nvCxnSpPr>
        <p:spPr bwMode="auto">
          <a:xfrm>
            <a:off x="4892675" y="45720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5" name="AutoShape 8"/>
          <p:cNvCxnSpPr>
            <a:cxnSpLocks noChangeShapeType="1"/>
            <a:stCxn id="12" idx="4"/>
            <a:endCxn id="13" idx="0"/>
          </p:cNvCxnSpPr>
          <p:nvPr/>
        </p:nvCxnSpPr>
        <p:spPr bwMode="auto">
          <a:xfrm>
            <a:off x="4892675" y="51054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6172200" y="45720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>
                <a:latin typeface="Arial" charset="0"/>
              </a:rPr>
              <a:t>*</a:t>
            </a:r>
            <a:endParaRPr lang="en-US">
              <a:latin typeface="Arial" charset="0"/>
            </a:endParaRPr>
          </a:p>
        </p:txBody>
      </p:sp>
      <p:cxnSp>
        <p:nvCxnSpPr>
          <p:cNvPr id="17" name="AutoShape 12"/>
          <p:cNvCxnSpPr>
            <a:cxnSpLocks noChangeShapeType="1"/>
          </p:cNvCxnSpPr>
          <p:nvPr/>
        </p:nvCxnSpPr>
        <p:spPr bwMode="auto">
          <a:xfrm flipH="1">
            <a:off x="5105400" y="4724400"/>
            <a:ext cx="105092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8" name="AutoShape 13"/>
          <p:cNvCxnSpPr>
            <a:cxnSpLocks noChangeShapeType="1"/>
            <a:stCxn id="16" idx="4"/>
            <a:endCxn id="13" idx="7"/>
          </p:cNvCxnSpPr>
          <p:nvPr/>
        </p:nvCxnSpPr>
        <p:spPr bwMode="auto">
          <a:xfrm flipH="1">
            <a:off x="5054600" y="4876800"/>
            <a:ext cx="1346200" cy="577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648200" y="50434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latin typeface="Arial" charset="0"/>
              </a:rPr>
              <a:t>?</a:t>
            </a: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3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dirty="0" err="1" smtClean="0"/>
              <a:t>Reichenbach's</a:t>
            </a:r>
            <a:r>
              <a:rPr lang="en-US" sz="2400" dirty="0" smtClean="0"/>
              <a:t> Common Cause Principle</a:t>
            </a:r>
            <a:r>
              <a:rPr lang="hu-HU" sz="2400" dirty="0" smtClean="0"/>
              <a:t>:</a:t>
            </a:r>
            <a:endParaRPr lang="hu-HU" sz="1600" dirty="0" smtClean="0"/>
          </a:p>
          <a:p>
            <a:pPr>
              <a:buNone/>
            </a:pPr>
            <a:r>
              <a:rPr lang="en-US" sz="1600" dirty="0" smtClean="0"/>
              <a:t>a correlation between events </a:t>
            </a:r>
            <a:r>
              <a:rPr lang="hu-HU" sz="1600" i="1" dirty="0" smtClean="0"/>
              <a:t>X</a:t>
            </a:r>
            <a:r>
              <a:rPr lang="en-US" sz="1600" dirty="0" smtClean="0"/>
              <a:t> and </a:t>
            </a:r>
            <a:r>
              <a:rPr lang="hu-HU" sz="1600" i="1" dirty="0" smtClean="0"/>
              <a:t>Y</a:t>
            </a:r>
            <a:r>
              <a:rPr lang="en-US" sz="1600" dirty="0" smtClean="0"/>
              <a:t> indicates either that </a:t>
            </a:r>
            <a:r>
              <a:rPr lang="hu-HU" sz="1600" i="1" dirty="0" smtClean="0"/>
              <a:t>X</a:t>
            </a:r>
            <a:r>
              <a:rPr lang="en-US" sz="1600" dirty="0" smtClean="0"/>
              <a:t> causes </a:t>
            </a:r>
            <a:r>
              <a:rPr lang="hu-HU" sz="1600" i="1" dirty="0" smtClean="0"/>
              <a:t>Y</a:t>
            </a:r>
            <a:r>
              <a:rPr lang="en-US" sz="1600" dirty="0" smtClean="0"/>
              <a:t>, or that </a:t>
            </a:r>
            <a:r>
              <a:rPr lang="hu-HU" sz="1600" i="1" dirty="0" smtClean="0"/>
              <a:t>Y</a:t>
            </a:r>
            <a:r>
              <a:rPr lang="en-US" sz="1600" dirty="0" smtClean="0"/>
              <a:t> causes </a:t>
            </a:r>
            <a:r>
              <a:rPr lang="hu-HU" sz="1600" i="1" dirty="0" smtClean="0"/>
              <a:t>X</a:t>
            </a:r>
            <a:r>
              <a:rPr lang="en-US" sz="1600" dirty="0" smtClean="0"/>
              <a:t>, or that </a:t>
            </a:r>
            <a:r>
              <a:rPr lang="hu-HU" sz="1600" i="1" dirty="0" smtClean="0"/>
              <a:t>X</a:t>
            </a:r>
            <a:r>
              <a:rPr lang="en-US" sz="1600" dirty="0" smtClean="0"/>
              <a:t> and </a:t>
            </a:r>
            <a:r>
              <a:rPr lang="hu-HU" sz="1600" i="1" dirty="0" smtClean="0"/>
              <a:t>Y</a:t>
            </a:r>
            <a:r>
              <a:rPr lang="en-US" sz="1600" dirty="0" smtClean="0"/>
              <a:t> have a common cause</a:t>
            </a:r>
            <a:r>
              <a:rPr lang="hu-HU" sz="1600" dirty="0" smtClean="0"/>
              <a:t>.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Association vs. Causation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3886200"/>
            <a:ext cx="609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28600" y="22860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/>
              <a:t>X</a:t>
            </a:r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143000" y="22860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dirty="0"/>
              <a:t>Y</a:t>
            </a:r>
            <a:endParaRPr lang="en-US" dirty="0"/>
          </a:p>
        </p:txBody>
      </p:sp>
      <p:cxnSp>
        <p:nvCxnSpPr>
          <p:cNvPr id="8" name="AutoShape 7"/>
          <p:cNvCxnSpPr>
            <a:cxnSpLocks noChangeShapeType="1"/>
            <a:stCxn id="5" idx="6"/>
            <a:endCxn id="7" idx="2"/>
          </p:cNvCxnSpPr>
          <p:nvPr/>
        </p:nvCxnSpPr>
        <p:spPr bwMode="auto">
          <a:xfrm>
            <a:off x="685800" y="2438400"/>
            <a:ext cx="457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2057400" y="22860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dirty="0"/>
              <a:t>X</a:t>
            </a:r>
            <a:endParaRPr lang="en-US" dirty="0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2971800" y="22860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dirty="0"/>
              <a:t>Y</a:t>
            </a:r>
            <a:endParaRPr lang="en-US" dirty="0"/>
          </a:p>
        </p:txBody>
      </p:sp>
      <p:cxnSp>
        <p:nvCxnSpPr>
          <p:cNvPr id="14" name="AutoShape 14"/>
          <p:cNvCxnSpPr>
            <a:cxnSpLocks noChangeShapeType="1"/>
            <a:stCxn id="12" idx="2"/>
            <a:endCxn id="10" idx="6"/>
          </p:cNvCxnSpPr>
          <p:nvPr/>
        </p:nvCxnSpPr>
        <p:spPr bwMode="auto">
          <a:xfrm rot="10800000">
            <a:off x="2514600" y="2438400"/>
            <a:ext cx="457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4038600" y="2554288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dirty="0"/>
              <a:t>X</a:t>
            </a:r>
            <a:endParaRPr lang="en-US" dirty="0"/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4578350" y="21336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dirty="0" smtClean="0"/>
              <a:t>*</a:t>
            </a:r>
            <a:endParaRPr lang="en-US" dirty="0"/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5181600" y="2554288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dirty="0"/>
              <a:t>Y</a:t>
            </a:r>
            <a:endParaRPr lang="en-US" dirty="0"/>
          </a:p>
        </p:txBody>
      </p:sp>
      <p:cxnSp>
        <p:nvCxnSpPr>
          <p:cNvPr id="18" name="AutoShape 19"/>
          <p:cNvCxnSpPr>
            <a:cxnSpLocks noChangeShapeType="1"/>
            <a:stCxn id="16" idx="3"/>
            <a:endCxn id="15" idx="7"/>
          </p:cNvCxnSpPr>
          <p:nvPr/>
        </p:nvCxnSpPr>
        <p:spPr bwMode="auto">
          <a:xfrm rot="5400000">
            <a:off x="4434494" y="2388114"/>
            <a:ext cx="205162" cy="2164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" name="AutoShape 20"/>
          <p:cNvCxnSpPr>
            <a:cxnSpLocks noChangeShapeType="1"/>
            <a:stCxn id="16" idx="5"/>
            <a:endCxn id="17" idx="1"/>
          </p:cNvCxnSpPr>
          <p:nvPr/>
        </p:nvCxnSpPr>
        <p:spPr bwMode="auto">
          <a:xfrm rot="16200000" flipH="1">
            <a:off x="5005994" y="2356364"/>
            <a:ext cx="205162" cy="2799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2" name="Oval 16"/>
          <p:cNvSpPr>
            <a:spLocks noChangeArrowheads="1"/>
          </p:cNvSpPr>
          <p:nvPr/>
        </p:nvSpPr>
        <p:spPr bwMode="auto">
          <a:xfrm>
            <a:off x="6629400" y="26670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dirty="0"/>
              <a:t>X</a:t>
            </a:r>
            <a:endParaRPr lang="en-US" dirty="0"/>
          </a:p>
        </p:txBody>
      </p:sp>
      <p:sp>
        <p:nvSpPr>
          <p:cNvPr id="43" name="Oval 17"/>
          <p:cNvSpPr>
            <a:spLocks noChangeArrowheads="1"/>
          </p:cNvSpPr>
          <p:nvPr/>
        </p:nvSpPr>
        <p:spPr bwMode="auto">
          <a:xfrm>
            <a:off x="6781800" y="19812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dirty="0" smtClean="0"/>
              <a:t>*</a:t>
            </a:r>
            <a:endParaRPr lang="en-US" dirty="0"/>
          </a:p>
        </p:txBody>
      </p:sp>
      <p:sp>
        <p:nvSpPr>
          <p:cNvPr id="44" name="Oval 18"/>
          <p:cNvSpPr>
            <a:spLocks noChangeArrowheads="1"/>
          </p:cNvSpPr>
          <p:nvPr/>
        </p:nvSpPr>
        <p:spPr bwMode="auto">
          <a:xfrm>
            <a:off x="7772400" y="26670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dirty="0"/>
              <a:t>Y</a:t>
            </a:r>
            <a:endParaRPr lang="en-US" dirty="0"/>
          </a:p>
        </p:txBody>
      </p:sp>
      <p:cxnSp>
        <p:nvCxnSpPr>
          <p:cNvPr id="45" name="AutoShape 19"/>
          <p:cNvCxnSpPr>
            <a:cxnSpLocks noChangeShapeType="1"/>
            <a:stCxn id="43" idx="3"/>
            <a:endCxn id="42" idx="0"/>
          </p:cNvCxnSpPr>
          <p:nvPr/>
        </p:nvCxnSpPr>
        <p:spPr bwMode="auto">
          <a:xfrm rot="16200000" flipH="1">
            <a:off x="6640559" y="2449558"/>
            <a:ext cx="425637" cy="92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6" name="AutoShape 20"/>
          <p:cNvCxnSpPr>
            <a:cxnSpLocks noChangeShapeType="1"/>
            <a:stCxn id="43" idx="5"/>
            <a:endCxn id="44" idx="1"/>
          </p:cNvCxnSpPr>
          <p:nvPr/>
        </p:nvCxnSpPr>
        <p:spPr bwMode="auto">
          <a:xfrm rot="16200000" flipH="1">
            <a:off x="7270563" y="2142845"/>
            <a:ext cx="470274" cy="6673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0" name="Oval 17"/>
          <p:cNvSpPr>
            <a:spLocks noChangeArrowheads="1"/>
          </p:cNvSpPr>
          <p:nvPr/>
        </p:nvSpPr>
        <p:spPr bwMode="auto">
          <a:xfrm>
            <a:off x="7787995" y="1896875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dirty="0" smtClean="0"/>
              <a:t>*</a:t>
            </a:r>
            <a:endParaRPr lang="en-US" dirty="0"/>
          </a:p>
        </p:txBody>
      </p:sp>
      <p:cxnSp>
        <p:nvCxnSpPr>
          <p:cNvPr id="51" name="AutoShape 19"/>
          <p:cNvCxnSpPr>
            <a:cxnSpLocks noChangeShapeType="1"/>
            <a:stCxn id="50" idx="3"/>
            <a:endCxn id="42" idx="7"/>
          </p:cNvCxnSpPr>
          <p:nvPr/>
        </p:nvCxnSpPr>
        <p:spPr bwMode="auto">
          <a:xfrm rot="5400000">
            <a:off x="7159999" y="2016685"/>
            <a:ext cx="554599" cy="8353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2" name="AutoShape 20"/>
          <p:cNvCxnSpPr>
            <a:cxnSpLocks noChangeShapeType="1"/>
            <a:stCxn id="50" idx="4"/>
            <a:endCxn id="44" idx="0"/>
          </p:cNvCxnSpPr>
          <p:nvPr/>
        </p:nvCxnSpPr>
        <p:spPr bwMode="auto">
          <a:xfrm rot="5400000">
            <a:off x="7776136" y="2426540"/>
            <a:ext cx="465325" cy="155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7" name="Rectangle 56"/>
          <p:cNvSpPr/>
          <p:nvPr/>
        </p:nvSpPr>
        <p:spPr>
          <a:xfrm>
            <a:off x="7319174" y="1905000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...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5871374" y="2221468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...</a:t>
            </a:r>
            <a:endParaRPr lang="en-US" dirty="0"/>
          </a:p>
        </p:txBody>
      </p:sp>
      <p:cxnSp>
        <p:nvCxnSpPr>
          <p:cNvPr id="59" name="AutoShape 14"/>
          <p:cNvCxnSpPr>
            <a:cxnSpLocks noChangeShapeType="1"/>
            <a:stCxn id="44" idx="2"/>
            <a:endCxn id="42" idx="6"/>
          </p:cNvCxnSpPr>
          <p:nvPr/>
        </p:nvCxnSpPr>
        <p:spPr bwMode="auto">
          <a:xfrm rot="10800000">
            <a:off x="7086600" y="2819400"/>
            <a:ext cx="685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2" name="Rectangle 61"/>
          <p:cNvSpPr/>
          <p:nvPr/>
        </p:nvSpPr>
        <p:spPr>
          <a:xfrm>
            <a:off x="76200" y="838200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Causal models:</a:t>
            </a:r>
            <a:endParaRPr lang="en-US" dirty="0"/>
          </a:p>
        </p:txBody>
      </p:sp>
      <p:sp>
        <p:nvSpPr>
          <p:cNvPr id="65" name="Down Arrow 64"/>
          <p:cNvSpPr/>
          <p:nvPr/>
        </p:nvSpPr>
        <p:spPr>
          <a:xfrm>
            <a:off x="4468368" y="4031415"/>
            <a:ext cx="484632" cy="60960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6" name="Down Arrow 65"/>
          <p:cNvSpPr/>
          <p:nvPr/>
        </p:nvSpPr>
        <p:spPr>
          <a:xfrm rot="19787657">
            <a:off x="1811929" y="3963546"/>
            <a:ext cx="484632" cy="60960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7" name="Down Arrow 66"/>
          <p:cNvSpPr/>
          <p:nvPr/>
        </p:nvSpPr>
        <p:spPr>
          <a:xfrm rot="20801253">
            <a:off x="2971800" y="4031415"/>
            <a:ext cx="484632" cy="60960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8" name="Down Arrow 67"/>
          <p:cNvSpPr/>
          <p:nvPr/>
        </p:nvSpPr>
        <p:spPr>
          <a:xfrm rot="916083">
            <a:off x="6367041" y="4035007"/>
            <a:ext cx="484632" cy="60960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71" name="Rectangle 70"/>
          <p:cNvSpPr/>
          <p:nvPr/>
        </p:nvSpPr>
        <p:spPr>
          <a:xfrm>
            <a:off x="228600" y="2743200"/>
            <a:ext cx="1347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X causes Y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2133600" y="2667000"/>
            <a:ext cx="1347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Y causes X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3505200" y="2971800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There is a common cause (pure confounding)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6248400" y="2971800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Causal effect of Y on X</a:t>
            </a:r>
          </a:p>
          <a:p>
            <a:r>
              <a:rPr lang="hu-HU" dirty="0" smtClean="0"/>
              <a:t>is confounded by many factors</a:t>
            </a:r>
            <a:endParaRPr lang="en-US" dirty="0"/>
          </a:p>
        </p:txBody>
      </p:sp>
      <p:sp>
        <p:nvSpPr>
          <p:cNvPr id="79" name="Oval 78"/>
          <p:cNvSpPr>
            <a:spLocks noChangeArrowheads="1"/>
          </p:cNvSpPr>
          <p:nvPr/>
        </p:nvSpPr>
        <p:spPr bwMode="auto">
          <a:xfrm>
            <a:off x="4572000" y="51054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/>
              <a:t>X</a:t>
            </a:r>
            <a:endParaRPr lang="en-US"/>
          </a:p>
        </p:txBody>
      </p:sp>
      <p:sp>
        <p:nvSpPr>
          <p:cNvPr id="80" name="Oval 79"/>
          <p:cNvSpPr>
            <a:spLocks noChangeArrowheads="1"/>
          </p:cNvSpPr>
          <p:nvPr/>
        </p:nvSpPr>
        <p:spPr bwMode="auto">
          <a:xfrm>
            <a:off x="5943600" y="51054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/>
              <a:t>Y</a:t>
            </a:r>
            <a:endParaRPr lang="en-US"/>
          </a:p>
        </p:txBody>
      </p:sp>
      <p:cxnSp>
        <p:nvCxnSpPr>
          <p:cNvPr id="81" name="AutoShape 7"/>
          <p:cNvCxnSpPr>
            <a:cxnSpLocks noChangeShapeType="1"/>
            <a:stCxn id="79" idx="6"/>
            <a:endCxn id="80" idx="2"/>
          </p:cNvCxnSpPr>
          <p:nvPr/>
        </p:nvCxnSpPr>
        <p:spPr bwMode="auto">
          <a:xfrm>
            <a:off x="5029200" y="5257800"/>
            <a:ext cx="914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</p:cxnSp>
      <p:sp>
        <p:nvSpPr>
          <p:cNvPr id="82" name="Rectangle 81"/>
          <p:cNvSpPr/>
          <p:nvPr/>
        </p:nvSpPr>
        <p:spPr>
          <a:xfrm>
            <a:off x="2743200" y="5105400"/>
            <a:ext cx="1524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M</a:t>
            </a:r>
            <a:r>
              <a:rPr lang="hu-HU" baseline="-25000" dirty="0" smtClean="0"/>
              <a:t>P</a:t>
            </a:r>
            <a:r>
              <a:rPr lang="hu-HU" dirty="0" smtClean="0"/>
              <a:t>={D(X;Y)} </a:t>
            </a:r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3733800" y="4724400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P(X,Y) </a:t>
            </a:r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-76200" y="4495800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From passive observations:</a:t>
            </a:r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3274050" y="5486400"/>
            <a:ext cx="2720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„X and Y are associated”</a:t>
            </a:r>
            <a:endParaRPr lang="en-US" dirty="0"/>
          </a:p>
        </p:txBody>
      </p:sp>
      <p:sp>
        <p:nvSpPr>
          <p:cNvPr id="86" name="Oval 85"/>
          <p:cNvSpPr/>
          <p:nvPr/>
        </p:nvSpPr>
        <p:spPr>
          <a:xfrm>
            <a:off x="2057400" y="4648200"/>
            <a:ext cx="5257800" cy="1219200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651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hu-HU" sz="1800" dirty="0" smtClean="0"/>
              <a:t>Can </a:t>
            </a:r>
            <a:r>
              <a:rPr lang="hu-HU" sz="1800" dirty="0"/>
              <a:t>we </a:t>
            </a:r>
            <a:r>
              <a:rPr lang="hu-HU" sz="1800" dirty="0" smtClean="0"/>
              <a:t>learn causal relations from </a:t>
            </a:r>
            <a:r>
              <a:rPr lang="hu-HU" sz="1800" dirty="0"/>
              <a:t>observational </a:t>
            </a:r>
            <a:r>
              <a:rPr lang="hu-HU" sz="1800" dirty="0" smtClean="0"/>
              <a:t>data in presence of confounders???</a:t>
            </a:r>
            <a:endParaRPr lang="hu-HU" sz="1800" dirty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Local Causal Discovery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u-HU" sz="2000" dirty="0"/>
              <a:t>(</a:t>
            </a:r>
            <a:r>
              <a:rPr lang="en-US" sz="2000" dirty="0" smtClean="0"/>
              <a:t>can we interpret edges as causal relations in the presence of hidden variables?</a:t>
            </a:r>
            <a:r>
              <a:rPr lang="hu-HU" sz="2000" dirty="0" smtClean="0"/>
              <a:t>)</a:t>
            </a:r>
            <a:endParaRPr lang="en-US" dirty="0"/>
          </a:p>
        </p:txBody>
      </p:sp>
      <p:sp>
        <p:nvSpPr>
          <p:cNvPr id="58372" name="Oval 4"/>
          <p:cNvSpPr>
            <a:spLocks noChangeArrowheads="1"/>
          </p:cNvSpPr>
          <p:nvPr/>
        </p:nvSpPr>
        <p:spPr bwMode="auto">
          <a:xfrm>
            <a:off x="1539875" y="49530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>
                <a:latin typeface="Arial" charset="0"/>
              </a:rPr>
              <a:t>E</a:t>
            </a:r>
            <a:endParaRPr lang="en-US">
              <a:latin typeface="Arial" charset="0"/>
            </a:endParaRPr>
          </a:p>
        </p:txBody>
      </p:sp>
      <p:sp>
        <p:nvSpPr>
          <p:cNvPr id="58373" name="Oval 5"/>
          <p:cNvSpPr>
            <a:spLocks noChangeArrowheads="1"/>
          </p:cNvSpPr>
          <p:nvPr/>
        </p:nvSpPr>
        <p:spPr bwMode="auto">
          <a:xfrm>
            <a:off x="1539875" y="54864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>
                <a:latin typeface="Arial" charset="0"/>
              </a:rPr>
              <a:t>X</a:t>
            </a:r>
            <a:endParaRPr lang="en-US">
              <a:latin typeface="Arial" charset="0"/>
            </a:endParaRPr>
          </a:p>
        </p:txBody>
      </p:sp>
      <p:sp>
        <p:nvSpPr>
          <p:cNvPr id="58374" name="Oval 6"/>
          <p:cNvSpPr>
            <a:spLocks noChangeArrowheads="1"/>
          </p:cNvSpPr>
          <p:nvPr/>
        </p:nvSpPr>
        <p:spPr bwMode="auto">
          <a:xfrm>
            <a:off x="1539875" y="60960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>
                <a:latin typeface="Arial" charset="0"/>
              </a:rPr>
              <a:t>Y</a:t>
            </a:r>
            <a:endParaRPr lang="en-US">
              <a:latin typeface="Arial" charset="0"/>
            </a:endParaRPr>
          </a:p>
        </p:txBody>
      </p:sp>
      <p:cxnSp>
        <p:nvCxnSpPr>
          <p:cNvPr id="58375" name="AutoShape 7"/>
          <p:cNvCxnSpPr>
            <a:cxnSpLocks noChangeShapeType="1"/>
            <a:stCxn id="58372" idx="4"/>
            <a:endCxn id="58373" idx="0"/>
          </p:cNvCxnSpPr>
          <p:nvPr/>
        </p:nvCxnSpPr>
        <p:spPr bwMode="auto">
          <a:xfrm>
            <a:off x="1768475" y="52578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8376" name="AutoShape 8"/>
          <p:cNvCxnSpPr>
            <a:cxnSpLocks noChangeShapeType="1"/>
            <a:stCxn id="58373" idx="4"/>
            <a:endCxn id="58374" idx="0"/>
          </p:cNvCxnSpPr>
          <p:nvPr/>
        </p:nvCxnSpPr>
        <p:spPr bwMode="auto">
          <a:xfrm>
            <a:off x="1768475" y="57912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8377" name="Oval 9"/>
          <p:cNvSpPr>
            <a:spLocks noChangeArrowheads="1"/>
          </p:cNvSpPr>
          <p:nvPr/>
        </p:nvSpPr>
        <p:spPr bwMode="auto">
          <a:xfrm>
            <a:off x="3048000" y="52578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>
                <a:latin typeface="Arial" charset="0"/>
              </a:rPr>
              <a:t>*</a:t>
            </a:r>
            <a:endParaRPr lang="en-US">
              <a:latin typeface="Arial" charset="0"/>
            </a:endParaRPr>
          </a:p>
        </p:txBody>
      </p:sp>
      <p:cxnSp>
        <p:nvCxnSpPr>
          <p:cNvPr id="58380" name="AutoShape 12"/>
          <p:cNvCxnSpPr>
            <a:cxnSpLocks noChangeShapeType="1"/>
          </p:cNvCxnSpPr>
          <p:nvPr/>
        </p:nvCxnSpPr>
        <p:spPr bwMode="auto">
          <a:xfrm flipH="1">
            <a:off x="1981200" y="5410200"/>
            <a:ext cx="105092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8381" name="AutoShape 13"/>
          <p:cNvCxnSpPr>
            <a:cxnSpLocks noChangeShapeType="1"/>
            <a:stCxn id="58377" idx="4"/>
            <a:endCxn id="58374" idx="7"/>
          </p:cNvCxnSpPr>
          <p:nvPr/>
        </p:nvCxnSpPr>
        <p:spPr bwMode="auto">
          <a:xfrm flipH="1">
            <a:off x="1930400" y="5562600"/>
            <a:ext cx="1346200" cy="577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1524000" y="57292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latin typeface="Arial" charset="0"/>
              </a:rPr>
              <a:t>?</a:t>
            </a:r>
            <a:endParaRPr lang="en-US">
              <a:latin typeface="Arial" charset="0"/>
            </a:endParaRPr>
          </a:p>
        </p:txBody>
      </p:sp>
      <p:sp>
        <p:nvSpPr>
          <p:cNvPr id="58388" name="AutoShape 20"/>
          <p:cNvSpPr>
            <a:spLocks noChangeArrowheads="1"/>
          </p:cNvSpPr>
          <p:nvPr/>
        </p:nvSpPr>
        <p:spPr bwMode="auto">
          <a:xfrm>
            <a:off x="2133600" y="4800600"/>
            <a:ext cx="914400" cy="609600"/>
          </a:xfrm>
          <a:prstGeom prst="cloudCallout">
            <a:avLst>
              <a:gd name="adj1" fmla="val -43750"/>
              <a:gd name="adj2" fmla="val 4505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hu-HU">
                <a:latin typeface="Arial" charset="0"/>
              </a:rPr>
              <a:t>???</a:t>
            </a:r>
            <a:endParaRPr lang="en-US">
              <a:latin typeface="Arial" charset="0"/>
            </a:endParaRPr>
          </a:p>
        </p:txBody>
      </p:sp>
      <p:sp>
        <p:nvSpPr>
          <p:cNvPr id="58389" name="Oval 21"/>
          <p:cNvSpPr>
            <a:spLocks noChangeArrowheads="1"/>
          </p:cNvSpPr>
          <p:nvPr/>
        </p:nvSpPr>
        <p:spPr bwMode="auto">
          <a:xfrm>
            <a:off x="1371600" y="1828800"/>
            <a:ext cx="1143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>
                <a:latin typeface="Arial" charset="0"/>
              </a:rPr>
              <a:t>Smoking</a:t>
            </a:r>
            <a:endParaRPr lang="en-US">
              <a:latin typeface="Arial" charset="0"/>
            </a:endParaRPr>
          </a:p>
        </p:txBody>
      </p:sp>
      <p:sp>
        <p:nvSpPr>
          <p:cNvPr id="58390" name="Oval 22"/>
          <p:cNvSpPr>
            <a:spLocks noChangeArrowheads="1"/>
          </p:cNvSpPr>
          <p:nvPr/>
        </p:nvSpPr>
        <p:spPr bwMode="auto">
          <a:xfrm>
            <a:off x="1447800" y="3276600"/>
            <a:ext cx="1066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1400">
                <a:latin typeface="Arial" charset="0"/>
              </a:rPr>
              <a:t>Lung cancer</a:t>
            </a:r>
            <a:endParaRPr lang="en-US" sz="1400">
              <a:latin typeface="Arial" charset="0"/>
            </a:endParaRPr>
          </a:p>
        </p:txBody>
      </p:sp>
      <p:cxnSp>
        <p:nvCxnSpPr>
          <p:cNvPr id="58391" name="AutoShape 23"/>
          <p:cNvCxnSpPr>
            <a:cxnSpLocks noChangeShapeType="1"/>
          </p:cNvCxnSpPr>
          <p:nvPr/>
        </p:nvCxnSpPr>
        <p:spPr bwMode="auto">
          <a:xfrm>
            <a:off x="1981200" y="2438400"/>
            <a:ext cx="0" cy="815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8392" name="Text Box 24"/>
          <p:cNvSpPr txBox="1">
            <a:spLocks noChangeArrowheads="1"/>
          </p:cNvSpPr>
          <p:nvPr/>
        </p:nvSpPr>
        <p:spPr bwMode="auto">
          <a:xfrm>
            <a:off x="457200" y="39624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hu-HU" sz="2000" dirty="0"/>
              <a:t>Automated, tabula rasa causal inference from (passive) observation is possible, i.e. hidden, confounding variables can be excluded</a:t>
            </a:r>
          </a:p>
          <a:p>
            <a:pPr marL="342900" indent="-342900">
              <a:lnSpc>
                <a:spcPct val="800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hu-HU" sz="2000" dirty="0"/>
          </a:p>
        </p:txBody>
      </p:sp>
      <p:sp>
        <p:nvSpPr>
          <p:cNvPr id="58393" name="Oval 25"/>
          <p:cNvSpPr>
            <a:spLocks noChangeArrowheads="1"/>
          </p:cNvSpPr>
          <p:nvPr/>
        </p:nvSpPr>
        <p:spPr bwMode="auto">
          <a:xfrm>
            <a:off x="5181600" y="2209800"/>
            <a:ext cx="1143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>
                <a:latin typeface="Arial" charset="0"/>
              </a:rPr>
              <a:t>Smoking</a:t>
            </a:r>
            <a:endParaRPr lang="en-US">
              <a:latin typeface="Arial" charset="0"/>
            </a:endParaRPr>
          </a:p>
        </p:txBody>
      </p:sp>
      <p:sp>
        <p:nvSpPr>
          <p:cNvPr id="58394" name="Oval 26"/>
          <p:cNvSpPr>
            <a:spLocks noChangeArrowheads="1"/>
          </p:cNvSpPr>
          <p:nvPr/>
        </p:nvSpPr>
        <p:spPr bwMode="auto">
          <a:xfrm>
            <a:off x="5334000" y="3276600"/>
            <a:ext cx="16764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1400">
                <a:latin typeface="Arial" charset="0"/>
              </a:rPr>
              <a:t>Lung cancer</a:t>
            </a:r>
            <a:endParaRPr lang="en-US" sz="1400">
              <a:latin typeface="Arial" charset="0"/>
            </a:endParaRPr>
          </a:p>
        </p:txBody>
      </p:sp>
      <p:sp>
        <p:nvSpPr>
          <p:cNvPr id="58396" name="Oval 28"/>
          <p:cNvSpPr>
            <a:spLocks noChangeArrowheads="1"/>
          </p:cNvSpPr>
          <p:nvPr/>
        </p:nvSpPr>
        <p:spPr bwMode="auto">
          <a:xfrm>
            <a:off x="6781800" y="1600200"/>
            <a:ext cx="23622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>
                <a:latin typeface="Arial" charset="0"/>
              </a:rPr>
              <a:t>A genetic</a:t>
            </a:r>
          </a:p>
          <a:p>
            <a:pPr algn="ctr"/>
            <a:r>
              <a:rPr lang="hu-HU">
                <a:latin typeface="Arial" charset="0"/>
              </a:rPr>
              <a:t>polymorphism*</a:t>
            </a:r>
            <a:endParaRPr lang="en-US">
              <a:latin typeface="Arial" charset="0"/>
            </a:endParaRPr>
          </a:p>
        </p:txBody>
      </p:sp>
      <p:cxnSp>
        <p:nvCxnSpPr>
          <p:cNvPr id="58398" name="AutoShape 30"/>
          <p:cNvCxnSpPr>
            <a:cxnSpLocks noChangeShapeType="1"/>
            <a:stCxn id="58396" idx="4"/>
            <a:endCxn id="58394" idx="7"/>
          </p:cNvCxnSpPr>
          <p:nvPr/>
        </p:nvCxnSpPr>
        <p:spPr bwMode="auto">
          <a:xfrm flipH="1">
            <a:off x="6764338" y="2209800"/>
            <a:ext cx="1198562" cy="1155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8399" name="Text Box 31"/>
          <p:cNvSpPr txBox="1">
            <a:spLocks noChangeArrowheads="1"/>
          </p:cNvSpPr>
          <p:nvPr/>
        </p:nvSpPr>
        <p:spPr bwMode="auto">
          <a:xfrm>
            <a:off x="6324600" y="2757488"/>
            <a:ext cx="2532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Increased susceptibility</a:t>
            </a:r>
          </a:p>
        </p:txBody>
      </p:sp>
      <p:sp>
        <p:nvSpPr>
          <p:cNvPr id="58400" name="Text Box 32"/>
          <p:cNvSpPr txBox="1">
            <a:spLocks noChangeArrowheads="1"/>
          </p:cNvSpPr>
          <p:nvPr/>
        </p:nvSpPr>
        <p:spPr bwMode="auto">
          <a:xfrm>
            <a:off x="4419600" y="1752600"/>
            <a:ext cx="2298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Increased propensity</a:t>
            </a:r>
          </a:p>
        </p:txBody>
      </p:sp>
      <p:sp>
        <p:nvSpPr>
          <p:cNvPr id="58401" name="Line 33"/>
          <p:cNvSpPr>
            <a:spLocks noChangeShapeType="1"/>
          </p:cNvSpPr>
          <p:nvPr/>
        </p:nvSpPr>
        <p:spPr bwMode="auto">
          <a:xfrm>
            <a:off x="4876800" y="1676400"/>
            <a:ext cx="3429000" cy="2362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02" name="Line 34"/>
          <p:cNvSpPr>
            <a:spLocks noChangeShapeType="1"/>
          </p:cNvSpPr>
          <p:nvPr/>
        </p:nvSpPr>
        <p:spPr bwMode="auto">
          <a:xfrm flipH="1">
            <a:off x="5029200" y="1600200"/>
            <a:ext cx="3429000" cy="2362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04" name="Line 36"/>
          <p:cNvSpPr>
            <a:spLocks noChangeShapeType="1"/>
          </p:cNvSpPr>
          <p:nvPr/>
        </p:nvSpPr>
        <p:spPr bwMode="auto">
          <a:xfrm flipH="1">
            <a:off x="6248400" y="19812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06" name="Line 38"/>
          <p:cNvSpPr>
            <a:spLocks noChangeShapeType="1"/>
          </p:cNvSpPr>
          <p:nvPr/>
        </p:nvSpPr>
        <p:spPr bwMode="auto">
          <a:xfrm>
            <a:off x="2971800" y="5257800"/>
            <a:ext cx="6096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07" name="Line 39"/>
          <p:cNvSpPr>
            <a:spLocks noChangeShapeType="1"/>
          </p:cNvSpPr>
          <p:nvPr/>
        </p:nvSpPr>
        <p:spPr bwMode="auto">
          <a:xfrm flipH="1">
            <a:off x="2971800" y="5257800"/>
            <a:ext cx="6096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3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Inference in BNs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636ADD4-2A50-4B36-859A-7D8C126012FF}" type="datetime1">
              <a:rPr lang="en-US" smtClean="0"/>
              <a:pPr>
                <a:defRPr/>
              </a:pPr>
              <a:t>10/28/2019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Bayesian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1D3D073-2A7F-4FE7-B20A-6441FF433654}" type="slidenum">
              <a:rPr lang="en-US" smtClean="0"/>
              <a:pPr>
                <a:defRPr/>
              </a:pPr>
              <a:t>59</a:t>
            </a:fld>
            <a:r>
              <a:rPr lang="en-US" smtClean="0"/>
              <a:t>/x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50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F0000"/>
                </a:solidFill>
              </a:rPr>
              <a:t>Atomic event</a:t>
            </a:r>
            <a:r>
              <a:rPr lang="en-US" sz="2800" dirty="0"/>
              <a:t>: A </a:t>
            </a:r>
            <a:r>
              <a:rPr lang="en-US" sz="2800" dirty="0">
                <a:solidFill>
                  <a:schemeClr val="accent2"/>
                </a:solidFill>
              </a:rPr>
              <a:t>complete</a:t>
            </a:r>
            <a:r>
              <a:rPr lang="en-US" sz="2800" dirty="0"/>
              <a:t> specification of the state of the world about which the agent is uncertain
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n-US" sz="2400" dirty="0"/>
              <a:t>E.g., if the world consists of only two Boolean variables </a:t>
            </a:r>
            <a:r>
              <a:rPr lang="en-US" sz="2400" i="1" dirty="0"/>
              <a:t>Cavity</a:t>
            </a:r>
            <a:r>
              <a:rPr lang="en-US" sz="2400" dirty="0"/>
              <a:t> and </a:t>
            </a:r>
            <a:r>
              <a:rPr lang="en-US" sz="2400" i="1" dirty="0"/>
              <a:t>Toothache</a:t>
            </a:r>
            <a:r>
              <a:rPr lang="en-US" sz="2400" dirty="0"/>
              <a:t>, then there are 4 distinct atomic events:
</a:t>
            </a:r>
          </a:p>
          <a:p>
            <a:pPr lvl="2">
              <a:lnSpc>
                <a:spcPct val="120000"/>
              </a:lnSpc>
              <a:buFontTx/>
              <a:buNone/>
            </a:pPr>
            <a:r>
              <a:rPr lang="en-US" sz="2000" i="1" dirty="0"/>
              <a:t>Cavity = false </a:t>
            </a:r>
            <a:r>
              <a:rPr lang="en-US" sz="2000" dirty="0">
                <a:sym typeface="Symbol" pitchFamily="18" charset="2"/>
              </a:rPr>
              <a:t></a:t>
            </a:r>
            <a:r>
              <a:rPr lang="en-US" sz="2000" i="1" dirty="0"/>
              <a:t>Toothache = false</a:t>
            </a:r>
          </a:p>
          <a:p>
            <a:pPr lvl="2">
              <a:lnSpc>
                <a:spcPct val="120000"/>
              </a:lnSpc>
              <a:buFontTx/>
              <a:buNone/>
            </a:pPr>
            <a:r>
              <a:rPr lang="en-US" sz="2000" i="1" dirty="0"/>
              <a:t>Cavity = false </a:t>
            </a:r>
            <a:r>
              <a:rPr lang="en-US" sz="2000" dirty="0">
                <a:sym typeface="Symbol" pitchFamily="18" charset="2"/>
              </a:rPr>
              <a:t></a:t>
            </a:r>
            <a:r>
              <a:rPr lang="en-US" sz="2000" i="1" dirty="0"/>
              <a:t> Toothache = true</a:t>
            </a:r>
          </a:p>
          <a:p>
            <a:pPr lvl="2">
              <a:lnSpc>
                <a:spcPct val="120000"/>
              </a:lnSpc>
              <a:buFontTx/>
              <a:buNone/>
            </a:pPr>
            <a:r>
              <a:rPr lang="en-US" sz="2000" i="1" dirty="0"/>
              <a:t>Cavity = true </a:t>
            </a:r>
            <a:r>
              <a:rPr lang="en-US" sz="2000" dirty="0">
                <a:sym typeface="Symbol" pitchFamily="18" charset="2"/>
              </a:rPr>
              <a:t></a:t>
            </a:r>
            <a:r>
              <a:rPr lang="en-US" sz="2000" i="1" dirty="0"/>
              <a:t> Toothache = false</a:t>
            </a:r>
          </a:p>
          <a:p>
            <a:pPr lvl="2">
              <a:lnSpc>
                <a:spcPct val="120000"/>
              </a:lnSpc>
              <a:buFontTx/>
              <a:buNone/>
            </a:pPr>
            <a:r>
              <a:rPr lang="en-US" sz="2000" i="1" dirty="0"/>
              <a:t>Cavity = true </a:t>
            </a:r>
            <a:r>
              <a:rPr lang="en-US" sz="2000" dirty="0">
                <a:sym typeface="Symbol" pitchFamily="18" charset="2"/>
              </a:rPr>
              <a:t></a:t>
            </a:r>
            <a:r>
              <a:rPr lang="en-US" sz="2000" i="1" dirty="0"/>
              <a:t> Toothache = </a:t>
            </a:r>
            <a:r>
              <a:rPr lang="en-US" sz="2000" i="1" dirty="0" smtClean="0"/>
              <a:t>true</a:t>
            </a:r>
            <a:endParaRPr lang="en-US" sz="2000" i="1" dirty="0"/>
          </a:p>
          <a:p>
            <a:pPr>
              <a:lnSpc>
                <a:spcPct val="120000"/>
              </a:lnSpc>
            </a:pPr>
            <a:r>
              <a:rPr lang="en-US" sz="2800" dirty="0"/>
              <a:t>Atomic events are mutually exclusive and </a:t>
            </a:r>
            <a:r>
              <a:rPr lang="en-US" sz="2800" dirty="0" smtClean="0"/>
              <a:t>exhaustive</a:t>
            </a:r>
            <a:endParaRPr lang="en-US" sz="2800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Syntax</a:t>
            </a:r>
          </a:p>
        </p:txBody>
      </p:sp>
    </p:spTree>
    <p:extLst>
      <p:ext uri="{BB962C8B-B14F-4D97-AF65-F5344CB8AC3E}">
        <p14:creationId xmlns:p14="http://schemas.microsoft.com/office/powerpoint/2010/main" val="46366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Inference tasks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56792"/>
            <a:ext cx="7163717" cy="45406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08304" y="6021288"/>
            <a:ext cx="100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AIMA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5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Inference by enumeration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844824"/>
            <a:ext cx="6406108" cy="41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4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Complexity of exact inference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84" y="1752600"/>
            <a:ext cx="7438032" cy="467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9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Inference by stochastic simulation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Bayesian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52537"/>
            <a:ext cx="89916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9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Sampling from an empty network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Bayesian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62150"/>
            <a:ext cx="823912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7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Example: sprinkler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Bayesian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66775"/>
            <a:ext cx="746760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9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Example: sprinkler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Bayesian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14400"/>
            <a:ext cx="7467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5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Example: sprinkler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Bayesian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904875"/>
            <a:ext cx="743902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3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Example: sprinkler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Bayesian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885825"/>
            <a:ext cx="749617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2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Example: sprinkler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Bayesian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" y="904875"/>
            <a:ext cx="747712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9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any propositions </a:t>
            </a:r>
            <a:r>
              <a:rPr lang="en-US" i="1" dirty="0"/>
              <a:t>A, B</a:t>
            </a:r>
            <a:r>
              <a:rPr lang="en-US" dirty="0"/>
              <a:t>
</a:t>
            </a:r>
          </a:p>
          <a:p>
            <a:pPr lvl="1"/>
            <a:r>
              <a:rPr lang="en-US" dirty="0"/>
              <a:t>0 </a:t>
            </a:r>
            <a:r>
              <a:rPr lang="en-US" dirty="0">
                <a:cs typeface="Arial" charset="0"/>
              </a:rPr>
              <a:t>≤</a:t>
            </a:r>
            <a:r>
              <a:rPr lang="en-US" dirty="0"/>
              <a:t> P(</a:t>
            </a:r>
            <a:r>
              <a:rPr lang="en-US" i="1" dirty="0"/>
              <a:t>A</a:t>
            </a:r>
            <a:r>
              <a:rPr lang="en-US" dirty="0"/>
              <a:t>) </a:t>
            </a:r>
            <a:r>
              <a:rPr lang="en-US" dirty="0">
                <a:cs typeface="Arial" charset="0"/>
              </a:rPr>
              <a:t>≤</a:t>
            </a:r>
            <a:r>
              <a:rPr lang="en-US" dirty="0"/>
              <a:t> 1</a:t>
            </a:r>
          </a:p>
          <a:p>
            <a:pPr lvl="1"/>
            <a:r>
              <a:rPr lang="en-US" dirty="0"/>
              <a:t>P(</a:t>
            </a:r>
            <a:r>
              <a:rPr lang="en-US" i="1" dirty="0"/>
              <a:t>true</a:t>
            </a:r>
            <a:r>
              <a:rPr lang="en-US" dirty="0"/>
              <a:t>) = 1 and P(</a:t>
            </a:r>
            <a:r>
              <a:rPr lang="en-US" i="1" dirty="0"/>
              <a:t>false</a:t>
            </a:r>
            <a:r>
              <a:rPr lang="en-US" dirty="0"/>
              <a:t>) = 0</a:t>
            </a:r>
          </a:p>
          <a:p>
            <a:pPr lvl="1"/>
            <a:r>
              <a:rPr lang="en-US" dirty="0"/>
              <a:t>P(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 </a:t>
            </a:r>
            <a:r>
              <a:rPr lang="en-US" i="1" dirty="0"/>
              <a:t>B</a:t>
            </a:r>
            <a:r>
              <a:rPr lang="en-US" dirty="0"/>
              <a:t>) = P(</a:t>
            </a:r>
            <a:r>
              <a:rPr lang="en-US" i="1" dirty="0"/>
              <a:t>A</a:t>
            </a:r>
            <a:r>
              <a:rPr lang="en-US" dirty="0"/>
              <a:t>) + P(</a:t>
            </a:r>
            <a:r>
              <a:rPr lang="en-US" i="1" dirty="0"/>
              <a:t>B</a:t>
            </a:r>
            <a:r>
              <a:rPr lang="en-US" dirty="0"/>
              <a:t>) - P(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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Axioms of probability</a:t>
            </a:r>
          </a:p>
        </p:txBody>
      </p:sp>
      <p:pic>
        <p:nvPicPr>
          <p:cNvPr id="11268" name="Picture 4" descr="axiom3-ve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810000"/>
            <a:ext cx="3781425" cy="2495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782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Example: sprinkler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Bayesian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" y="885825"/>
            <a:ext cx="747712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4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Example: sprinkler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Bayesian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904875"/>
            <a:ext cx="745807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4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Rejection sampling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Bayesian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028700"/>
            <a:ext cx="84201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Problem of rejection sampling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Bayesian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1876425"/>
            <a:ext cx="776287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9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Markov Chain Monte Carlo (MCMC)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Bayesian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1095375"/>
            <a:ext cx="795337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7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Markov blanket (Markov boundary)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Bayesian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295400"/>
            <a:ext cx="739140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7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Approximate inference using MCMC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Bayesian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914400"/>
            <a:ext cx="83058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Performance of approximations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Bayesian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47750"/>
            <a:ext cx="82296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2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Learning BNs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Bayesian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D3D073-2A7F-4FE7-B20A-6441FF433654}" type="slidenum">
              <a:rPr lang="en-US" smtClean="0"/>
              <a:pPr>
                <a:defRPr/>
              </a:pPr>
              <a:t>78</a:t>
            </a:fld>
            <a:r>
              <a:rPr lang="en-US" smtClean="0"/>
              <a:t>/x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pPr>
              <a:defRPr/>
            </a:pPr>
            <a:fld id="{C636ADD4-2A50-4B36-859A-7D8C126012FF}" type="datetime1">
              <a:rPr lang="en-US" smtClean="0"/>
              <a:pPr>
                <a:defRPr/>
              </a:pPr>
              <a:t>10/28/2019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09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Cardinality of BN structures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Bayesian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733800"/>
            <a:ext cx="8763000" cy="1844418"/>
          </a:xfrm>
          <a:prstGeom prst="rect">
            <a:avLst/>
          </a:prstGeom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059363"/>
          </a:xfrm>
        </p:spPr>
        <p:txBody>
          <a:bodyPr/>
          <a:lstStyle/>
          <a:p>
            <a:r>
              <a:rPr lang="hu-HU" dirty="0" smtClean="0"/>
              <a:t>Directed acyclic graph over n nodes: DAG(n)</a:t>
            </a:r>
          </a:p>
          <a:p>
            <a:r>
              <a:rPr lang="hu-HU" dirty="0" smtClean="0"/>
              <a:t>Ordering of nodes/variables: </a:t>
            </a:r>
          </a:p>
          <a:p>
            <a:r>
              <a:rPr lang="hu-HU" dirty="0" smtClean="0"/>
              <a:t>Parental set: </a:t>
            </a:r>
            <a:r>
              <a:rPr lang="hu-HU" dirty="0" smtClean="0">
                <a:sym typeface="Symbol" panose="05050102010706020507" pitchFamily="18" charset="2"/>
              </a:rPr>
              <a:t></a:t>
            </a:r>
          </a:p>
          <a:p>
            <a:r>
              <a:rPr lang="hu-HU" dirty="0" smtClean="0">
                <a:sym typeface="Symbol" panose="05050102010706020507" pitchFamily="18" charset="2"/>
              </a:rPr>
              <a:t>Cardinality: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0" y="1748531"/>
            <a:ext cx="381000" cy="409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109" y="2743200"/>
            <a:ext cx="59721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0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1800" dirty="0"/>
              <a:t>Basic element: </a:t>
            </a:r>
            <a:r>
              <a:rPr lang="en-US" sz="1800" dirty="0">
                <a:solidFill>
                  <a:srgbClr val="FF0000"/>
                </a:solidFill>
              </a:rPr>
              <a:t>random variable</a:t>
            </a:r>
          </a:p>
          <a:p>
            <a:pPr>
              <a:lnSpc>
                <a:spcPct val="120000"/>
              </a:lnSpc>
            </a:pPr>
            <a:r>
              <a:rPr lang="en-US" sz="1800" dirty="0" smtClean="0"/>
              <a:t>Similar </a:t>
            </a:r>
            <a:r>
              <a:rPr lang="en-US" sz="1800" dirty="0"/>
              <a:t>to propositional logic: possible worlds defined by assignment of values to random variables.</a:t>
            </a:r>
          </a:p>
          <a:p>
            <a:pPr lvl="4">
              <a:lnSpc>
                <a:spcPct val="120000"/>
              </a:lnSpc>
              <a:buFontTx/>
              <a:buNone/>
            </a:pPr>
            <a:endParaRPr lang="en-US" sz="1200" dirty="0"/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chemeClr val="accent2"/>
                </a:solidFill>
              </a:rPr>
              <a:t>Boolean</a:t>
            </a:r>
            <a:r>
              <a:rPr lang="en-US" sz="1800" dirty="0"/>
              <a:t> random </a:t>
            </a:r>
            <a:r>
              <a:rPr lang="en-US" sz="1800" dirty="0" smtClean="0"/>
              <a:t>variables</a:t>
            </a:r>
            <a:endParaRPr lang="hu-HU" sz="1800" dirty="0" smtClean="0"/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e.g</a:t>
            </a:r>
            <a:r>
              <a:rPr lang="en-US" sz="1200" dirty="0"/>
              <a:t>., </a:t>
            </a:r>
            <a:r>
              <a:rPr lang="en-US" sz="1200" i="1" dirty="0"/>
              <a:t>Cavity</a:t>
            </a:r>
            <a:r>
              <a:rPr lang="en-US" sz="1200" dirty="0"/>
              <a:t> (do I have a cavity</a:t>
            </a:r>
            <a:r>
              <a:rPr lang="en-US" sz="1200" dirty="0" smtClean="0"/>
              <a:t>?)</a:t>
            </a:r>
            <a:r>
              <a:rPr lang="hu-HU" sz="1200" dirty="0" smtClean="0"/>
              <a:t/>
            </a:r>
            <a:br>
              <a:rPr lang="hu-HU" sz="1200" dirty="0" smtClean="0"/>
            </a:br>
            <a:endParaRPr lang="en-US" sz="1200" dirty="0"/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chemeClr val="accent2"/>
                </a:solidFill>
              </a:rPr>
              <a:t>Discrete</a:t>
            </a:r>
            <a:r>
              <a:rPr lang="en-US" sz="1800" dirty="0"/>
              <a:t> random </a:t>
            </a:r>
            <a:r>
              <a:rPr lang="en-US" sz="1800" dirty="0" smtClean="0"/>
              <a:t>variables</a:t>
            </a:r>
            <a:endParaRPr lang="hu-HU" sz="1800" dirty="0" smtClean="0"/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e.g</a:t>
            </a:r>
            <a:r>
              <a:rPr lang="en-US" sz="1200" dirty="0"/>
              <a:t>., </a:t>
            </a:r>
            <a:r>
              <a:rPr lang="en-US" sz="1200" i="1" dirty="0"/>
              <a:t>Weather</a:t>
            </a:r>
            <a:r>
              <a:rPr lang="en-US" sz="1200" dirty="0"/>
              <a:t> is one of &lt;</a:t>
            </a:r>
            <a:r>
              <a:rPr lang="en-US" sz="1200" i="1" dirty="0" err="1"/>
              <a:t>sunny,rainy,cloudy,snow</a:t>
            </a:r>
            <a:r>
              <a:rPr lang="en-US" sz="1200" dirty="0"/>
              <a:t>&gt;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Domain values must be exhaustive and mutually exclusive</a:t>
            </a:r>
          </a:p>
          <a:p>
            <a:pPr lvl="4">
              <a:lnSpc>
                <a:spcPct val="120000"/>
              </a:lnSpc>
              <a:buFontTx/>
              <a:buNone/>
            </a:pPr>
            <a:endParaRPr lang="en-US" sz="1200" dirty="0"/>
          </a:p>
          <a:p>
            <a:pPr>
              <a:lnSpc>
                <a:spcPct val="120000"/>
              </a:lnSpc>
            </a:pPr>
            <a:r>
              <a:rPr lang="en-US" sz="1800" dirty="0"/>
              <a:t>Elementary proposition constructed by assignment of a value to </a:t>
            </a:r>
            <a:r>
              <a:rPr lang="en-US" sz="1800" dirty="0" smtClean="0"/>
              <a:t>a</a:t>
            </a:r>
            <a:r>
              <a:rPr lang="hu-HU" sz="1800" dirty="0"/>
              <a:t> </a:t>
            </a:r>
            <a:r>
              <a:rPr lang="en-US" sz="1800" dirty="0" smtClean="0"/>
              <a:t>random </a:t>
            </a:r>
            <a:r>
              <a:rPr lang="en-US" sz="1800" dirty="0"/>
              <a:t>variable: e.g., </a:t>
            </a:r>
            <a:r>
              <a:rPr lang="en-US" sz="1800" i="1" dirty="0"/>
              <a:t>Weather =</a:t>
            </a:r>
            <a:r>
              <a:rPr lang="en-US" sz="1800" dirty="0"/>
              <a:t> </a:t>
            </a:r>
            <a:r>
              <a:rPr lang="en-US" sz="1800" i="1" dirty="0"/>
              <a:t>sunny</a:t>
            </a:r>
            <a:r>
              <a:rPr lang="en-US" sz="1800" dirty="0"/>
              <a:t>, </a:t>
            </a:r>
            <a:r>
              <a:rPr lang="en-US" sz="1800" i="1" dirty="0"/>
              <a:t>Cavity </a:t>
            </a:r>
            <a:r>
              <a:rPr lang="en-US" sz="1800" dirty="0"/>
              <a:t>= </a:t>
            </a:r>
            <a:r>
              <a:rPr lang="en-US" sz="1800" i="1" dirty="0" smtClean="0"/>
              <a:t>false</a:t>
            </a:r>
            <a:r>
              <a:rPr lang="hu-HU" sz="1800" dirty="0"/>
              <a:t> </a:t>
            </a:r>
            <a:r>
              <a:rPr lang="en-US" sz="1800" dirty="0" smtClean="0"/>
              <a:t>(abbreviated </a:t>
            </a:r>
            <a:r>
              <a:rPr lang="en-US" sz="1800" dirty="0"/>
              <a:t>as </a:t>
            </a:r>
            <a:r>
              <a:rPr lang="en-US" sz="1800" dirty="0">
                <a:sym typeface="Symbol" pitchFamily="18" charset="2"/>
              </a:rPr>
              <a:t></a:t>
            </a:r>
            <a:r>
              <a:rPr lang="en-US" sz="1800" i="1" dirty="0"/>
              <a:t>cavity</a:t>
            </a:r>
            <a:r>
              <a:rPr lang="en-US" sz="1800" dirty="0"/>
              <a:t>)</a:t>
            </a:r>
          </a:p>
          <a:p>
            <a:pPr lvl="4">
              <a:lnSpc>
                <a:spcPct val="120000"/>
              </a:lnSpc>
              <a:buFontTx/>
              <a:buNone/>
            </a:pPr>
            <a:endParaRPr lang="en-US" sz="1200" dirty="0"/>
          </a:p>
          <a:p>
            <a:pPr>
              <a:lnSpc>
                <a:spcPct val="120000"/>
              </a:lnSpc>
            </a:pPr>
            <a:r>
              <a:rPr lang="en-US" sz="1800" dirty="0"/>
              <a:t>Complex propositions formed from elementary propositions and standard logical connectives e.g., </a:t>
            </a:r>
            <a:r>
              <a:rPr lang="en-US" sz="1800" i="1" dirty="0"/>
              <a:t>Weather = sunny </a:t>
            </a:r>
            <a:r>
              <a:rPr lang="en-US" sz="1800" dirty="0">
                <a:sym typeface="Symbol" pitchFamily="18" charset="2"/>
              </a:rPr>
              <a:t> </a:t>
            </a:r>
            <a:r>
              <a:rPr lang="en-US" sz="1800" i="1" dirty="0"/>
              <a:t>Cavity </a:t>
            </a:r>
            <a:r>
              <a:rPr lang="en-US" sz="1800" dirty="0"/>
              <a:t>= </a:t>
            </a:r>
            <a:r>
              <a:rPr lang="en-US" sz="1800" i="1" dirty="0" smtClean="0"/>
              <a:t>false</a:t>
            </a:r>
            <a:endParaRPr lang="en-US" sz="18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Syntax</a:t>
            </a:r>
          </a:p>
        </p:txBody>
      </p:sp>
    </p:spTree>
    <p:extLst>
      <p:ext uri="{BB962C8B-B14F-4D97-AF65-F5344CB8AC3E}">
        <p14:creationId xmlns:p14="http://schemas.microsoft.com/office/powerpoint/2010/main" val="115946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Complexity of BN learning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Bayesian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069411" cy="499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1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Constraint-based BN learning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Bayesian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6800"/>
            <a:ext cx="8574847" cy="530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2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059363"/>
          </a:xfrm>
        </p:spPr>
        <p:txBody>
          <a:bodyPr/>
          <a:lstStyle/>
          <a:p>
            <a:r>
              <a:rPr lang="hu-HU" dirty="0" smtClean="0"/>
              <a:t>Probabilistic graphical models (Bayesian nets)</a:t>
            </a:r>
          </a:p>
          <a:p>
            <a:pPr lvl="1"/>
            <a:r>
              <a:rPr lang="hu-HU" dirty="0" smtClean="0"/>
              <a:t>Representation for uncertainty and causality</a:t>
            </a:r>
          </a:p>
          <a:p>
            <a:pPr lvl="1"/>
            <a:r>
              <a:rPr lang="hu-HU" dirty="0" smtClean="0"/>
              <a:t>Knowledge engineering</a:t>
            </a:r>
          </a:p>
          <a:p>
            <a:pPr lvl="1"/>
            <a:r>
              <a:rPr lang="hu-HU" dirty="0" smtClean="0"/>
              <a:t>Machine learning</a:t>
            </a:r>
          </a:p>
          <a:p>
            <a:r>
              <a:rPr lang="hu-HU" dirty="0" smtClean="0"/>
              <a:t>Suggested </a:t>
            </a:r>
            <a:r>
              <a:rPr lang="en-US" dirty="0" smtClean="0"/>
              <a:t>reading: </a:t>
            </a:r>
            <a:endParaRPr lang="en-US" dirty="0"/>
          </a:p>
          <a:p>
            <a:pPr lvl="1">
              <a:buFont typeface="Wingdings" panose="05000000000000000000" pitchFamily="2" charset="2"/>
              <a:buChar char="è"/>
            </a:pPr>
            <a:r>
              <a:rPr lang="hu-HU" dirty="0">
                <a:sym typeface="Wingdings" panose="05000000000000000000" pitchFamily="2" charset="2"/>
              </a:rPr>
              <a:t>Book: </a:t>
            </a:r>
            <a:r>
              <a:rPr lang="hu-HU" dirty="0" smtClean="0">
                <a:sym typeface="Wingdings" panose="05000000000000000000" pitchFamily="2" charset="2"/>
              </a:rPr>
              <a:t>Russel-</a:t>
            </a:r>
            <a:r>
              <a:rPr lang="en-US" dirty="0" err="1" smtClean="0"/>
              <a:t>Norvig</a:t>
            </a:r>
            <a:r>
              <a:rPr lang="hu-HU" dirty="0" smtClean="0"/>
              <a:t>:</a:t>
            </a:r>
            <a:r>
              <a:rPr lang="en-US" dirty="0" smtClean="0"/>
              <a:t> </a:t>
            </a:r>
            <a:r>
              <a:rPr lang="en-US" i="1" dirty="0"/>
              <a:t>Artificial </a:t>
            </a:r>
            <a:r>
              <a:rPr lang="en-US" i="1" dirty="0" smtClean="0"/>
              <a:t>intelligence</a:t>
            </a:r>
            <a:endParaRPr lang="hu-HU" dirty="0"/>
          </a:p>
          <a:p>
            <a:pPr lvl="1">
              <a:buFont typeface="Wingdings" panose="05000000000000000000" pitchFamily="2" charset="2"/>
              <a:buChar char="è"/>
            </a:pPr>
            <a:r>
              <a:rPr lang="hu-HU" dirty="0"/>
              <a:t>Online resources: </a:t>
            </a:r>
            <a:r>
              <a:rPr lang="hu-HU" dirty="0">
                <a:hlinkClick r:id="rId2"/>
              </a:rPr>
              <a:t>http://aima.cs.berkeley.edu/</a:t>
            </a:r>
            <a:r>
              <a:rPr lang="hu-HU" dirty="0"/>
              <a:t> 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hu-HU" dirty="0"/>
              <a:t>Slides: </a:t>
            </a:r>
            <a:r>
              <a:rPr lang="hu-HU" dirty="0">
                <a:hlinkClick r:id="rId3"/>
              </a:rPr>
              <a:t>http://aima.eecs.berkeley.edu/slides-pdf/</a:t>
            </a:r>
            <a:r>
              <a:rPr lang="hu-HU" dirty="0"/>
              <a:t> 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hu-HU" dirty="0"/>
              <a:t>Resources in Hungarian: </a:t>
            </a:r>
            <a:r>
              <a:rPr lang="hu-HU" dirty="0">
                <a:hlinkClick r:id="rId4"/>
              </a:rPr>
              <a:t>http://mialmanach.mit.bme.hu</a:t>
            </a:r>
            <a:r>
              <a:rPr lang="hu-HU" dirty="0" smtClean="0">
                <a:hlinkClick r:id="rId4"/>
              </a:rPr>
              <a:t>/</a:t>
            </a:r>
            <a:endParaRPr lang="hu-HU" dirty="0" smtClean="0"/>
          </a:p>
          <a:p>
            <a:pPr lvl="1">
              <a:buFont typeface="Wingdings" panose="05000000000000000000" pitchFamily="2" charset="2"/>
              <a:buChar char="è"/>
            </a:pPr>
            <a:r>
              <a:rPr lang="hu-HU" dirty="0"/>
              <a:t>BayesCube: </a:t>
            </a:r>
            <a:r>
              <a:rPr lang="hu-HU" dirty="0">
                <a:hlinkClick r:id="rId5"/>
              </a:rPr>
              <a:t>http://bioinfo.mit.bme.hu</a:t>
            </a:r>
            <a:r>
              <a:rPr lang="hu-HU" dirty="0" smtClean="0">
                <a:hlinkClick r:id="rId5"/>
              </a:rPr>
              <a:t>/</a:t>
            </a:r>
            <a:r>
              <a:rPr lang="hu-HU" dirty="0" smtClean="0"/>
              <a:t>   </a:t>
            </a:r>
            <a:endParaRPr lang="en-US" dirty="0"/>
          </a:p>
          <a:p>
            <a:pPr marL="457200" lvl="1" indent="0">
              <a:buNone/>
            </a:pPr>
            <a:endParaRPr lang="hu-HU" sz="2000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A.I.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D3D073-2A7F-4FE7-B20A-6441FF433654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solidFill>
                  <a:schemeClr val="accent2"/>
                </a:solidFill>
              </a:rPr>
              <a:t>Prior</a:t>
            </a:r>
            <a:r>
              <a:rPr lang="en-US" sz="1800" dirty="0"/>
              <a:t> or </a:t>
            </a:r>
            <a:r>
              <a:rPr lang="en-US" sz="1800" dirty="0">
                <a:solidFill>
                  <a:schemeClr val="accent2"/>
                </a:solidFill>
              </a:rPr>
              <a:t>unconditional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accent2"/>
                </a:solidFill>
              </a:rPr>
              <a:t>probabilities</a:t>
            </a:r>
            <a:r>
              <a:rPr lang="en-US" sz="1800" dirty="0"/>
              <a:t> of propositions
</a:t>
            </a:r>
            <a:r>
              <a:rPr lang="en-US" sz="1600" dirty="0" smtClean="0"/>
              <a:t>e.g</a:t>
            </a:r>
            <a:r>
              <a:rPr lang="en-US" sz="1600" dirty="0"/>
              <a:t>., P(</a:t>
            </a:r>
            <a:r>
              <a:rPr lang="en-US" sz="1600" i="1" dirty="0"/>
              <a:t>Cavity</a:t>
            </a:r>
            <a:r>
              <a:rPr lang="en-US" sz="1600" dirty="0"/>
              <a:t> = true) = 0.1 and P(</a:t>
            </a:r>
            <a:r>
              <a:rPr lang="en-US" sz="1600" i="1" dirty="0"/>
              <a:t>Weather</a:t>
            </a:r>
            <a:r>
              <a:rPr lang="en-US" sz="1600" dirty="0"/>
              <a:t> = sunny) = 0.72 correspond to belief prior to arrival of any (new) evidence
</a:t>
            </a:r>
            <a:endParaRPr lang="en-US" sz="1200" dirty="0"/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chemeClr val="accent2"/>
                </a:solidFill>
              </a:rPr>
              <a:t>Probability distribution</a:t>
            </a:r>
            <a:r>
              <a:rPr lang="en-US" sz="1800" dirty="0"/>
              <a:t> gives values for all possible assignments:
</a:t>
            </a:r>
            <a:r>
              <a:rPr lang="en-US" sz="1600" b="1" dirty="0" smtClean="0"/>
              <a:t>P</a:t>
            </a:r>
            <a:r>
              <a:rPr lang="en-US" sz="1600" dirty="0" smtClean="0"/>
              <a:t>(</a:t>
            </a:r>
            <a:r>
              <a:rPr lang="en-US" sz="1600" i="1" dirty="0" smtClean="0"/>
              <a:t>Weather</a:t>
            </a:r>
            <a:r>
              <a:rPr lang="en-US" sz="1600" dirty="0"/>
              <a:t>) = &lt;0.72,0.1,0.08,0.1&gt; (</a:t>
            </a:r>
            <a:r>
              <a:rPr lang="en-US" sz="1600" dirty="0">
                <a:solidFill>
                  <a:srgbClr val="FF0000"/>
                </a:solidFill>
              </a:rPr>
              <a:t>normalized</a:t>
            </a:r>
            <a:r>
              <a:rPr lang="en-US" sz="1600" dirty="0"/>
              <a:t>, i.e., sums to 1)</a:t>
            </a:r>
          </a:p>
          <a:p>
            <a:pPr lvl="4">
              <a:lnSpc>
                <a:spcPct val="120000"/>
              </a:lnSpc>
              <a:buFontTx/>
              <a:buNone/>
            </a:pPr>
            <a:r>
              <a:rPr lang="en-US" sz="1200" dirty="0"/>
              <a:t>			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chemeClr val="accent2"/>
                </a:solidFill>
              </a:rPr>
              <a:t>Joint probability distribution</a:t>
            </a:r>
            <a:r>
              <a:rPr lang="en-US" sz="1800" dirty="0"/>
              <a:t> for a set of random variables gives the probability of every atomic event on those random variables
</a:t>
            </a:r>
            <a:r>
              <a:rPr lang="en-US" sz="1600" b="1" dirty="0" smtClean="0"/>
              <a:t>P</a:t>
            </a:r>
            <a:r>
              <a:rPr lang="en-US" sz="1600" dirty="0" smtClean="0"/>
              <a:t>(</a:t>
            </a:r>
            <a:r>
              <a:rPr lang="en-US" sz="1600" i="1" dirty="0" err="1" smtClean="0"/>
              <a:t>Weather,Cavity</a:t>
            </a:r>
            <a:r>
              <a:rPr lang="en-US" sz="1600" dirty="0"/>
              <a:t>) = a 4 </a:t>
            </a:r>
            <a:r>
              <a:rPr lang="en-US" sz="1600" dirty="0">
                <a:cs typeface="Arial" charset="0"/>
              </a:rPr>
              <a:t>× </a:t>
            </a:r>
            <a:r>
              <a:rPr lang="en-US" sz="1600" dirty="0"/>
              <a:t>2 matrix of values:
</a:t>
            </a:r>
            <a:endParaRPr lang="en-US" sz="1200" dirty="0"/>
          </a:p>
          <a:p>
            <a:pPr>
              <a:lnSpc>
                <a:spcPct val="120000"/>
              </a:lnSpc>
              <a:buFontTx/>
              <a:buNone/>
            </a:pPr>
            <a:r>
              <a:rPr lang="en-US" sz="1800" dirty="0"/>
              <a:t>	</a:t>
            </a:r>
            <a:r>
              <a:rPr lang="en-US" sz="1800" i="1" dirty="0"/>
              <a:t>Weather</a:t>
            </a:r>
            <a:r>
              <a:rPr lang="en-US" sz="1800" dirty="0"/>
              <a:t> =		sunny	rainy	cloudy	snow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1800" dirty="0"/>
              <a:t>	</a:t>
            </a:r>
            <a:r>
              <a:rPr lang="en-US" sz="1800" i="1" dirty="0"/>
              <a:t>Cavity</a:t>
            </a:r>
            <a:r>
              <a:rPr lang="en-US" sz="1800" dirty="0"/>
              <a:t> = true 		0.144	0.02 	0.016 	0.02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1800" dirty="0"/>
              <a:t>	</a:t>
            </a:r>
            <a:r>
              <a:rPr lang="en-US" sz="1800" i="1" dirty="0"/>
              <a:t>Cavity</a:t>
            </a:r>
            <a:r>
              <a:rPr lang="en-US" sz="1800" dirty="0"/>
              <a:t> = false		0.576	0.08 	0.064 	0.08
</a:t>
            </a:r>
            <a:endParaRPr lang="en-US" sz="1200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Joint (</a:t>
            </a:r>
            <a:r>
              <a:rPr lang="en-US" dirty="0" smtClean="0"/>
              <a:t>probability</a:t>
            </a:r>
            <a:r>
              <a:rPr lang="hu-HU" dirty="0" smtClean="0"/>
              <a:t>) distribution</a:t>
            </a:r>
            <a:endParaRPr lang="en-US" dirty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914400" y="4572000"/>
            <a:ext cx="586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2743200" y="4114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6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_course_templat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amer template for word" id="{A364F6B3-F56E-4B6E-9DB0-D83EC4247E91}" vid="{0F23EA36-EC28-40D6-9B91-DEE419EC13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AI_course_template</Template>
  <TotalTime>0</TotalTime>
  <Words>2223</Words>
  <Application>Microsoft Office PowerPoint</Application>
  <PresentationFormat>On-screen Show (4:3)</PresentationFormat>
  <Paragraphs>626</Paragraphs>
  <Slides>82</Slides>
  <Notes>2</Notes>
  <HiddenSlides>9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0" baseType="lpstr">
      <vt:lpstr>Arial</vt:lpstr>
      <vt:lpstr>Calibri</vt:lpstr>
      <vt:lpstr>Cambria Math</vt:lpstr>
      <vt:lpstr>Symbol</vt:lpstr>
      <vt:lpstr>Times New Roman</vt:lpstr>
      <vt:lpstr>Wingdings</vt:lpstr>
      <vt:lpstr>AI_course_template</vt:lpstr>
      <vt:lpstr>Equation</vt:lpstr>
      <vt:lpstr>Artificial intelligence methods and their applications</vt:lpstr>
      <vt:lpstr>Overview</vt:lpstr>
      <vt:lpstr>Interpretations of probability</vt:lpstr>
      <vt:lpstr>A chronology of uncertain inference</vt:lpstr>
      <vt:lpstr>Basic concepts of probability theory</vt:lpstr>
      <vt:lpstr>Syntax</vt:lpstr>
      <vt:lpstr>Axioms of probability</vt:lpstr>
      <vt:lpstr>Syntax</vt:lpstr>
      <vt:lpstr>Joint (probability) distribution</vt:lpstr>
      <vt:lpstr>Conditional probability</vt:lpstr>
      <vt:lpstr>Conditional probability</vt:lpstr>
      <vt:lpstr>Bayes’ rule</vt:lpstr>
      <vt:lpstr>Chain rule</vt:lpstr>
      <vt:lpstr>Marginalization</vt:lpstr>
      <vt:lpstr>Inference by enumeration</vt:lpstr>
      <vt:lpstr>Normalization</vt:lpstr>
      <vt:lpstr>Inference by enumeration, contd.</vt:lpstr>
      <vt:lpstr>Independence,Conditional independence</vt:lpstr>
      <vt:lpstr>Measures of dependence</vt:lpstr>
      <vt:lpstr>Context-specific independence</vt:lpstr>
      <vt:lpstr>Probabilistic graphical models</vt:lpstr>
      <vt:lpstr>Bayesian networks: three facets</vt:lpstr>
      <vt:lpstr>+1 extension: Decision networks</vt:lpstr>
      <vt:lpstr>Example: diagnostics</vt:lpstr>
      <vt:lpstr>Example: sequential inference</vt:lpstr>
      <vt:lpstr>Naive Bayesian network</vt:lpstr>
      <vt:lpstr>Naive Bayesian network (NBN)</vt:lpstr>
      <vt:lpstr>Example: SPAM filter NBN</vt:lpstr>
      <vt:lpstr>Example: Flu diagnostics</vt:lpstr>
      <vt:lpstr>Markov processes (Markov chains)</vt:lpstr>
      <vt:lpstr>Hidden Markov Models (HMMs)</vt:lpstr>
      <vt:lpstr>HMMs: definition</vt:lpstr>
      <vt:lpstr>HMM: inference tasks</vt:lpstr>
      <vt:lpstr>HMM: filtering</vt:lpstr>
      <vt:lpstr>Bayesian networks (BNs)</vt:lpstr>
      <vt:lpstr>Example</vt:lpstr>
      <vt:lpstr>Example contd.</vt:lpstr>
      <vt:lpstr>Compactness</vt:lpstr>
      <vt:lpstr>Constructing (and learning) BNs</vt:lpstr>
      <vt:lpstr>Semantics</vt:lpstr>
      <vt:lpstr>Local models in BNs: Noisy-OR</vt:lpstr>
      <vt:lpstr>The independence model of a distribution</vt:lpstr>
      <vt:lpstr>The semi-graphoid axioms</vt:lpstr>
      <vt:lpstr>Graphoids</vt:lpstr>
      <vt:lpstr>The independence map of a N-BN</vt:lpstr>
      <vt:lpstr>Directed separation - independencies</vt:lpstr>
      <vt:lpstr>d-separation/global Markov condition</vt:lpstr>
      <vt:lpstr>Parametrically encoded intransitivity of dependencies</vt:lpstr>
      <vt:lpstr>Representation of independencies</vt:lpstr>
      <vt:lpstr>Observational equivalence of causal models</vt:lpstr>
      <vt:lpstr>Association vs. Causation: Markov chain</vt:lpstr>
      <vt:lpstr>Building block of causality and arrow of time</vt:lpstr>
      <vt:lpstr>Observational equivalence of causal models</vt:lpstr>
      <vt:lpstr>Compelled edges and PDAG </vt:lpstr>
      <vt:lpstr>Interventional inference in causal BNs</vt:lpstr>
      <vt:lpstr>Interventions and graph surgery</vt:lpstr>
      <vt:lpstr>Association vs. Causation</vt:lpstr>
      <vt:lpstr>Local Causal Discovery (can we interpret edges as causal relations in the presence of hidden variables?)</vt:lpstr>
      <vt:lpstr>Inference in BNs</vt:lpstr>
      <vt:lpstr>Inference tasks</vt:lpstr>
      <vt:lpstr>Inference by enumeration</vt:lpstr>
      <vt:lpstr>Complexity of exact inference</vt:lpstr>
      <vt:lpstr>Inference by stochastic simulation</vt:lpstr>
      <vt:lpstr>Sampling from an empty network</vt:lpstr>
      <vt:lpstr>Example: sprinkler</vt:lpstr>
      <vt:lpstr>Example: sprinkler</vt:lpstr>
      <vt:lpstr>Example: sprinkler</vt:lpstr>
      <vt:lpstr>Example: sprinkler</vt:lpstr>
      <vt:lpstr>Example: sprinkler</vt:lpstr>
      <vt:lpstr>Example: sprinkler</vt:lpstr>
      <vt:lpstr>Example: sprinkler</vt:lpstr>
      <vt:lpstr>Rejection sampling</vt:lpstr>
      <vt:lpstr>Problem of rejection sampling</vt:lpstr>
      <vt:lpstr>Markov Chain Monte Carlo (MCMC)</vt:lpstr>
      <vt:lpstr>Markov blanket (Markov boundary)</vt:lpstr>
      <vt:lpstr>Approximate inference using MCMC</vt:lpstr>
      <vt:lpstr>Performance of approximations</vt:lpstr>
      <vt:lpstr>Learning BNs</vt:lpstr>
      <vt:lpstr>Cardinality of BN structures</vt:lpstr>
      <vt:lpstr>Complexity of BN learning</vt:lpstr>
      <vt:lpstr>Constraint-based BN learning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2018-08-28T02:12:26Z</dcterms:created>
  <dcterms:modified xsi:type="dcterms:W3CDTF">2019-10-28T14:56:41Z</dcterms:modified>
</cp:coreProperties>
</file>