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4" r:id="rId3"/>
    <p:sldId id="275" r:id="rId4"/>
    <p:sldId id="276" r:id="rId5"/>
    <p:sldId id="277" r:id="rId6"/>
    <p:sldId id="258" r:id="rId7"/>
    <p:sldId id="259" r:id="rId8"/>
    <p:sldId id="260" r:id="rId9"/>
    <p:sldId id="261" r:id="rId10"/>
    <p:sldId id="278" r:id="rId11"/>
    <p:sldId id="280" r:id="rId12"/>
    <p:sldId id="279" r:id="rId1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6A3D22-2A42-42C7-8B76-855FEED2E06D}" type="datetimeFigureOut">
              <a:rPr lang="hu-HU" smtClean="0"/>
              <a:t>2017.06.22.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53DF66-9391-40AD-B75B-CD2BDF6DFB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3917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252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9A930-053F-4471-95FE-C505C423E7B5}" type="datetimeFigureOut">
              <a:rPr lang="hu-HU" smtClean="0"/>
              <a:t>2017.06.22.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33E6-E3D0-49BE-9F81-50238B961AF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3827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9A930-053F-4471-95FE-C505C423E7B5}" type="datetimeFigureOut">
              <a:rPr lang="hu-HU" smtClean="0"/>
              <a:t>2017.06.22.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33E6-E3D0-49BE-9F81-50238B961AF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3605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9A930-053F-4471-95FE-C505C423E7B5}" type="datetimeFigureOut">
              <a:rPr lang="hu-HU" smtClean="0"/>
              <a:t>2017.06.22.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33E6-E3D0-49BE-9F81-50238B961AF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2929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9A930-053F-4471-95FE-C505C423E7B5}" type="datetimeFigureOut">
              <a:rPr lang="hu-HU" smtClean="0"/>
              <a:t>2017.06.22.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33E6-E3D0-49BE-9F81-50238B961AF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3044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9A930-053F-4471-95FE-C505C423E7B5}" type="datetimeFigureOut">
              <a:rPr lang="hu-HU" smtClean="0"/>
              <a:t>2017.06.22.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33E6-E3D0-49BE-9F81-50238B961AF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780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9A930-053F-4471-95FE-C505C423E7B5}" type="datetimeFigureOut">
              <a:rPr lang="hu-HU" smtClean="0"/>
              <a:t>2017.06.22.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33E6-E3D0-49BE-9F81-50238B961AF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1544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9A930-053F-4471-95FE-C505C423E7B5}" type="datetimeFigureOut">
              <a:rPr lang="hu-HU" smtClean="0"/>
              <a:t>2017.06.22.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33E6-E3D0-49BE-9F81-50238B961AF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6236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9A930-053F-4471-95FE-C505C423E7B5}" type="datetimeFigureOut">
              <a:rPr lang="hu-HU" smtClean="0"/>
              <a:t>2017.06.22.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33E6-E3D0-49BE-9F81-50238B961AF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7842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9A930-053F-4471-95FE-C505C423E7B5}" type="datetimeFigureOut">
              <a:rPr lang="hu-HU" smtClean="0"/>
              <a:t>2017.06.22.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33E6-E3D0-49BE-9F81-50238B961AF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0286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9A930-053F-4471-95FE-C505C423E7B5}" type="datetimeFigureOut">
              <a:rPr lang="hu-HU" smtClean="0"/>
              <a:t>2017.06.22.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33E6-E3D0-49BE-9F81-50238B961AF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094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9A930-053F-4471-95FE-C505C423E7B5}" type="datetimeFigureOut">
              <a:rPr lang="hu-HU" smtClean="0"/>
              <a:t>2017.06.22.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33E6-E3D0-49BE-9F81-50238B961AF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0118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9A930-053F-4471-95FE-C505C423E7B5}" type="datetimeFigureOut">
              <a:rPr lang="hu-HU" smtClean="0"/>
              <a:t>2017.06.22.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F33E6-E3D0-49BE-9F81-50238B961AF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1831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3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3900" y="1295400"/>
            <a:ext cx="7772400" cy="1470025"/>
          </a:xfrm>
        </p:spPr>
        <p:txBody>
          <a:bodyPr/>
          <a:lstStyle/>
          <a:p>
            <a:r>
              <a:rPr lang="hu-HU" dirty="0" smtClean="0"/>
              <a:t>DTS  Mellkas tomoszintézis rendszer kifejlesztése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9700" y="2819400"/>
            <a:ext cx="6400800" cy="1752600"/>
          </a:xfrm>
        </p:spPr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BME Méréstechnika és Információs Rendszerek Tanszék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4" name="Picture 2" descr="BME M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837" y="4876800"/>
            <a:ext cx="685800" cy="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muegyetem_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886200"/>
            <a:ext cx="23526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0681" y="6256656"/>
            <a:ext cx="8644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Pro Progresszió Alapítvány Innovációs  Díj átadás                                                    2017. 06. 22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8701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DTS rendszer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5181600"/>
          </a:xfrm>
        </p:spPr>
        <p:txBody>
          <a:bodyPr>
            <a:normAutofit fontScale="85000" lnSpcReduction="10000"/>
          </a:bodyPr>
          <a:lstStyle/>
          <a:p>
            <a:r>
              <a:rPr lang="hu-HU" dirty="0" smtClean="0"/>
              <a:t>Eredmények</a:t>
            </a:r>
          </a:p>
          <a:p>
            <a:pPr lvl="1"/>
            <a:r>
              <a:rPr lang="hu-HU" dirty="0"/>
              <a:t>Rekonstruált képek, </a:t>
            </a:r>
            <a:endParaRPr lang="hu-HU" dirty="0" smtClean="0"/>
          </a:p>
          <a:p>
            <a:pPr lvl="1"/>
            <a:r>
              <a:rPr lang="hu-HU" dirty="0" smtClean="0"/>
              <a:t>CAD </a:t>
            </a:r>
            <a:r>
              <a:rPr lang="hu-HU" dirty="0"/>
              <a:t>eredmények, </a:t>
            </a:r>
            <a:r>
              <a:rPr lang="hu-HU" dirty="0" smtClean="0"/>
              <a:t>térfogatbecslés</a:t>
            </a:r>
          </a:p>
          <a:p>
            <a:r>
              <a:rPr lang="hu-HU" dirty="0"/>
              <a:t>A DTS rendszer orvosdiagnosztikai szempontból legfontosabb kedvező tulajdonságai: </a:t>
            </a:r>
            <a:endParaRPr lang="hu-HU" sz="4000" dirty="0"/>
          </a:p>
          <a:p>
            <a:pPr lvl="1"/>
            <a:r>
              <a:rPr lang="hu-HU" dirty="0"/>
              <a:t>igen jó (1000 x 1000 -2000 x 2000 pixel) síkbeli képfelbontás,  </a:t>
            </a:r>
          </a:p>
          <a:p>
            <a:pPr lvl="1"/>
            <a:r>
              <a:rPr lang="hu-HU" dirty="0"/>
              <a:t>mintegy 100 rétegfelvétel (koronális szeletkép)</a:t>
            </a:r>
          </a:p>
          <a:p>
            <a:pPr lvl="1"/>
            <a:r>
              <a:rPr lang="hu-HU" dirty="0"/>
              <a:t>relatíve kis sugárdózis (a klasszikus mellkasfelvétel sugárdóziához hasonló</a:t>
            </a:r>
            <a:r>
              <a:rPr lang="hu-HU" dirty="0" smtClean="0"/>
              <a:t>)</a:t>
            </a:r>
          </a:p>
          <a:p>
            <a:pPr lvl="1"/>
            <a:r>
              <a:rPr lang="hu-HU" dirty="0"/>
              <a:t>e</a:t>
            </a:r>
            <a:r>
              <a:rPr lang="hu-HU" dirty="0" smtClean="0"/>
              <a:t>lváltozás-minősítés (felismerés, térfogatbecslés)</a:t>
            </a:r>
            <a:endParaRPr lang="hu-HU" dirty="0"/>
          </a:p>
          <a:p>
            <a:pPr lvl="1"/>
            <a:r>
              <a:rPr lang="hu-HU" dirty="0"/>
              <a:t>gyors és kis költségű felvételi eljárás</a:t>
            </a:r>
          </a:p>
          <a:p>
            <a:pPr lvl="1"/>
            <a:r>
              <a:rPr lang="hu-HU" dirty="0"/>
              <a:t>nagyságrendileg jobb szenzitivitás a klasszikus mellkasfelvételhez viszonyítva.</a:t>
            </a:r>
          </a:p>
          <a:p>
            <a:pPr lvl="2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64854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95534" y="2286000"/>
            <a:ext cx="3771332" cy="3506858"/>
          </a:xfrm>
          <a:prstGeom prst="rect">
            <a:avLst/>
          </a:prstGeom>
        </p:spPr>
      </p:pic>
      <p:pic>
        <p:nvPicPr>
          <p:cNvPr id="5" name="Kép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851" y="3050487"/>
            <a:ext cx="5181600" cy="197788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334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DTS rendszer</a:t>
            </a:r>
            <a:endParaRPr lang="hu-HU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524000"/>
            <a:ext cx="1993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Eredmények</a:t>
            </a:r>
            <a:endParaRPr lang="hu-H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65245" y="5980331"/>
            <a:ext cx="3039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Egy koronális szeletkép</a:t>
            </a:r>
            <a:endParaRPr lang="hu-H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701654" y="5749497"/>
            <a:ext cx="37844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Egy „nodule” megjelenése </a:t>
            </a:r>
          </a:p>
          <a:p>
            <a:r>
              <a:rPr lang="hu-HU" sz="2400" dirty="0" smtClean="0"/>
              <a:t>az egymás melleti szeleteken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48457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DTS rendszer</a:t>
            </a:r>
            <a:endParaRPr lang="hu-HU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295400"/>
            <a:ext cx="85344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 smtClean="0"/>
              <a:t>Eredmények</a:t>
            </a:r>
          </a:p>
          <a:p>
            <a:pPr lvl="1"/>
            <a:r>
              <a:rPr lang="hu-HU" dirty="0" smtClean="0"/>
              <a:t>Prototípus                                 termék</a:t>
            </a:r>
          </a:p>
          <a:p>
            <a:pPr lvl="1"/>
            <a:r>
              <a:rPr lang="hu-HU" dirty="0" smtClean="0"/>
              <a:t>Közel 10 DTS rendszer telepítve egészségügyi intézményekben (összérték ~700 mFt)</a:t>
            </a:r>
            <a:endParaRPr lang="hu-HU" dirty="0"/>
          </a:p>
        </p:txBody>
      </p:sp>
      <p:sp>
        <p:nvSpPr>
          <p:cNvPr id="4" name="Right Arrow 3"/>
          <p:cNvSpPr/>
          <p:nvPr/>
        </p:nvSpPr>
        <p:spPr>
          <a:xfrm>
            <a:off x="3222009" y="2057400"/>
            <a:ext cx="1905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454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DTS Rendszer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b="1" dirty="0"/>
              <a:t>BME Pro Progressio alapítványa 2017. évi Innovációs Díj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A pályázatra benyújtandó kifejlesztett rendszer: </a:t>
            </a:r>
            <a:endParaRPr lang="hu-HU" dirty="0" smtClean="0"/>
          </a:p>
          <a:p>
            <a:r>
              <a:rPr lang="hu-HU" dirty="0" smtClean="0"/>
              <a:t>Digitális </a:t>
            </a:r>
            <a:r>
              <a:rPr lang="hu-HU" dirty="0"/>
              <a:t>tomoszintézis elvén működő alacsony röntgendózisú rétegfelvételi radiológiai képalkotó eszköz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6766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DTS rendszer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191000"/>
          </a:xfrm>
        </p:spPr>
        <p:txBody>
          <a:bodyPr>
            <a:normAutofit/>
          </a:bodyPr>
          <a:lstStyle/>
          <a:p>
            <a:r>
              <a:rPr lang="hu-HU" dirty="0" smtClean="0"/>
              <a:t>Előzmények</a:t>
            </a:r>
          </a:p>
          <a:p>
            <a:pPr lvl="1"/>
            <a:r>
              <a:rPr lang="hu-HU" dirty="0" smtClean="0"/>
              <a:t>Tanszéki (5-10 fős) kutatócsoport 2000-2017 </a:t>
            </a:r>
          </a:p>
          <a:p>
            <a:pPr lvl="1"/>
            <a:r>
              <a:rPr lang="hu-HU" dirty="0"/>
              <a:t>Mammo </a:t>
            </a:r>
            <a:r>
              <a:rPr lang="hu-HU" dirty="0" smtClean="0"/>
              <a:t>CAD 2001-2004</a:t>
            </a:r>
            <a:endParaRPr lang="hu-HU" dirty="0"/>
          </a:p>
          <a:p>
            <a:pPr lvl="1"/>
            <a:r>
              <a:rPr lang="hu-HU" dirty="0" smtClean="0"/>
              <a:t>Mellkasdiagnosztikai rendszer (hagyományos PA röntgenfelvételek alapján) 2008-2010 digitális képalkotás+CAD</a:t>
            </a:r>
          </a:p>
          <a:p>
            <a:pPr lvl="1"/>
            <a:r>
              <a:rPr lang="hu-HU" dirty="0" smtClean="0"/>
              <a:t>A PA felvételek gyenge pontjai</a:t>
            </a:r>
          </a:p>
          <a:p>
            <a:pPr lvl="1"/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5325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DTS rendszer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229600" cy="5410200"/>
          </a:xfrm>
        </p:spPr>
        <p:txBody>
          <a:bodyPr>
            <a:normAutofit/>
          </a:bodyPr>
          <a:lstStyle/>
          <a:p>
            <a:r>
              <a:rPr lang="hu-HU" sz="3600" dirty="0" smtClean="0"/>
              <a:t>A diagnosztikai képesség javításának lehetőségei</a:t>
            </a:r>
          </a:p>
          <a:p>
            <a:endParaRPr lang="hu-HU" sz="3600" dirty="0" smtClean="0"/>
          </a:p>
          <a:p>
            <a:pPr lvl="1"/>
            <a:r>
              <a:rPr lang="hu-HU" sz="3200" dirty="0" smtClean="0"/>
              <a:t>Egyéb </a:t>
            </a:r>
            <a:r>
              <a:rPr lang="hu-HU" sz="3200" dirty="0"/>
              <a:t>modalitások (CT, MRI, PET/CT, ... </a:t>
            </a:r>
            <a:r>
              <a:rPr lang="hu-HU" sz="3200" dirty="0" smtClean="0"/>
              <a:t>)</a:t>
            </a:r>
          </a:p>
          <a:p>
            <a:pPr lvl="2"/>
            <a:r>
              <a:rPr lang="hu-HU" dirty="0" smtClean="0"/>
              <a:t>és </a:t>
            </a:r>
            <a:r>
              <a:rPr lang="hu-HU" dirty="0"/>
              <a:t>azok gyenge </a:t>
            </a:r>
            <a:r>
              <a:rPr lang="hu-HU" dirty="0" smtClean="0"/>
              <a:t>pontjai</a:t>
            </a:r>
          </a:p>
          <a:p>
            <a:pPr lvl="1"/>
            <a:endParaRPr lang="hu-HU" sz="3200" dirty="0"/>
          </a:p>
          <a:p>
            <a:pPr lvl="1"/>
            <a:r>
              <a:rPr lang="hu-HU" sz="3200" dirty="0"/>
              <a:t>Emlő tomoszintézis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1026" name="Picture 2" descr="OK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601200" y="5311633"/>
            <a:ext cx="4361028" cy="66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76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DTS rendszer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68" y="16002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hu-HU" dirty="0"/>
              <a:t>Javaslat mellkas tomoszintézis + CAD rendszer kifejlesztésére (2011</a:t>
            </a:r>
            <a:r>
              <a:rPr lang="hu-HU" dirty="0" smtClean="0"/>
              <a:t>)</a:t>
            </a:r>
          </a:p>
          <a:p>
            <a:pPr marL="457200" lvl="1" indent="0">
              <a:buNone/>
            </a:pPr>
            <a:r>
              <a:rPr lang="hu-HU" dirty="0" smtClean="0"/>
              <a:t> (General Electric, Shimadzu) </a:t>
            </a:r>
            <a:endParaRPr lang="hu-HU" dirty="0"/>
          </a:p>
          <a:p>
            <a:r>
              <a:rPr lang="hu-HU" dirty="0"/>
              <a:t>Háromrésztvevős konzorcium</a:t>
            </a:r>
            <a:r>
              <a:rPr lang="hu-HU" dirty="0" smtClean="0"/>
              <a:t>: </a:t>
            </a:r>
            <a:endParaRPr lang="hu-HU" dirty="0"/>
          </a:p>
          <a:p>
            <a:pPr lvl="1"/>
            <a:r>
              <a:rPr lang="hu-HU" dirty="0"/>
              <a:t>Innomed Medical </a:t>
            </a:r>
            <a:r>
              <a:rPr lang="hu-HU" dirty="0" smtClean="0"/>
              <a:t>Zrt</a:t>
            </a:r>
          </a:p>
          <a:p>
            <a:pPr lvl="1"/>
            <a:endParaRPr lang="hu-HU" dirty="0"/>
          </a:p>
          <a:p>
            <a:pPr lvl="1"/>
            <a:r>
              <a:rPr lang="hu-HU" dirty="0"/>
              <a:t>Semmelweis Egyetem Pulmonológiai Klinika</a:t>
            </a:r>
          </a:p>
          <a:p>
            <a:pPr lvl="1"/>
            <a:endParaRPr lang="hu-HU" dirty="0" smtClean="0"/>
          </a:p>
          <a:p>
            <a:pPr lvl="1"/>
            <a:r>
              <a:rPr lang="hu-HU" dirty="0" smtClean="0"/>
              <a:t>BME </a:t>
            </a:r>
            <a:r>
              <a:rPr lang="hu-HU" dirty="0"/>
              <a:t>Méréstechnika és Információs Rendszerek Tanszék</a:t>
            </a:r>
          </a:p>
          <a:p>
            <a:endParaRPr lang="hu-HU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564" y="3530020"/>
            <a:ext cx="486428" cy="477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Picture 8" descr="k_cimer_sot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684" y="4394478"/>
            <a:ext cx="773069" cy="78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muegyetem_log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087" y="5875937"/>
            <a:ext cx="2133600" cy="67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BME MI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602" y="5951923"/>
            <a:ext cx="544483" cy="52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37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371600" y="2057400"/>
            <a:ext cx="6400800" cy="452786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DTS rendszer</a:t>
            </a:r>
            <a:endParaRPr lang="hu-HU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1232972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A felvételi elrendezés vázlata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66131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8734" y="2039515"/>
            <a:ext cx="3499548" cy="3087688"/>
            <a:chOff x="1177295" y="2287587"/>
            <a:chExt cx="3499548" cy="3087688"/>
          </a:xfrm>
        </p:grpSpPr>
        <p:pic>
          <p:nvPicPr>
            <p:cNvPr id="3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77295" y="2287587"/>
              <a:ext cx="3124609" cy="2743200"/>
            </a:xfrm>
            <a:prstGeom prst="rect">
              <a:avLst/>
            </a:prstGeom>
            <a:noFill/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4" name="Picture 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83657" y="2408237"/>
              <a:ext cx="3113281" cy="2743200"/>
            </a:xfrm>
            <a:prstGeom prst="rect">
              <a:avLst/>
            </a:prstGeom>
            <a:noFill/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5" name="Picture 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13831" y="2516187"/>
              <a:ext cx="3115374" cy="2743200"/>
            </a:xfrm>
            <a:prstGeom prst="rect">
              <a:avLst/>
            </a:prstGeom>
            <a:noFill/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6" name="Picture 1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61469" y="2632075"/>
              <a:ext cx="3115374" cy="2743200"/>
            </a:xfrm>
            <a:prstGeom prst="rect">
              <a:avLst/>
            </a:prstGeom>
            <a:noFill/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</p:pic>
      </p:grp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95455" y="2066605"/>
            <a:ext cx="3105207" cy="2743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4466" y="2268115"/>
            <a:ext cx="3105207" cy="2743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38793" y="2667000"/>
            <a:ext cx="3105207" cy="2743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Right Arrow 9"/>
          <p:cNvSpPr/>
          <p:nvPr/>
        </p:nvSpPr>
        <p:spPr>
          <a:xfrm>
            <a:off x="4038600" y="3583359"/>
            <a:ext cx="816794" cy="1079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61523" y="76200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dirty="0" smtClean="0"/>
              <a:t>DTS rendszer </a:t>
            </a:r>
            <a:endParaRPr lang="hu-HU" dirty="0"/>
          </a:p>
        </p:txBody>
      </p:sp>
      <p:sp>
        <p:nvSpPr>
          <p:cNvPr id="12" name="TextBox 11"/>
          <p:cNvSpPr txBox="1"/>
          <p:nvPr/>
        </p:nvSpPr>
        <p:spPr>
          <a:xfrm>
            <a:off x="5464597" y="4654991"/>
            <a:ext cx="574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 smtClean="0"/>
              <a:t>...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328734" y="6031173"/>
            <a:ext cx="8742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40-70 felvétel (projekciók)                    ~ 100-200 „koronális” szeletkép</a:t>
            </a:r>
            <a:endParaRPr lang="hu-HU" sz="2400" dirty="0"/>
          </a:p>
        </p:txBody>
      </p:sp>
      <p:sp>
        <p:nvSpPr>
          <p:cNvPr id="15" name="Right Arrow 14"/>
          <p:cNvSpPr/>
          <p:nvPr/>
        </p:nvSpPr>
        <p:spPr>
          <a:xfrm>
            <a:off x="4038600" y="6200122"/>
            <a:ext cx="816794" cy="1079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172816" y="5660704"/>
            <a:ext cx="2865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Rekonstrukciós algoritmusok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1272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5515" y="23884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hu-HU" sz="3600" dirty="0" smtClean="0"/>
              <a:t>DTS rendszer</a:t>
            </a:r>
            <a:endParaRPr lang="sv-SE" sz="3600" dirty="0" smtClean="0"/>
          </a:p>
        </p:txBody>
      </p:sp>
      <p:pic>
        <p:nvPicPr>
          <p:cNvPr id="92162" name="Picture 3"/>
          <p:cNvPicPr>
            <a:picLocks noChangeAspect="1" noChangeArrowheads="1"/>
          </p:cNvPicPr>
          <p:nvPr/>
        </p:nvPicPr>
        <p:blipFill>
          <a:blip r:embed="rId2"/>
          <a:srcRect l="8945" r="8046"/>
          <a:stretch>
            <a:fillRect/>
          </a:stretch>
        </p:blipFill>
        <p:spPr bwMode="auto">
          <a:xfrm>
            <a:off x="249140" y="2756595"/>
            <a:ext cx="4321175" cy="361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3" name="Text Box 4"/>
          <p:cNvSpPr txBox="1">
            <a:spLocks noChangeArrowheads="1"/>
          </p:cNvSpPr>
          <p:nvPr/>
        </p:nvSpPr>
        <p:spPr bwMode="auto">
          <a:xfrm>
            <a:off x="5638800" y="5630616"/>
            <a:ext cx="3384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200" dirty="0">
                <a:solidFill>
                  <a:srgbClr val="16355A"/>
                </a:solidFill>
                <a:latin typeface="Calibri" pitchFamily="34" charset="0"/>
              </a:rPr>
              <a:t>Vikgren et al, Radiology 2008;249:1034-1041</a:t>
            </a:r>
          </a:p>
        </p:txBody>
      </p:sp>
      <p:pic>
        <p:nvPicPr>
          <p:cNvPr id="92164" name="Picture 5"/>
          <p:cNvPicPr>
            <a:picLocks noChangeAspect="1" noChangeArrowheads="1"/>
          </p:cNvPicPr>
          <p:nvPr/>
        </p:nvPicPr>
        <p:blipFill>
          <a:blip r:embed="rId3"/>
          <a:srcRect l="8945" t="5751" r="7996"/>
          <a:stretch>
            <a:fillRect/>
          </a:stretch>
        </p:blipFill>
        <p:spPr bwMode="auto">
          <a:xfrm>
            <a:off x="4726673" y="2756595"/>
            <a:ext cx="4032250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7" name="Text Box 6"/>
          <p:cNvSpPr txBox="1">
            <a:spLocks noChangeArrowheads="1"/>
          </p:cNvSpPr>
          <p:nvPr/>
        </p:nvSpPr>
        <p:spPr bwMode="auto">
          <a:xfrm>
            <a:off x="33338" y="6453188"/>
            <a:ext cx="1673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>
                <a:solidFill>
                  <a:schemeClr val="bg1"/>
                </a:solidFill>
                <a:latin typeface="Calibri" pitchFamily="34" charset="0"/>
              </a:rPr>
              <a:t>www.innomed.hu</a:t>
            </a:r>
            <a:endParaRPr lang="en-GB" sz="160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79478" y="1371600"/>
            <a:ext cx="658167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>
                <a:solidFill>
                  <a:srgbClr val="16355A"/>
                </a:solidFill>
              </a:rPr>
              <a:t>DTS  PA (hagyományos) mellkasfelvétel </a:t>
            </a:r>
          </a:p>
          <a:p>
            <a:endParaRPr lang="hu-HU" sz="2800" dirty="0" smtClean="0">
              <a:solidFill>
                <a:srgbClr val="16355A"/>
              </a:solidFill>
            </a:endParaRPr>
          </a:p>
          <a:p>
            <a:r>
              <a:rPr lang="sv-SE" sz="2800" dirty="0" smtClean="0">
                <a:solidFill>
                  <a:srgbClr val="16355A"/>
                </a:solidFill>
              </a:rPr>
              <a:t>Dete</a:t>
            </a:r>
            <a:r>
              <a:rPr lang="hu-HU" sz="2800" dirty="0">
                <a:solidFill>
                  <a:srgbClr val="16355A"/>
                </a:solidFill>
              </a:rPr>
              <a:t>ktálhatóság</a:t>
            </a:r>
            <a:r>
              <a:rPr lang="sv-SE" sz="2800" dirty="0">
                <a:solidFill>
                  <a:srgbClr val="16355A"/>
                </a:solidFill>
              </a:rPr>
              <a:t>  </a:t>
            </a:r>
            <a:r>
              <a:rPr lang="hu-HU" sz="2800" dirty="0">
                <a:solidFill>
                  <a:srgbClr val="16355A"/>
                </a:solidFill>
              </a:rPr>
              <a:t>	</a:t>
            </a:r>
            <a:r>
              <a:rPr lang="sv-SE" sz="2800" dirty="0">
                <a:solidFill>
                  <a:srgbClr val="16355A"/>
                </a:solidFill>
              </a:rPr>
              <a:t>  </a:t>
            </a:r>
            <a:r>
              <a:rPr lang="hu-HU" sz="2800" dirty="0" smtClean="0">
                <a:solidFill>
                  <a:srgbClr val="16355A"/>
                </a:solidFill>
              </a:rPr>
              <a:t>                </a:t>
            </a:r>
            <a:r>
              <a:rPr lang="sv-SE" sz="2800" dirty="0" smtClean="0">
                <a:solidFill>
                  <a:srgbClr val="16355A"/>
                </a:solidFill>
              </a:rPr>
              <a:t>       </a:t>
            </a:r>
            <a:r>
              <a:rPr lang="hu-HU" sz="2800" dirty="0">
                <a:solidFill>
                  <a:srgbClr val="16355A"/>
                </a:solidFill>
              </a:rPr>
              <a:t>Láthatóság</a:t>
            </a:r>
            <a:endParaRPr lang="en-US" sz="28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343400" y="2514600"/>
            <a:ext cx="1143000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638800" y="6448119"/>
            <a:ext cx="3384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200" dirty="0">
                <a:solidFill>
                  <a:srgbClr val="16355A"/>
                </a:solidFill>
                <a:latin typeface="Calibri" pitchFamily="34" charset="0"/>
              </a:rPr>
              <a:t>Vikgren et al, Radiology 2008;249:1034-1041</a:t>
            </a:r>
          </a:p>
        </p:txBody>
      </p:sp>
    </p:spTree>
    <p:extLst>
      <p:ext uri="{BB962C8B-B14F-4D97-AF65-F5344CB8AC3E}">
        <p14:creationId xmlns:p14="http://schemas.microsoft.com/office/powerpoint/2010/main" val="305333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6" y="496977"/>
            <a:ext cx="5760667" cy="643572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09600" y="1524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DTS rendszer</a:t>
            </a:r>
            <a:endParaRPr lang="hu-HU" dirty="0"/>
          </a:p>
        </p:txBody>
      </p:sp>
      <p:sp>
        <p:nvSpPr>
          <p:cNvPr id="7" name="TextBox 6"/>
          <p:cNvSpPr txBox="1"/>
          <p:nvPr/>
        </p:nvSpPr>
        <p:spPr>
          <a:xfrm>
            <a:off x="4079421" y="2149922"/>
            <a:ext cx="4733988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cap="small" dirty="0" smtClean="0"/>
              <a:t>Két prototípus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cap="small" dirty="0" smtClean="0"/>
              <a:t>Országos </a:t>
            </a:r>
            <a:r>
              <a:rPr lang="hu-HU" cap="small" dirty="0" smtClean="0"/>
              <a:t>Korányi Tbc és Pulmonológiai Intézet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cap="smal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cap="small" dirty="0" smtClean="0"/>
          </a:p>
          <a:p>
            <a:endParaRPr lang="hu-HU" cap="smal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cap="small" dirty="0" smtClean="0"/>
              <a:t>SE Pulmonológiai Klinika</a:t>
            </a:r>
            <a:endParaRPr lang="en-US" cap="small" dirty="0"/>
          </a:p>
        </p:txBody>
      </p:sp>
      <p:pic>
        <p:nvPicPr>
          <p:cNvPr id="4" name="Picture 2" descr="OKP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515616" y="2895600"/>
            <a:ext cx="3913914" cy="59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k_cimer_sote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599" y="3491014"/>
            <a:ext cx="773069" cy="78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09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357</Words>
  <Application>Microsoft Office PowerPoint</Application>
  <PresentationFormat>On-screen Show (4:3)</PresentationFormat>
  <Paragraphs>75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DTS  Mellkas tomoszintézis rendszer kifejlesztése</vt:lpstr>
      <vt:lpstr>DTS Rendszer</vt:lpstr>
      <vt:lpstr>DTS rendszer</vt:lpstr>
      <vt:lpstr>DTS rendszer</vt:lpstr>
      <vt:lpstr>DTS rendszer</vt:lpstr>
      <vt:lpstr>PowerPoint Presentation</vt:lpstr>
      <vt:lpstr>PowerPoint Presentation</vt:lpstr>
      <vt:lpstr>DTS rendszer</vt:lpstr>
      <vt:lpstr>PowerPoint Presentation</vt:lpstr>
      <vt:lpstr>DTS rendszer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DTS  Mellkas tomoszintézis rendszer kifejlesztése</dc:title>
  <dc:creator>horvath</dc:creator>
  <cp:lastModifiedBy>horvath</cp:lastModifiedBy>
  <cp:revision>18</cp:revision>
  <dcterms:created xsi:type="dcterms:W3CDTF">2017-06-17T09:24:21Z</dcterms:created>
  <dcterms:modified xsi:type="dcterms:W3CDTF">2017-06-22T08:37:59Z</dcterms:modified>
</cp:coreProperties>
</file>