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47"/>
  </p:notesMasterIdLst>
  <p:sldIdLst>
    <p:sldId id="603" r:id="rId3"/>
    <p:sldId id="539" r:id="rId4"/>
    <p:sldId id="604" r:id="rId5"/>
    <p:sldId id="605" r:id="rId6"/>
    <p:sldId id="656" r:id="rId7"/>
    <p:sldId id="615" r:id="rId8"/>
    <p:sldId id="616" r:id="rId9"/>
    <p:sldId id="618" r:id="rId10"/>
    <p:sldId id="619" r:id="rId11"/>
    <p:sldId id="575" r:id="rId12"/>
    <p:sldId id="558" r:id="rId13"/>
    <p:sldId id="654" r:id="rId14"/>
    <p:sldId id="655" r:id="rId15"/>
    <p:sldId id="582" r:id="rId16"/>
    <p:sldId id="602" r:id="rId17"/>
    <p:sldId id="657" r:id="rId18"/>
    <p:sldId id="598" r:id="rId19"/>
    <p:sldId id="640" r:id="rId20"/>
    <p:sldId id="641" r:id="rId21"/>
    <p:sldId id="579" r:id="rId22"/>
    <p:sldId id="518" r:id="rId23"/>
    <p:sldId id="521" r:id="rId24"/>
    <p:sldId id="519" r:id="rId25"/>
    <p:sldId id="630" r:id="rId26"/>
    <p:sldId id="631" r:id="rId27"/>
    <p:sldId id="642" r:id="rId28"/>
    <p:sldId id="643" r:id="rId29"/>
    <p:sldId id="644" r:id="rId30"/>
    <p:sldId id="626" r:id="rId31"/>
    <p:sldId id="627" r:id="rId32"/>
    <p:sldId id="646" r:id="rId33"/>
    <p:sldId id="647" r:id="rId34"/>
    <p:sldId id="635" r:id="rId35"/>
    <p:sldId id="639" r:id="rId36"/>
    <p:sldId id="636" r:id="rId37"/>
    <p:sldId id="637" r:id="rId38"/>
    <p:sldId id="638" r:id="rId39"/>
    <p:sldId id="649" r:id="rId40"/>
    <p:sldId id="650" r:id="rId41"/>
    <p:sldId id="651" r:id="rId42"/>
    <p:sldId id="628" r:id="rId43"/>
    <p:sldId id="652" r:id="rId44"/>
    <p:sldId id="653" r:id="rId45"/>
    <p:sldId id="425" r:id="rId4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91" autoAdjust="0"/>
    <p:restoredTop sz="94667" autoAdjust="0"/>
  </p:normalViewPr>
  <p:slideViewPr>
    <p:cSldViewPr>
      <p:cViewPr varScale="1">
        <p:scale>
          <a:sx n="75" d="100"/>
          <a:sy n="75" d="100"/>
        </p:scale>
        <p:origin x="-8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A8627342-2C9F-4066-BFD0-0BFDB7499BDA}" type="datetimeFigureOut">
              <a:rPr lang="en-US"/>
              <a:pPr>
                <a:defRPr/>
              </a:pPr>
              <a:t>11/25/2011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838E18BF-9A57-45A2-B20F-6F604D2FB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4F4E15-B340-4D4E-A3CC-808095A02E1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E7BEC-9C32-4BCD-B4D7-ED3C7BDEF5DF}" type="datetimeFigureOut">
              <a:rPr lang="en-US"/>
              <a:pPr>
                <a:defRPr/>
              </a:pPr>
              <a:t>11/25/2011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E925C-B7F9-4A87-B029-54EFE2980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EA512-287C-4689-A8FD-2593B5A5F8DE}" type="datetimeFigureOut">
              <a:rPr lang="en-US"/>
              <a:pPr>
                <a:defRPr/>
              </a:pPr>
              <a:t>11/25/2011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C6157-F3FF-44A2-AD83-41BFB8A22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FC349-4CFC-453B-9E18-DA082E062158}" type="datetimeFigureOut">
              <a:rPr lang="en-US"/>
              <a:pPr>
                <a:defRPr/>
              </a:pPr>
              <a:t>11/25/2011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739D0-494E-427A-BD6B-C55422769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837E0-D159-4555-B579-36A002F94F9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34218CF-CB5A-4BB7-BEB5-F00AB0CA02D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23C6BA0-0C76-4037-9320-B76B3173809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388" y="2130425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hu-HU" noProof="0" smtClean="0"/>
              <a:t>Mintacím szerkesztése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3886200"/>
            <a:ext cx="7767638" cy="838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666666"/>
                </a:solidFill>
              </a:defRPr>
            </a:lvl1pPr>
          </a:lstStyle>
          <a:p>
            <a:pPr lvl="0"/>
            <a:r>
              <a:rPr lang="hu-HU" noProof="0" smtClean="0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4941888"/>
            <a:ext cx="2133600" cy="476250"/>
          </a:xfrm>
        </p:spPr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40B4C59-501D-4480-B230-7BD570081938}" type="datetime1">
              <a:rPr lang="hu-HU"/>
              <a:pPr>
                <a:defRPr/>
              </a:pPr>
              <a:t>2011.11.25.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4213" y="6245225"/>
            <a:ext cx="7775575" cy="476250"/>
          </a:xfr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7AF0A07-A27A-45B7-9ED0-848D76456CCB}" type="datetime1">
              <a:rPr lang="hu-HU"/>
              <a:pPr>
                <a:defRPr/>
              </a:pPr>
              <a:t>2011.11.25.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3749A79-95E7-4D8C-850B-C1055212BCEF}" type="slidenum">
              <a:rPr lang="hu-HU"/>
              <a:pPr>
                <a:defRPr/>
              </a:pPr>
              <a:t>‹#›</a:t>
            </a:fld>
            <a:r>
              <a:rPr lang="hu-HU"/>
              <a:t>.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2AEE85B-0D20-47CD-A916-07C3A2D4F966}" type="datetime1">
              <a:rPr lang="hu-HU"/>
              <a:pPr>
                <a:defRPr/>
              </a:pPr>
              <a:t>2011.11.25.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051D758-91DF-4677-9751-C009304BC3DE}" type="slidenum">
              <a:rPr lang="hu-HU"/>
              <a:pPr>
                <a:defRPr/>
              </a:pPr>
              <a:t>‹#›</a:t>
            </a:fld>
            <a:r>
              <a:rPr lang="hu-HU"/>
              <a:t>.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1976824-9312-48B5-B579-B5263ABA82AD}" type="datetime1">
              <a:rPr lang="hu-HU"/>
              <a:pPr>
                <a:defRPr/>
              </a:pPr>
              <a:t>2011.11.25.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107CC49-8DBA-463C-BB19-DDE21621C775}" type="slidenum">
              <a:rPr lang="hu-HU"/>
              <a:pPr>
                <a:defRPr/>
              </a:pPr>
              <a:t>‹#›</a:t>
            </a:fld>
            <a:r>
              <a:rPr lang="hu-HU"/>
              <a:t>.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CEB85A8-E324-4925-AC23-52F33285B8E7}" type="datetime1">
              <a:rPr lang="hu-HU"/>
              <a:pPr>
                <a:defRPr/>
              </a:pPr>
              <a:t>2011.11.25.</a:t>
            </a:fld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C5583CF-A831-45B1-8921-EC3CBD8FA057}" type="slidenum">
              <a:rPr lang="hu-HU"/>
              <a:pPr>
                <a:defRPr/>
              </a:pPr>
              <a:t>‹#›</a:t>
            </a:fld>
            <a:r>
              <a:rPr lang="hu-HU"/>
              <a:t>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190D5-6094-4D44-B5F7-C95BADA1E373}" type="datetimeFigureOut">
              <a:rPr lang="en-US"/>
              <a:pPr>
                <a:defRPr/>
              </a:pPr>
              <a:t>11/25/2011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C2C00-423E-4A1E-AC5D-011AABCC8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301BBFA-8A97-49A6-8E06-CE7FECD85C08}" type="datetime1">
              <a:rPr lang="hu-HU"/>
              <a:pPr>
                <a:defRPr/>
              </a:pPr>
              <a:t>2011.11.25.</a:t>
            </a:fld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373BF96-FD0C-4A51-88D8-D63F9484D28A}" type="slidenum">
              <a:rPr lang="hu-HU"/>
              <a:pPr>
                <a:defRPr/>
              </a:pPr>
              <a:t>‹#›</a:t>
            </a:fld>
            <a:r>
              <a:rPr lang="hu-HU"/>
              <a:t>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288E8B6-25C1-496A-98E0-87B94CE75104}" type="datetime1">
              <a:rPr lang="hu-HU"/>
              <a:pPr>
                <a:defRPr/>
              </a:pPr>
              <a:t>2011.11.25.</a:t>
            </a:fld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FF422B8-0615-4344-BBB0-91049882B59B}" type="slidenum">
              <a:rPr lang="hu-HU"/>
              <a:pPr>
                <a:defRPr/>
              </a:pPr>
              <a:t>‹#›</a:t>
            </a:fld>
            <a:r>
              <a:rPr lang="hu-HU"/>
              <a:t>.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8D7DC97-DC03-4AAE-BCFA-AA172675A417}" type="datetime1">
              <a:rPr lang="hu-HU"/>
              <a:pPr>
                <a:defRPr/>
              </a:pPr>
              <a:t>2011.11.25.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55BE2E8-8E13-4B8B-A65D-4CCAD15BB073}" type="slidenum">
              <a:rPr lang="hu-HU"/>
              <a:pPr>
                <a:defRPr/>
              </a:pPr>
              <a:t>‹#›</a:t>
            </a:fld>
            <a:r>
              <a:rPr lang="hu-HU"/>
              <a:t>.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2B5DC6B-F14E-47C1-A0CD-712C775521FB}" type="datetime1">
              <a:rPr lang="hu-HU"/>
              <a:pPr>
                <a:defRPr/>
              </a:pPr>
              <a:t>2011.11.25.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D131EB8-4FA3-4BD3-BC90-6C887675C1C1}" type="slidenum">
              <a:rPr lang="hu-HU"/>
              <a:pPr>
                <a:defRPr/>
              </a:pPr>
              <a:t>‹#›</a:t>
            </a:fld>
            <a:r>
              <a:rPr lang="hu-HU"/>
              <a:t>.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C83EBC9-DB5B-4651-B0A5-9683380EE97C}" type="datetime1">
              <a:rPr lang="hu-HU"/>
              <a:pPr>
                <a:defRPr/>
              </a:pPr>
              <a:t>2011.11.25.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ECFBD01-5841-4C95-A2C5-BB3FC9A83831}" type="slidenum">
              <a:rPr lang="hu-HU"/>
              <a:pPr>
                <a:defRPr/>
              </a:pPr>
              <a:t>‹#›</a:t>
            </a:fld>
            <a:r>
              <a:rPr lang="hu-HU"/>
              <a:t>.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06F5643-654B-48BF-97DC-6CF8A20EE0ED}" type="datetime1">
              <a:rPr lang="hu-HU"/>
              <a:pPr>
                <a:defRPr/>
              </a:pPr>
              <a:t>2011.11.25.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19EA3F7-35D9-49FD-95C9-725B944B8DB0}" type="slidenum">
              <a:rPr lang="hu-HU"/>
              <a:pPr>
                <a:defRPr/>
              </a:pPr>
              <a:t>‹#›</a:t>
            </a:fld>
            <a:r>
              <a:rPr lang="hu-HU"/>
              <a:t>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CFBE9-4B94-4C53-ADAF-46F36F377AE1}" type="datetimeFigureOut">
              <a:rPr lang="en-US"/>
              <a:pPr>
                <a:defRPr/>
              </a:pPr>
              <a:t>11/25/2011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2D453-A10F-4B39-A532-8186EE753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88828-D222-4AD0-9590-A6660CAA2E3B}" type="datetimeFigureOut">
              <a:rPr lang="en-US"/>
              <a:pPr>
                <a:defRPr/>
              </a:pPr>
              <a:t>11/25/2011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F2E11-F96F-4300-B2CD-FF1A90A6C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912B2-2CC1-49E8-A076-1B95FC1EC4E7}" type="datetimeFigureOut">
              <a:rPr lang="en-US"/>
              <a:pPr>
                <a:defRPr/>
              </a:pPr>
              <a:t>11/25/2011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6C734-A442-497C-96CE-CB5263727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A93FC-5C71-4FFA-8CA2-C277D4849897}" type="datetimeFigureOut">
              <a:rPr lang="en-US"/>
              <a:pPr>
                <a:defRPr/>
              </a:pPr>
              <a:t>11/25/2011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F4B09-DA7C-4555-A114-E53FB580A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5B2FA-4B63-46A2-9E67-ECC4E073DEE2}" type="datetimeFigureOut">
              <a:rPr lang="en-US"/>
              <a:pPr>
                <a:defRPr/>
              </a:pPr>
              <a:t>11/25/2011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A0701-6F71-4E06-83FA-56B7B6BBF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78CB-F340-4797-A77E-6C7CB7DCDF45}" type="datetimeFigureOut">
              <a:rPr lang="en-US"/>
              <a:pPr>
                <a:defRPr/>
              </a:pPr>
              <a:t>11/25/2011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F3373-514D-48A3-83F6-C01EF6975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6A27B-1FDF-4EF7-9B2E-78BBEA9BE287}" type="datetimeFigureOut">
              <a:rPr lang="en-US"/>
              <a:pPr>
                <a:defRPr/>
              </a:pPr>
              <a:t>11/25/2011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7D988-FE2C-4A02-8F19-8F330E2C0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296CDC-E426-477B-A92B-0F7AC198D54F}" type="datetimeFigureOut">
              <a:rPr lang="en-US"/>
              <a:pPr>
                <a:defRPr/>
              </a:pPr>
              <a:t>11/25/2011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D3D073-2A7F-4FE7-B20A-6441FF433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75" r:id="rId12"/>
    <p:sldLayoutId id="2147483776" r:id="rId13"/>
    <p:sldLayoutId id="214748377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27313" y="274638"/>
            <a:ext cx="6059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96188" y="6237288"/>
            <a:ext cx="1079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666666"/>
                </a:solidFill>
                <a:latin typeface="Klavika Regular HU" pitchFamily="2" charset="0"/>
                <a:cs typeface="+mn-cs"/>
              </a:defRPr>
            </a:lvl1pPr>
          </a:lstStyle>
          <a:p>
            <a:pPr>
              <a:defRPr/>
            </a:pPr>
            <a:fld id="{056F6EAE-C35D-432B-A431-D8948950A75E}" type="datetime1">
              <a:rPr lang="hu-HU"/>
              <a:pPr>
                <a:defRPr/>
              </a:pPr>
              <a:t>2011.11.25.</a:t>
            </a:fld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2988" y="6245225"/>
            <a:ext cx="64087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666666"/>
                </a:solidFill>
                <a:latin typeface="Klavika Regular HU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3713" y="6237288"/>
            <a:ext cx="406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2EA6D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962EAE-311E-418A-8A8B-75991A7D4856}" type="slidenum">
              <a:rPr lang="hu-HU"/>
              <a:pPr>
                <a:defRPr/>
              </a:pPr>
              <a:t>‹#›</a:t>
            </a:fld>
            <a:r>
              <a:rPr lang="hu-HU"/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E03B3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E03B30"/>
          </a:solidFill>
          <a:latin typeface="Klavika Regular HU" pitchFamily="2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E03B30"/>
          </a:solidFill>
          <a:latin typeface="Klavika Regular HU" pitchFamily="2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E03B30"/>
          </a:solidFill>
          <a:latin typeface="Klavika Regular HU" pitchFamily="2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E03B30"/>
          </a:solidFill>
          <a:latin typeface="Klavika Regular HU" pitchFamily="2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rgbClr val="E03B30"/>
          </a:solidFill>
          <a:latin typeface="Klavika Regular HU" pitchFamily="2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rgbClr val="E03B30"/>
          </a:solidFill>
          <a:latin typeface="Klavika Regular HU" pitchFamily="2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rgbClr val="E03B30"/>
          </a:solidFill>
          <a:latin typeface="Klavika Regular HU" pitchFamily="2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rgbClr val="E03B30"/>
          </a:solidFill>
          <a:latin typeface="Klavika Regular HU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25000"/>
        <a:buBlip>
          <a:blip r:embed="rId14"/>
        </a:buBlip>
        <a:defRPr sz="2600">
          <a:solidFill>
            <a:srgbClr val="E03B3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25000"/>
        <a:buBlip>
          <a:blip r:embed="rId15"/>
        </a:buBlip>
        <a:defRPr sz="2200">
          <a:solidFill>
            <a:srgbClr val="2EA6D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25000"/>
        <a:buBlip>
          <a:blip r:embed="rId16"/>
        </a:buBlip>
        <a:defRPr sz="1900">
          <a:solidFill>
            <a:srgbClr val="6666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ntal@mit.bme.h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0.png"/><Relationship Id="rId4" Type="http://schemas.openxmlformats.org/officeDocument/2006/relationships/oleObject" Target="../embeddings/oleObject17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ím 1"/>
          <p:cNvSpPr txBox="1">
            <a:spLocks/>
          </p:cNvSpPr>
          <p:nvPr/>
        </p:nvSpPr>
        <p:spPr bwMode="auto">
          <a:xfrm>
            <a:off x="0" y="2130425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Intelligent data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analysis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000000"/>
                </a:solidFill>
              </a:rPr>
              <a:t>B</a:t>
            </a:r>
            <a:r>
              <a:rPr lang="hu-HU" sz="4400" b="1" dirty="0" smtClean="0">
                <a:solidFill>
                  <a:srgbClr val="000000"/>
                </a:solidFill>
              </a:rPr>
              <a:t>iomarker discovery</a:t>
            </a:r>
            <a:r>
              <a:rPr lang="en-US" sz="4400" b="1" dirty="0" smtClean="0">
                <a:solidFill>
                  <a:srgbClr val="000000"/>
                </a:solidFill>
              </a:rPr>
              <a:t> II.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Alcím 2"/>
          <p:cNvSpPr txBox="1">
            <a:spLocks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Peter Antal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antal@mit.bme.hu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Diagram 35"/>
          <p:cNvGraphicFramePr>
            <a:graphicFrameLocks/>
          </p:cNvGraphicFramePr>
          <p:nvPr/>
        </p:nvGraphicFramePr>
        <p:xfrm>
          <a:off x="323850" y="2276475"/>
          <a:ext cx="8210550" cy="4581525"/>
        </p:xfrm>
        <a:graphic>
          <a:graphicData uri="http://schemas.openxmlformats.org/drawingml/2006/compatibility">
            <com:legacyDrawing xmlns:com="http://schemas.openxmlformats.org/drawingml/2006/compatibility" spid="_x0000_s332802"/>
          </a:graphicData>
        </a:graphic>
      </p:graphicFrame>
      <p:sp>
        <p:nvSpPr>
          <p:cNvPr id="615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5650" y="115888"/>
            <a:ext cx="8229600" cy="850900"/>
          </a:xfrm>
        </p:spPr>
        <p:txBody>
          <a:bodyPr/>
          <a:lstStyle/>
          <a:p>
            <a:pPr eaLnBrk="1" hangingPunct="1"/>
            <a:r>
              <a:rPr lang="en-US" sz="4000" smtClean="0"/>
              <a:t>Bayesian networks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81075"/>
            <a:ext cx="8291513" cy="2016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u-HU" sz="2400" dirty="0" smtClean="0"/>
              <a:t>D</a:t>
            </a:r>
            <a:r>
              <a:rPr lang="en-US" sz="2400" dirty="0" err="1" smtClean="0"/>
              <a:t>irected</a:t>
            </a:r>
            <a:r>
              <a:rPr lang="en-US" sz="2400" dirty="0" smtClean="0"/>
              <a:t> acyclic graph (DAG)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nodes – </a:t>
            </a:r>
            <a:r>
              <a:rPr lang="hu-HU" sz="2000" dirty="0" smtClean="0"/>
              <a:t>random variables/</a:t>
            </a:r>
            <a:r>
              <a:rPr lang="en-US" sz="2000" dirty="0" smtClean="0"/>
              <a:t>domain entities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edges – direct probabilistic </a:t>
            </a:r>
            <a:r>
              <a:rPr lang="hu-HU" sz="2000" dirty="0" smtClean="0"/>
              <a:t>dependencies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hu-HU" sz="2000" dirty="0" smtClean="0"/>
              <a:t>	(edges- causal relations</a:t>
            </a:r>
            <a:endParaRPr lang="en-US" sz="2000" dirty="0" smtClean="0"/>
          </a:p>
          <a:p>
            <a:pPr marL="514350" indent="-514350">
              <a:buFontTx/>
              <a:buNone/>
              <a:defRPr/>
            </a:pPr>
            <a:r>
              <a:rPr lang="hu-HU" sz="2400" dirty="0" smtClean="0"/>
              <a:t>Local models - P(X</a:t>
            </a:r>
            <a:r>
              <a:rPr lang="hu-HU" sz="2400" baseline="-25000" dirty="0" smtClean="0"/>
              <a:t>i</a:t>
            </a:r>
            <a:r>
              <a:rPr lang="hu-HU" sz="2400" dirty="0" smtClean="0"/>
              <a:t>|Pa(X</a:t>
            </a:r>
            <a:r>
              <a:rPr lang="hu-HU" sz="2400" baseline="-25000" dirty="0" smtClean="0"/>
              <a:t>i</a:t>
            </a:r>
            <a:r>
              <a:rPr lang="hu-HU" sz="2400" dirty="0" smtClean="0"/>
              <a:t>))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u-HU" sz="2400" dirty="0" smtClean="0"/>
              <a:t>Three </a:t>
            </a:r>
            <a:r>
              <a:rPr lang="en-US" sz="2400" dirty="0" smtClean="0"/>
              <a:t>interpretations:</a:t>
            </a:r>
          </a:p>
        </p:txBody>
      </p:sp>
      <p:sp>
        <p:nvSpPr>
          <p:cNvPr id="6157" name="TextBox 38"/>
          <p:cNvSpPr txBox="1">
            <a:spLocks noChangeArrowheads="1"/>
          </p:cNvSpPr>
          <p:nvPr/>
        </p:nvSpPr>
        <p:spPr bwMode="auto">
          <a:xfrm>
            <a:off x="3200400" y="5722938"/>
            <a:ext cx="29781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M</a:t>
            </a:r>
            <a:r>
              <a:rPr lang="hu-HU" sz="2400" baseline="-25000"/>
              <a:t>P</a:t>
            </a:r>
            <a:r>
              <a:rPr lang="hu-HU" sz="2400"/>
              <a:t>={I</a:t>
            </a:r>
            <a:r>
              <a:rPr lang="hu-HU" sz="2400" baseline="-25000"/>
              <a:t>P,1</a:t>
            </a:r>
            <a:r>
              <a:rPr lang="hu-HU" sz="2400"/>
              <a:t>(X</a:t>
            </a:r>
            <a:r>
              <a:rPr lang="hu-HU" sz="2400" baseline="-25000"/>
              <a:t>1</a:t>
            </a:r>
            <a:r>
              <a:rPr lang="hu-HU" sz="2400"/>
              <a:t>;Y</a:t>
            </a:r>
            <a:r>
              <a:rPr lang="hu-HU" sz="2400" baseline="-25000"/>
              <a:t>1</a:t>
            </a:r>
            <a:r>
              <a:rPr lang="hu-HU" sz="2400"/>
              <a:t>|Z</a:t>
            </a:r>
            <a:r>
              <a:rPr lang="hu-HU" sz="2400" baseline="-25000"/>
              <a:t>1</a:t>
            </a:r>
            <a:r>
              <a:rPr lang="hu-HU" sz="2400"/>
              <a:t>),...}</a:t>
            </a:r>
          </a:p>
          <a:p>
            <a:endParaRPr lang="en-US" sz="2400"/>
          </a:p>
        </p:txBody>
      </p:sp>
      <p:graphicFrame>
        <p:nvGraphicFramePr>
          <p:cNvPr id="6154" name="Object 5"/>
          <p:cNvGraphicFramePr>
            <a:graphicFrameLocks noChangeAspect="1"/>
          </p:cNvGraphicFramePr>
          <p:nvPr/>
        </p:nvGraphicFramePr>
        <p:xfrm>
          <a:off x="152400" y="4362450"/>
          <a:ext cx="4575175" cy="558800"/>
        </p:xfrm>
        <a:graphic>
          <a:graphicData uri="http://schemas.openxmlformats.org/presentationml/2006/ole">
            <p:oleObj spid="_x0000_s332810" name="Equation" r:id="rId4" imgW="2908080" imgH="431640" progId="Equation.3">
              <p:embed/>
            </p:oleObj>
          </a:graphicData>
        </a:graphic>
      </p:graphicFrame>
      <p:sp>
        <p:nvSpPr>
          <p:cNvPr id="6158" name="Rectangle 42"/>
          <p:cNvSpPr>
            <a:spLocks noChangeArrowheads="1"/>
          </p:cNvSpPr>
          <p:nvPr/>
        </p:nvSpPr>
        <p:spPr bwMode="auto">
          <a:xfrm>
            <a:off x="-457200" y="3911600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lvl="1" indent="-457200" algn="ctr">
              <a:lnSpc>
                <a:spcPct val="80000"/>
              </a:lnSpc>
            </a:pPr>
            <a:r>
              <a:rPr lang="hu-HU" sz="2000"/>
              <a:t>3. Concise</a:t>
            </a:r>
            <a:r>
              <a:rPr lang="en-US" sz="2000"/>
              <a:t> representation of joint distributions</a:t>
            </a:r>
            <a:endParaRPr lang="hu-HU" sz="2000"/>
          </a:p>
        </p:txBody>
      </p:sp>
      <p:sp>
        <p:nvSpPr>
          <p:cNvPr id="6159" name="Rectangle 43"/>
          <p:cNvSpPr>
            <a:spLocks noChangeArrowheads="1"/>
          </p:cNvSpPr>
          <p:nvPr/>
        </p:nvSpPr>
        <p:spPr bwMode="auto">
          <a:xfrm>
            <a:off x="2286000" y="61356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/>
              <a:t>2. Graphical representation of (in)dependencies</a:t>
            </a:r>
            <a:endParaRPr lang="en-US"/>
          </a:p>
        </p:txBody>
      </p:sp>
      <p:sp>
        <p:nvSpPr>
          <p:cNvPr id="6160" name="Rectangle 44"/>
          <p:cNvSpPr>
            <a:spLocks noChangeArrowheads="1"/>
          </p:cNvSpPr>
          <p:nvPr/>
        </p:nvSpPr>
        <p:spPr bwMode="auto">
          <a:xfrm>
            <a:off x="6248400" y="4724400"/>
            <a:ext cx="2498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914400" lvl="1" indent="-457200">
              <a:lnSpc>
                <a:spcPct val="80000"/>
              </a:lnSpc>
            </a:pPr>
            <a:r>
              <a:rPr lang="hu-HU" sz="2000"/>
              <a:t>1. Causal model</a:t>
            </a:r>
          </a:p>
        </p:txBody>
      </p:sp>
      <p:pic>
        <p:nvPicPr>
          <p:cNvPr id="6161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9563" y="1981200"/>
            <a:ext cx="2778125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hu-HU" dirty="0" smtClean="0"/>
              <a:t>The Markov Blanket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FC606CF4-274C-43E4-AA8F-C7C7EC0AE583}" type="slidenum">
              <a:rPr lang="en-US"/>
              <a:pPr/>
              <a:t>11</a:t>
            </a:fld>
            <a:endParaRPr lang="en-US"/>
          </a:p>
        </p:txBody>
      </p:sp>
      <p:sp>
        <p:nvSpPr>
          <p:cNvPr id="6" name="Oval 58"/>
          <p:cNvSpPr>
            <a:spLocks noChangeArrowheads="1"/>
          </p:cNvSpPr>
          <p:nvPr/>
        </p:nvSpPr>
        <p:spPr bwMode="auto">
          <a:xfrm>
            <a:off x="3554413" y="2598738"/>
            <a:ext cx="579437" cy="327025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Oval 59"/>
          <p:cNvSpPr>
            <a:spLocks noChangeArrowheads="1"/>
          </p:cNvSpPr>
          <p:nvPr/>
        </p:nvSpPr>
        <p:spPr bwMode="auto">
          <a:xfrm>
            <a:off x="2898775" y="3222625"/>
            <a:ext cx="595313" cy="3349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1392" tIns="45699" rIns="91392" bIns="45699"/>
          <a:lstStyle/>
          <a:p>
            <a:pPr algn="ctr" defTabSz="915988"/>
            <a:r>
              <a:rPr lang="en-US" b="1">
                <a:cs typeface="Times New Roman" pitchFamily="18" charset="0"/>
              </a:rPr>
              <a:t>Y</a:t>
            </a:r>
            <a:endParaRPr lang="en-US"/>
          </a:p>
        </p:txBody>
      </p:sp>
      <p:sp>
        <p:nvSpPr>
          <p:cNvPr id="8" name="Oval 60"/>
          <p:cNvSpPr>
            <a:spLocks noChangeArrowheads="1"/>
          </p:cNvSpPr>
          <p:nvPr/>
        </p:nvSpPr>
        <p:spPr bwMode="auto">
          <a:xfrm>
            <a:off x="1946275" y="3814763"/>
            <a:ext cx="571500" cy="315912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Oval 61"/>
          <p:cNvSpPr>
            <a:spLocks noChangeArrowheads="1"/>
          </p:cNvSpPr>
          <p:nvPr/>
        </p:nvSpPr>
        <p:spPr bwMode="auto">
          <a:xfrm>
            <a:off x="4381500" y="3209925"/>
            <a:ext cx="565150" cy="327025"/>
          </a:xfrm>
          <a:prstGeom prst="ellipse">
            <a:avLst/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768350" y="2592388"/>
            <a:ext cx="571500" cy="327025"/>
          </a:xfrm>
          <a:prstGeom prst="ellipse">
            <a:avLst/>
          </a:prstGeom>
          <a:solidFill>
            <a:srgbClr val="0000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Oval 63"/>
          <p:cNvSpPr>
            <a:spLocks noChangeArrowheads="1"/>
          </p:cNvSpPr>
          <p:nvPr/>
        </p:nvSpPr>
        <p:spPr bwMode="auto">
          <a:xfrm>
            <a:off x="2233613" y="2609850"/>
            <a:ext cx="579437" cy="3302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1384300" y="3222625"/>
            <a:ext cx="569913" cy="328613"/>
          </a:xfrm>
          <a:prstGeom prst="ellipse">
            <a:avLst/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Oval 65"/>
          <p:cNvSpPr>
            <a:spLocks noChangeArrowheads="1"/>
          </p:cNvSpPr>
          <p:nvPr/>
        </p:nvSpPr>
        <p:spPr bwMode="auto">
          <a:xfrm>
            <a:off x="2898775" y="3827463"/>
            <a:ext cx="569913" cy="322262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3825875" y="3795713"/>
            <a:ext cx="571500" cy="322262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Oval 67"/>
          <p:cNvSpPr>
            <a:spLocks noChangeArrowheads="1"/>
          </p:cNvSpPr>
          <p:nvPr/>
        </p:nvSpPr>
        <p:spPr bwMode="auto">
          <a:xfrm>
            <a:off x="79375" y="3416300"/>
            <a:ext cx="568325" cy="328613"/>
          </a:xfrm>
          <a:prstGeom prst="ellipse">
            <a:avLst/>
          </a:prstGeom>
          <a:solidFill>
            <a:srgbClr val="0000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Oval 68"/>
          <p:cNvSpPr>
            <a:spLocks noChangeArrowheads="1"/>
          </p:cNvSpPr>
          <p:nvPr/>
        </p:nvSpPr>
        <p:spPr bwMode="auto">
          <a:xfrm>
            <a:off x="1465263" y="4400550"/>
            <a:ext cx="571500" cy="328613"/>
          </a:xfrm>
          <a:prstGeom prst="ellipse">
            <a:avLst/>
          </a:prstGeom>
          <a:solidFill>
            <a:srgbClr val="0000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Oval 69"/>
          <p:cNvSpPr>
            <a:spLocks noChangeArrowheads="1"/>
          </p:cNvSpPr>
          <p:nvPr/>
        </p:nvSpPr>
        <p:spPr bwMode="auto">
          <a:xfrm>
            <a:off x="752475" y="3795713"/>
            <a:ext cx="569913" cy="327025"/>
          </a:xfrm>
          <a:prstGeom prst="ellipse">
            <a:avLst/>
          </a:prstGeom>
          <a:solidFill>
            <a:srgbClr val="0000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Oval 70"/>
          <p:cNvSpPr>
            <a:spLocks noChangeArrowheads="1"/>
          </p:cNvSpPr>
          <p:nvPr/>
        </p:nvSpPr>
        <p:spPr bwMode="auto">
          <a:xfrm>
            <a:off x="3836988" y="4438650"/>
            <a:ext cx="571500" cy="328613"/>
          </a:xfrm>
          <a:prstGeom prst="ellipse">
            <a:avLst/>
          </a:prstGeom>
          <a:solidFill>
            <a:srgbClr val="0000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Oval 71"/>
          <p:cNvSpPr>
            <a:spLocks noChangeArrowheads="1"/>
          </p:cNvSpPr>
          <p:nvPr/>
        </p:nvSpPr>
        <p:spPr bwMode="auto">
          <a:xfrm>
            <a:off x="2894013" y="4438650"/>
            <a:ext cx="569912" cy="328613"/>
          </a:xfrm>
          <a:prstGeom prst="ellipse">
            <a:avLst/>
          </a:prstGeom>
          <a:solidFill>
            <a:srgbClr val="0000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Oval 72"/>
          <p:cNvSpPr>
            <a:spLocks noChangeArrowheads="1"/>
          </p:cNvSpPr>
          <p:nvPr/>
        </p:nvSpPr>
        <p:spPr bwMode="auto">
          <a:xfrm>
            <a:off x="5011738" y="3787775"/>
            <a:ext cx="571500" cy="330200"/>
          </a:xfrm>
          <a:prstGeom prst="ellipse">
            <a:avLst/>
          </a:prstGeom>
          <a:solidFill>
            <a:srgbClr val="0000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1" name="AutoShape 73"/>
          <p:cNvCxnSpPr>
            <a:cxnSpLocks noChangeShapeType="1"/>
            <a:stCxn id="11" idx="4"/>
            <a:endCxn id="7" idx="1"/>
          </p:cNvCxnSpPr>
          <p:nvPr/>
        </p:nvCxnSpPr>
        <p:spPr bwMode="auto">
          <a:xfrm>
            <a:off x="2524125" y="2940050"/>
            <a:ext cx="461963" cy="3317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</p:cxnSp>
      <p:cxnSp>
        <p:nvCxnSpPr>
          <p:cNvPr id="22" name="AutoShape 74"/>
          <p:cNvCxnSpPr>
            <a:cxnSpLocks noChangeShapeType="1"/>
            <a:stCxn id="6" idx="4"/>
            <a:endCxn id="7" idx="7"/>
          </p:cNvCxnSpPr>
          <p:nvPr/>
        </p:nvCxnSpPr>
        <p:spPr bwMode="auto">
          <a:xfrm flipH="1">
            <a:off x="3406775" y="2925763"/>
            <a:ext cx="438150" cy="3460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</p:cxnSp>
      <p:cxnSp>
        <p:nvCxnSpPr>
          <p:cNvPr id="23" name="AutoShape 75"/>
          <p:cNvCxnSpPr>
            <a:cxnSpLocks noChangeShapeType="1"/>
            <a:stCxn id="12" idx="4"/>
            <a:endCxn id="8" idx="1"/>
          </p:cNvCxnSpPr>
          <p:nvPr/>
        </p:nvCxnSpPr>
        <p:spPr bwMode="auto">
          <a:xfrm>
            <a:off x="1670050" y="3551238"/>
            <a:ext cx="360363" cy="3095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</p:cxnSp>
      <p:cxnSp>
        <p:nvCxnSpPr>
          <p:cNvPr id="24" name="AutoShape 76"/>
          <p:cNvCxnSpPr>
            <a:cxnSpLocks noChangeShapeType="1"/>
            <a:stCxn id="7" idx="5"/>
            <a:endCxn id="14" idx="1"/>
          </p:cNvCxnSpPr>
          <p:nvPr/>
        </p:nvCxnSpPr>
        <p:spPr bwMode="auto">
          <a:xfrm>
            <a:off x="3406775" y="3508375"/>
            <a:ext cx="503238" cy="3333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</p:cxnSp>
      <p:cxnSp>
        <p:nvCxnSpPr>
          <p:cNvPr id="25" name="AutoShape 77"/>
          <p:cNvCxnSpPr>
            <a:cxnSpLocks noChangeShapeType="1"/>
            <a:stCxn id="7" idx="4"/>
            <a:endCxn id="13" idx="0"/>
          </p:cNvCxnSpPr>
          <p:nvPr/>
        </p:nvCxnSpPr>
        <p:spPr bwMode="auto">
          <a:xfrm flipH="1">
            <a:off x="3184525" y="3557588"/>
            <a:ext cx="11113" cy="26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</p:cxnSp>
      <p:cxnSp>
        <p:nvCxnSpPr>
          <p:cNvPr id="26" name="AutoShape 78"/>
          <p:cNvCxnSpPr>
            <a:cxnSpLocks noChangeShapeType="1"/>
            <a:stCxn id="7" idx="3"/>
            <a:endCxn id="8" idx="7"/>
          </p:cNvCxnSpPr>
          <p:nvPr/>
        </p:nvCxnSpPr>
        <p:spPr bwMode="auto">
          <a:xfrm flipH="1">
            <a:off x="2433638" y="3508375"/>
            <a:ext cx="552450" cy="3524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</p:cxnSp>
      <p:cxnSp>
        <p:nvCxnSpPr>
          <p:cNvPr id="27" name="AutoShape 79"/>
          <p:cNvCxnSpPr>
            <a:cxnSpLocks noChangeShapeType="1"/>
            <a:stCxn id="9" idx="3"/>
            <a:endCxn id="14" idx="7"/>
          </p:cNvCxnSpPr>
          <p:nvPr/>
        </p:nvCxnSpPr>
        <p:spPr bwMode="auto">
          <a:xfrm flipH="1">
            <a:off x="4313238" y="3489325"/>
            <a:ext cx="150812" cy="3524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</p:cxnSp>
      <p:cxnSp>
        <p:nvCxnSpPr>
          <p:cNvPr id="28" name="AutoShape 80"/>
          <p:cNvCxnSpPr>
            <a:cxnSpLocks noChangeShapeType="1"/>
            <a:stCxn id="13" idx="4"/>
            <a:endCxn id="19" idx="0"/>
          </p:cNvCxnSpPr>
          <p:nvPr/>
        </p:nvCxnSpPr>
        <p:spPr bwMode="auto">
          <a:xfrm flipH="1">
            <a:off x="3179763" y="4149725"/>
            <a:ext cx="4762" cy="2889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lg"/>
          </a:ln>
          <a:effectLst/>
        </p:spPr>
      </p:cxnSp>
      <p:cxnSp>
        <p:nvCxnSpPr>
          <p:cNvPr id="29" name="AutoShape 81"/>
          <p:cNvCxnSpPr>
            <a:cxnSpLocks noChangeShapeType="1"/>
            <a:stCxn id="13" idx="5"/>
            <a:endCxn id="18" idx="1"/>
          </p:cNvCxnSpPr>
          <p:nvPr/>
        </p:nvCxnSpPr>
        <p:spPr bwMode="auto">
          <a:xfrm>
            <a:off x="3384550" y="4102100"/>
            <a:ext cx="536575" cy="3857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lg"/>
          </a:ln>
          <a:effectLst/>
        </p:spPr>
      </p:cxnSp>
      <p:cxnSp>
        <p:nvCxnSpPr>
          <p:cNvPr id="30" name="AutoShape 82"/>
          <p:cNvCxnSpPr>
            <a:cxnSpLocks noChangeShapeType="1"/>
            <a:stCxn id="14" idx="4"/>
            <a:endCxn id="18" idx="0"/>
          </p:cNvCxnSpPr>
          <p:nvPr/>
        </p:nvCxnSpPr>
        <p:spPr bwMode="auto">
          <a:xfrm>
            <a:off x="4111625" y="4117975"/>
            <a:ext cx="12700" cy="3206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lg"/>
          </a:ln>
          <a:effectLst/>
        </p:spPr>
      </p:cxnSp>
      <p:cxnSp>
        <p:nvCxnSpPr>
          <p:cNvPr id="31" name="AutoShape 83"/>
          <p:cNvCxnSpPr>
            <a:cxnSpLocks noChangeShapeType="1"/>
            <a:stCxn id="9" idx="5"/>
            <a:endCxn id="20" idx="1"/>
          </p:cNvCxnSpPr>
          <p:nvPr/>
        </p:nvCxnSpPr>
        <p:spPr bwMode="auto">
          <a:xfrm>
            <a:off x="4864100" y="3489325"/>
            <a:ext cx="231775" cy="3476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lg"/>
          </a:ln>
          <a:effectLst/>
        </p:spPr>
      </p:cxnSp>
      <p:cxnSp>
        <p:nvCxnSpPr>
          <p:cNvPr id="32" name="AutoShape 84"/>
          <p:cNvCxnSpPr>
            <a:cxnSpLocks noChangeShapeType="1"/>
            <a:stCxn id="13" idx="3"/>
            <a:endCxn id="16" idx="7"/>
          </p:cNvCxnSpPr>
          <p:nvPr/>
        </p:nvCxnSpPr>
        <p:spPr bwMode="auto">
          <a:xfrm flipH="1">
            <a:off x="1952625" y="4102100"/>
            <a:ext cx="1030288" cy="3460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lg"/>
          </a:ln>
          <a:effectLst/>
        </p:spPr>
      </p:cxnSp>
      <p:cxnSp>
        <p:nvCxnSpPr>
          <p:cNvPr id="33" name="AutoShape 85"/>
          <p:cNvCxnSpPr>
            <a:cxnSpLocks noChangeShapeType="1"/>
            <a:stCxn id="10" idx="4"/>
            <a:endCxn id="17" idx="0"/>
          </p:cNvCxnSpPr>
          <p:nvPr/>
        </p:nvCxnSpPr>
        <p:spPr bwMode="auto">
          <a:xfrm flipH="1">
            <a:off x="1038225" y="2919413"/>
            <a:ext cx="15875" cy="8763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lg"/>
          </a:ln>
          <a:effectLst/>
        </p:spPr>
      </p:cxnSp>
      <p:cxnSp>
        <p:nvCxnSpPr>
          <p:cNvPr id="34" name="AutoShape 86"/>
          <p:cNvCxnSpPr>
            <a:cxnSpLocks noChangeShapeType="1"/>
            <a:stCxn id="10" idx="3"/>
            <a:endCxn id="15" idx="0"/>
          </p:cNvCxnSpPr>
          <p:nvPr/>
        </p:nvCxnSpPr>
        <p:spPr bwMode="auto">
          <a:xfrm flipH="1">
            <a:off x="363538" y="2871788"/>
            <a:ext cx="488950" cy="54451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lg"/>
          </a:ln>
          <a:effectLst/>
        </p:spPr>
      </p:cxnSp>
      <p:cxnSp>
        <p:nvCxnSpPr>
          <p:cNvPr id="35" name="AutoShape 87"/>
          <p:cNvCxnSpPr>
            <a:cxnSpLocks noChangeShapeType="1"/>
            <a:stCxn id="15" idx="4"/>
            <a:endCxn id="17" idx="1"/>
          </p:cNvCxnSpPr>
          <p:nvPr/>
        </p:nvCxnSpPr>
        <p:spPr bwMode="auto">
          <a:xfrm>
            <a:off x="363538" y="3744913"/>
            <a:ext cx="473075" cy="984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lg"/>
          </a:ln>
          <a:effectLst/>
        </p:spPr>
      </p:cxnSp>
      <p:cxnSp>
        <p:nvCxnSpPr>
          <p:cNvPr id="36" name="AutoShape 88"/>
          <p:cNvCxnSpPr>
            <a:cxnSpLocks noChangeShapeType="1"/>
            <a:stCxn id="10" idx="5"/>
            <a:endCxn id="12" idx="0"/>
          </p:cNvCxnSpPr>
          <p:nvPr/>
        </p:nvCxnSpPr>
        <p:spPr bwMode="auto">
          <a:xfrm>
            <a:off x="1255713" y="2871788"/>
            <a:ext cx="414337" cy="3508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lg"/>
          </a:ln>
          <a:effectLst/>
        </p:spPr>
      </p:cxnSp>
      <p:cxnSp>
        <p:nvCxnSpPr>
          <p:cNvPr id="37" name="AutoShape 89"/>
          <p:cNvCxnSpPr>
            <a:cxnSpLocks noChangeShapeType="1"/>
            <a:stCxn id="17" idx="4"/>
            <a:endCxn id="16" idx="1"/>
          </p:cNvCxnSpPr>
          <p:nvPr/>
        </p:nvCxnSpPr>
        <p:spPr bwMode="auto">
          <a:xfrm>
            <a:off x="1038225" y="4122738"/>
            <a:ext cx="509588" cy="3254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lg"/>
          </a:ln>
          <a:effectLst/>
        </p:spPr>
      </p:cxnSp>
      <p:cxnSp>
        <p:nvCxnSpPr>
          <p:cNvPr id="38" name="AutoShape 90"/>
          <p:cNvCxnSpPr>
            <a:cxnSpLocks noChangeShapeType="1"/>
            <a:stCxn id="8" idx="4"/>
            <a:endCxn id="16" idx="0"/>
          </p:cNvCxnSpPr>
          <p:nvPr/>
        </p:nvCxnSpPr>
        <p:spPr bwMode="auto">
          <a:xfrm flipH="1">
            <a:off x="1751013" y="4130675"/>
            <a:ext cx="482600" cy="2698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lg"/>
          </a:ln>
          <a:effectLst/>
        </p:spPr>
      </p:cxnSp>
      <p:sp>
        <p:nvSpPr>
          <p:cNvPr id="39" name="Oval 91"/>
          <p:cNvSpPr>
            <a:spLocks noChangeArrowheads="1"/>
          </p:cNvSpPr>
          <p:nvPr/>
        </p:nvSpPr>
        <p:spPr bwMode="auto">
          <a:xfrm>
            <a:off x="1331913" y="2436813"/>
            <a:ext cx="3679825" cy="1905000"/>
          </a:xfrm>
          <a:prstGeom prst="ellipse">
            <a:avLst/>
          </a:prstGeom>
          <a:noFill/>
          <a:ln w="38100">
            <a:solidFill>
              <a:srgbClr val="8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0" name="AutoShape 92"/>
          <p:cNvCxnSpPr>
            <a:cxnSpLocks noChangeShapeType="1"/>
          </p:cNvCxnSpPr>
          <p:nvPr/>
        </p:nvCxnSpPr>
        <p:spPr bwMode="auto">
          <a:xfrm flipV="1">
            <a:off x="1303338" y="4814888"/>
            <a:ext cx="4659312" cy="1428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8080"/>
            </a:solidFill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41" name="AutoShape 93"/>
          <p:cNvCxnSpPr>
            <a:cxnSpLocks noChangeShapeType="1"/>
            <a:stCxn id="12" idx="3"/>
          </p:cNvCxnSpPr>
          <p:nvPr/>
        </p:nvCxnSpPr>
        <p:spPr bwMode="auto">
          <a:xfrm rot="5400000">
            <a:off x="642938" y="4146550"/>
            <a:ext cx="1468437" cy="182563"/>
          </a:xfrm>
          <a:prstGeom prst="bentConnector3">
            <a:avLst>
              <a:gd name="adj1" fmla="val 51671"/>
            </a:avLst>
          </a:prstGeom>
          <a:noFill/>
          <a:ln w="38100">
            <a:solidFill>
              <a:srgbClr val="008080"/>
            </a:solidFill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42" name="AutoShape 94"/>
          <p:cNvCxnSpPr>
            <a:cxnSpLocks noChangeShapeType="1"/>
            <a:stCxn id="14" idx="6"/>
          </p:cNvCxnSpPr>
          <p:nvPr/>
        </p:nvCxnSpPr>
        <p:spPr bwMode="auto">
          <a:xfrm>
            <a:off x="4397375" y="3957638"/>
            <a:ext cx="1539875" cy="600075"/>
          </a:xfrm>
          <a:prstGeom prst="bentConnector3">
            <a:avLst>
              <a:gd name="adj1" fmla="val 20759"/>
            </a:avLst>
          </a:prstGeom>
          <a:noFill/>
          <a:ln w="38100">
            <a:solidFill>
              <a:srgbClr val="FFCC00"/>
            </a:solidFill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43" name="AutoShape 95"/>
          <p:cNvCxnSpPr>
            <a:cxnSpLocks noChangeShapeType="1"/>
            <a:stCxn id="6" idx="6"/>
          </p:cNvCxnSpPr>
          <p:nvPr/>
        </p:nvCxnSpPr>
        <p:spPr bwMode="auto">
          <a:xfrm>
            <a:off x="4133850" y="2762250"/>
            <a:ext cx="2041525" cy="1566863"/>
          </a:xfrm>
          <a:prstGeom prst="bentConnector3">
            <a:avLst>
              <a:gd name="adj1" fmla="val 41259"/>
            </a:avLst>
          </a:prstGeom>
          <a:noFill/>
          <a:ln w="38100">
            <a:solidFill>
              <a:srgbClr val="99CCFF"/>
            </a:solidFill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44" name="AutoShape 96"/>
          <p:cNvCxnSpPr>
            <a:cxnSpLocks noChangeShapeType="1"/>
            <a:stCxn id="20" idx="0"/>
          </p:cNvCxnSpPr>
          <p:nvPr/>
        </p:nvCxnSpPr>
        <p:spPr bwMode="auto">
          <a:xfrm rot="5400000" flipV="1">
            <a:off x="5593557" y="3491706"/>
            <a:ext cx="57150" cy="649287"/>
          </a:xfrm>
          <a:prstGeom prst="bentConnector4">
            <a:avLst>
              <a:gd name="adj1" fmla="val -240000"/>
              <a:gd name="adj2" fmla="val 71847"/>
            </a:avLst>
          </a:prstGeom>
          <a:noFill/>
          <a:ln w="3810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</p:cxnSp>
      <p:sp>
        <p:nvSpPr>
          <p:cNvPr id="45" name="Rectangle 97"/>
          <p:cNvSpPr>
            <a:spLocks noChangeArrowheads="1"/>
          </p:cNvSpPr>
          <p:nvPr/>
        </p:nvSpPr>
        <p:spPr bwMode="auto">
          <a:xfrm>
            <a:off x="5638800" y="3230982"/>
            <a:ext cx="3505200" cy="18158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1392" tIns="45699" rIns="91392" bIns="45699">
            <a:spAutoFit/>
          </a:bodyPr>
          <a:lstStyle/>
          <a:p>
            <a:pPr defTabSz="915988" eaLnBrk="0" hangingPunct="0"/>
            <a:r>
              <a:rPr lang="hu-HU" sz="1600" dirty="0" smtClean="0"/>
              <a:t>A </a:t>
            </a:r>
            <a:r>
              <a:rPr lang="en-US" sz="1600" dirty="0" smtClean="0"/>
              <a:t>variable can</a:t>
            </a:r>
            <a:r>
              <a:rPr lang="hu-HU" sz="1600" dirty="0" smtClean="0"/>
              <a:t> </a:t>
            </a:r>
            <a:r>
              <a:rPr lang="en-US" sz="1600" dirty="0" smtClean="0"/>
              <a:t>be</a:t>
            </a:r>
            <a:r>
              <a:rPr lang="en-US" sz="1600" dirty="0"/>
              <a:t>:</a:t>
            </a:r>
          </a:p>
          <a:p>
            <a:pPr defTabSz="915988" eaLnBrk="0" hangingPunct="0">
              <a:buFontTx/>
              <a:buChar char="•"/>
            </a:pPr>
            <a:r>
              <a:rPr lang="en-US" sz="1600" dirty="0"/>
              <a:t> (1) non-</a:t>
            </a:r>
            <a:r>
              <a:rPr lang="en-US" sz="1600" dirty="0" err="1"/>
              <a:t>occuring</a:t>
            </a:r>
            <a:r>
              <a:rPr lang="en-US" sz="1600" dirty="0"/>
              <a:t> </a:t>
            </a:r>
            <a:r>
              <a:rPr lang="hu-HU" sz="1600" dirty="0"/>
              <a:t/>
            </a:r>
            <a:br>
              <a:rPr lang="hu-HU" sz="1600" dirty="0"/>
            </a:br>
            <a:endParaRPr lang="hu-HU" sz="1600" dirty="0" smtClean="0"/>
          </a:p>
          <a:p>
            <a:pPr defTabSz="915988" eaLnBrk="0" hangingPunct="0"/>
            <a:r>
              <a:rPr lang="hu-HU" sz="1600" dirty="0"/>
              <a:t>	</a:t>
            </a:r>
            <a:endParaRPr lang="en-US" sz="1600" i="1" dirty="0">
              <a:latin typeface="Times New Roman" pitchFamily="18" charset="0"/>
            </a:endParaRPr>
          </a:p>
          <a:p>
            <a:pPr defTabSz="915988" eaLnBrk="0" hangingPunct="0">
              <a:buFontTx/>
              <a:buChar char="•"/>
            </a:pPr>
            <a:r>
              <a:rPr lang="en-US" sz="1600" dirty="0"/>
              <a:t> (2) parent of </a:t>
            </a:r>
            <a:r>
              <a:rPr lang="en-US" sz="1600" i="1" dirty="0">
                <a:latin typeface="Times New Roman" pitchFamily="18" charset="0"/>
              </a:rPr>
              <a:t>Y</a:t>
            </a:r>
          </a:p>
          <a:p>
            <a:pPr defTabSz="915988" eaLnBrk="0" hangingPunct="0">
              <a:buFontTx/>
              <a:buChar char="•"/>
            </a:pPr>
            <a:r>
              <a:rPr lang="en-US" sz="1600" i="1" dirty="0"/>
              <a:t> </a:t>
            </a:r>
            <a:r>
              <a:rPr lang="en-US" sz="1600" dirty="0"/>
              <a:t>(3) child of </a:t>
            </a:r>
            <a:r>
              <a:rPr lang="en-US" sz="1600" i="1" dirty="0">
                <a:latin typeface="Times New Roman" pitchFamily="18" charset="0"/>
              </a:rPr>
              <a:t>Y</a:t>
            </a:r>
          </a:p>
          <a:p>
            <a:pPr defTabSz="915988" eaLnBrk="0" hangingPunct="0">
              <a:buFontTx/>
              <a:buChar char="•"/>
            </a:pPr>
            <a:r>
              <a:rPr lang="en-US" sz="1600" dirty="0"/>
              <a:t> (4) pure (other parent)</a:t>
            </a:r>
            <a:endParaRPr lang="en-US" sz="1600" i="1" dirty="0"/>
          </a:p>
        </p:txBody>
      </p:sp>
      <p:sp>
        <p:nvSpPr>
          <p:cNvPr id="46" name="Oval 99"/>
          <p:cNvSpPr>
            <a:spLocks noChangeArrowheads="1"/>
          </p:cNvSpPr>
          <p:nvPr/>
        </p:nvSpPr>
        <p:spPr bwMode="auto">
          <a:xfrm>
            <a:off x="1870075" y="1941513"/>
            <a:ext cx="571500" cy="328612"/>
          </a:xfrm>
          <a:prstGeom prst="ellipse">
            <a:avLst/>
          </a:prstGeom>
          <a:solidFill>
            <a:srgbClr val="0000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7" name="AutoShape 100"/>
          <p:cNvCxnSpPr>
            <a:cxnSpLocks noChangeShapeType="1"/>
            <a:stCxn id="46" idx="4"/>
            <a:endCxn id="11" idx="0"/>
          </p:cNvCxnSpPr>
          <p:nvPr/>
        </p:nvCxnSpPr>
        <p:spPr bwMode="auto">
          <a:xfrm>
            <a:off x="2155825" y="2270125"/>
            <a:ext cx="368300" cy="3397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lg"/>
          </a:ln>
          <a:effectLst/>
        </p:spPr>
      </p:cxnSp>
      <p:cxnSp>
        <p:nvCxnSpPr>
          <p:cNvPr id="48" name="AutoShape 101"/>
          <p:cNvCxnSpPr>
            <a:cxnSpLocks noChangeShapeType="1"/>
            <a:stCxn id="46" idx="3"/>
            <a:endCxn id="10" idx="0"/>
          </p:cNvCxnSpPr>
          <p:nvPr/>
        </p:nvCxnSpPr>
        <p:spPr bwMode="auto">
          <a:xfrm flipH="1">
            <a:off x="1054100" y="2222500"/>
            <a:ext cx="900113" cy="3698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lg"/>
          </a:ln>
          <a:effectLst/>
        </p:spPr>
      </p:cxnSp>
      <p:cxnSp>
        <p:nvCxnSpPr>
          <p:cNvPr id="49" name="AutoShape 102"/>
          <p:cNvCxnSpPr>
            <a:cxnSpLocks noChangeShapeType="1"/>
            <a:stCxn id="46" idx="5"/>
            <a:endCxn id="6" idx="1"/>
          </p:cNvCxnSpPr>
          <p:nvPr/>
        </p:nvCxnSpPr>
        <p:spPr bwMode="auto">
          <a:xfrm>
            <a:off x="2357438" y="2222500"/>
            <a:ext cx="1281112" cy="4238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lg"/>
          </a:ln>
          <a:effectLst/>
        </p:spPr>
      </p:cxnSp>
      <p:sp>
        <p:nvSpPr>
          <p:cNvPr id="51" name="AutoShape 104"/>
          <p:cNvSpPr>
            <a:spLocks/>
          </p:cNvSpPr>
          <p:nvPr/>
        </p:nvSpPr>
        <p:spPr bwMode="auto">
          <a:xfrm>
            <a:off x="8489950" y="4252913"/>
            <a:ext cx="238125" cy="669925"/>
          </a:xfrm>
          <a:prstGeom prst="rightBrace">
            <a:avLst>
              <a:gd name="adj1" fmla="val 234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107"/>
          <p:cNvSpPr>
            <a:spLocks noChangeArrowheads="1"/>
          </p:cNvSpPr>
          <p:nvPr/>
        </p:nvSpPr>
        <p:spPr bwMode="auto">
          <a:xfrm>
            <a:off x="7696200" y="3429000"/>
            <a:ext cx="1360487" cy="6096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1392" tIns="45699" rIns="91392" bIns="45699" anchor="ctr"/>
          <a:lstStyle/>
          <a:p>
            <a:pPr algn="ctr" defTabSz="915988" eaLnBrk="0" hangingPunct="0"/>
            <a:r>
              <a:rPr lang="en-US" b="1" dirty="0" smtClean="0"/>
              <a:t>Irrelevant</a:t>
            </a:r>
            <a:endParaRPr lang="hu-HU" b="1" dirty="0" smtClean="0"/>
          </a:p>
          <a:p>
            <a:pPr algn="ctr" defTabSz="915988" eaLnBrk="0" hangingPunct="0"/>
            <a:r>
              <a:rPr lang="hu-HU" b="1" dirty="0" smtClean="0"/>
              <a:t>(strongly)</a:t>
            </a:r>
            <a:endParaRPr lang="en-US" b="1" dirty="0"/>
          </a:p>
        </p:txBody>
      </p:sp>
      <p:sp>
        <p:nvSpPr>
          <p:cNvPr id="53" name="Rectangle 108"/>
          <p:cNvSpPr>
            <a:spLocks noChangeArrowheads="1"/>
          </p:cNvSpPr>
          <p:nvPr/>
        </p:nvSpPr>
        <p:spPr bwMode="auto">
          <a:xfrm>
            <a:off x="7783513" y="5029200"/>
            <a:ext cx="1360487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1392" tIns="45699" rIns="91392" bIns="45699" anchor="ctr"/>
          <a:lstStyle/>
          <a:p>
            <a:pPr algn="ctr" defTabSz="915988" eaLnBrk="0" hangingPunct="0"/>
            <a:r>
              <a:rPr lang="en-US" b="1" dirty="0" smtClean="0"/>
              <a:t>Relevant</a:t>
            </a:r>
            <a:endParaRPr lang="hu-HU" b="1" dirty="0" smtClean="0"/>
          </a:p>
          <a:p>
            <a:pPr algn="ctr" defTabSz="915988" eaLnBrk="0" hangingPunct="0"/>
            <a:r>
              <a:rPr lang="hu-HU" b="1" dirty="0" smtClean="0"/>
              <a:t>(strongly)</a:t>
            </a:r>
            <a:endParaRPr lang="en-US" b="1" dirty="0"/>
          </a:p>
        </p:txBody>
      </p:sp>
      <p:sp>
        <p:nvSpPr>
          <p:cNvPr id="54" name="Text Box 110"/>
          <p:cNvSpPr txBox="1">
            <a:spLocks noChangeArrowheads="1"/>
          </p:cNvSpPr>
          <p:nvPr/>
        </p:nvSpPr>
        <p:spPr bwMode="auto">
          <a:xfrm>
            <a:off x="609600" y="5181600"/>
            <a:ext cx="65690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/>
            <a:r>
              <a:rPr lang="en-US" b="1" dirty="0"/>
              <a:t>Markov Blanket</a:t>
            </a:r>
            <a:r>
              <a:rPr lang="hu-HU" b="1" dirty="0"/>
              <a:t> Set</a:t>
            </a:r>
            <a:r>
              <a:rPr lang="en-US" b="1" dirty="0"/>
              <a:t>s (MBS) </a:t>
            </a:r>
            <a:r>
              <a:rPr lang="en-US" dirty="0"/>
              <a:t>the set of nodes which </a:t>
            </a:r>
            <a:r>
              <a:rPr lang="hu-HU" dirty="0"/>
              <a:t/>
            </a:r>
            <a:br>
              <a:rPr lang="hu-HU" dirty="0"/>
            </a:br>
            <a:r>
              <a:rPr lang="en-US" dirty="0"/>
              <a:t>probabilistically</a:t>
            </a:r>
            <a:r>
              <a:rPr lang="hu-HU" dirty="0"/>
              <a:t> </a:t>
            </a:r>
            <a:r>
              <a:rPr lang="en-US" dirty="0"/>
              <a:t>isolate the target from the rest of the model</a:t>
            </a:r>
            <a:r>
              <a:rPr lang="hu-HU" dirty="0"/>
              <a:t/>
            </a:r>
            <a:br>
              <a:rPr lang="hu-HU" dirty="0"/>
            </a:br>
            <a:r>
              <a:rPr lang="en-US" b="1" dirty="0" smtClean="0"/>
              <a:t>Markov </a:t>
            </a:r>
            <a:r>
              <a:rPr lang="en-US" b="1" dirty="0"/>
              <a:t>Blanket Membership (MBM)</a:t>
            </a:r>
          </a:p>
          <a:p>
            <a:pPr lvl="2"/>
            <a:r>
              <a:rPr lang="en-US" dirty="0"/>
              <a:t>(symmetric) </a:t>
            </a:r>
            <a:r>
              <a:rPr lang="hu-HU" dirty="0"/>
              <a:t>pairwise relationship</a:t>
            </a:r>
            <a:r>
              <a:rPr lang="en-US" dirty="0"/>
              <a:t> induced by MBS</a:t>
            </a:r>
            <a:r>
              <a:rPr lang="hu-HU" dirty="0"/>
              <a:t/>
            </a:r>
            <a:br>
              <a:rPr lang="hu-HU" dirty="0"/>
            </a:b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828800" y="1219200"/>
            <a:ext cx="5028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minimal sufficient set for prediction/diagnosis.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hu-HU" sz="4000" dirty="0" smtClean="0"/>
              <a:t>BayesEye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50975"/>
            <a:ext cx="90678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</a:t>
            </a:r>
            <a:r>
              <a:rPr lang="en-US" dirty="0" err="1" smtClean="0"/>
              <a:t>BayesEye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http://redmine.genagrid.eu</a:t>
            </a:r>
          </a:p>
          <a:p>
            <a:pPr lvl="1"/>
            <a:r>
              <a:rPr lang="en-US" dirty="0" err="1" smtClean="0"/>
              <a:t>bayeseyestudent</a:t>
            </a:r>
            <a:endParaRPr lang="en-US" dirty="0" smtClean="0"/>
          </a:p>
          <a:p>
            <a:pPr lvl="1"/>
            <a:r>
              <a:rPr lang="en-US" dirty="0" smtClean="0"/>
              <a:t>bayes123szem</a:t>
            </a:r>
          </a:p>
          <a:p>
            <a:r>
              <a:rPr lang="en-US" dirty="0" err="1" smtClean="0"/>
              <a:t>BayesEyeGenagrid</a:t>
            </a:r>
            <a:endParaRPr lang="en-US" dirty="0" smtClean="0"/>
          </a:p>
          <a:p>
            <a:pPr lvl="1"/>
            <a:r>
              <a:rPr lang="en-US" dirty="0" smtClean="0"/>
              <a:t>student_${</a:t>
            </a:r>
            <a:r>
              <a:rPr lang="en-US" dirty="0" err="1" smtClean="0"/>
              <a:t>i</a:t>
            </a:r>
            <a:r>
              <a:rPr lang="en-US" dirty="0" smtClean="0"/>
              <a:t>}</a:t>
            </a:r>
          </a:p>
          <a:p>
            <a:pPr lvl="1"/>
            <a:r>
              <a:rPr lang="en-US" dirty="0" err="1" smtClean="0"/>
              <a:t>stu</a:t>
            </a:r>
            <a:r>
              <a:rPr lang="en-US" dirty="0" smtClean="0"/>
              <a:t>${</a:t>
            </a:r>
            <a:r>
              <a:rPr lang="en-US" dirty="0" err="1" smtClean="0"/>
              <a:t>i</a:t>
            </a:r>
            <a:r>
              <a:rPr lang="en-US" dirty="0" smtClean="0"/>
              <a:t>}dent 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6705600" cy="1066800"/>
          </a:xfrm>
        </p:spPr>
        <p:txBody>
          <a:bodyPr/>
          <a:lstStyle/>
          <a:p>
            <a:pPr eaLnBrk="1" hangingPunct="1"/>
            <a:r>
              <a:rPr lang="hu-HU" sz="3200" smtClean="0"/>
              <a:t>Bayes rule, Bayesianism</a:t>
            </a:r>
            <a:br>
              <a:rPr lang="hu-HU" sz="3200" smtClean="0"/>
            </a:br>
            <a:r>
              <a:rPr lang="hu-HU" sz="2400" smtClean="0"/>
              <a:t>„</a:t>
            </a:r>
            <a:r>
              <a:rPr lang="en-US" sz="2400" smtClean="0"/>
              <a:t>all models are wrong, but some are useful</a:t>
            </a:r>
            <a:r>
              <a:rPr lang="hu-HU" sz="2400" smtClean="0"/>
              <a:t>”</a:t>
            </a:r>
            <a:r>
              <a:rPr lang="hu-HU" sz="2800" smtClean="0"/>
              <a:t/>
            </a:r>
            <a:br>
              <a:rPr lang="hu-HU" sz="2800" smtClean="0"/>
            </a:br>
            <a:endParaRPr lang="en-US" sz="3200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1066800" y="3962400"/>
          <a:ext cx="7467600" cy="536575"/>
        </p:xfrm>
        <a:graphic>
          <a:graphicData uri="http://schemas.openxmlformats.org/presentationml/2006/ole">
            <p:oleObj spid="_x0000_s334850" name="Equation" r:id="rId3" imgW="2831760" imgH="20304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2362200" y="2201863"/>
          <a:ext cx="3813175" cy="998537"/>
        </p:xfrm>
        <a:graphic>
          <a:graphicData uri="http://schemas.openxmlformats.org/presentationml/2006/ole">
            <p:oleObj spid="_x0000_s334851" name="Equation" r:id="rId4" imgW="1600200" imgH="419040" progId="Equation.3">
              <p:embed/>
            </p:oleObj>
          </a:graphicData>
        </a:graphic>
      </p:graphicFrame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762000" y="3429000"/>
            <a:ext cx="324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A scientific research paradigm</a:t>
            </a:r>
            <a:endParaRPr lang="en-US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838200" y="4724400"/>
            <a:ext cx="705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A practical method for inverting causal knowledge to diagnostic tool.</a:t>
            </a:r>
            <a:endParaRPr lang="en-US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1295400" y="5334000"/>
          <a:ext cx="6883400" cy="466725"/>
        </p:xfrm>
        <a:graphic>
          <a:graphicData uri="http://schemas.openxmlformats.org/presentationml/2006/ole">
            <p:oleObj spid="_x0000_s334852" name="Equation" r:id="rId5" imgW="29970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Bayesian prediction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838200" y="2554288"/>
          <a:ext cx="8305800" cy="496887"/>
        </p:xfrm>
        <a:graphic>
          <a:graphicData uri="http://schemas.openxmlformats.org/presentationml/2006/ole">
            <p:oleObj spid="_x0000_s395266" name="Equation" r:id="rId3" imgW="3403440" imgH="203040" progId="Equation.3">
              <p:embed/>
            </p:oleObj>
          </a:graphicData>
        </a:graphic>
      </p:graphicFrame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365125" y="1860550"/>
            <a:ext cx="7478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In the frequentist approach: Model identification (selection) is necessary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ph sz="quarter" idx="3"/>
          </p:nvPr>
        </p:nvGraphicFramePr>
        <p:xfrm>
          <a:off x="762000" y="4125913"/>
          <a:ext cx="7518400" cy="706437"/>
        </p:xfrm>
        <a:graphic>
          <a:graphicData uri="http://schemas.openxmlformats.org/presentationml/2006/ole">
            <p:oleObj spid="_x0000_s395267" name="Equation" r:id="rId4" imgW="3657600" imgH="342720" progId="Equation.3">
              <p:embed/>
            </p:oleObj>
          </a:graphicData>
        </a:graphic>
      </p:graphicFrame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381000" y="3429000"/>
            <a:ext cx="4937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In the Bayesian approach models are weighted</a:t>
            </a:r>
          </a:p>
        </p:txBody>
      </p:sp>
      <p:sp>
        <p:nvSpPr>
          <p:cNvPr id="3079" name="Text Box 13"/>
          <p:cNvSpPr txBox="1">
            <a:spLocks noChangeArrowheads="1"/>
          </p:cNvSpPr>
          <p:nvPr/>
        </p:nvSpPr>
        <p:spPr bwMode="auto">
          <a:xfrm>
            <a:off x="685800" y="5424488"/>
            <a:ext cx="7123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Note: in the Bayesian approach there is no need for model selection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Posterior of the most probable strongly relevant sets</a:t>
            </a:r>
          </a:p>
        </p:txBody>
      </p:sp>
      <p:sp>
        <p:nvSpPr>
          <p:cNvPr id="7577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" name="Picture 5" descr="DistributionOfRanked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752600"/>
            <a:ext cx="7162800" cy="4847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Cumulative posterior of the most probable strongly relevant sets</a:t>
            </a:r>
          </a:p>
        </p:txBody>
      </p:sp>
      <p:sp>
        <p:nvSpPr>
          <p:cNvPr id="7577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" name="Picture 4" descr="CumulativeOfRanked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0"/>
            <a:ext cx="7467600" cy="5005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rate of MBM and MBS</a:t>
            </a:r>
            <a:br>
              <a:rPr lang="en-US" dirty="0" smtClean="0"/>
            </a:br>
            <a:r>
              <a:rPr lang="en-US" dirty="0" smtClean="0"/>
              <a:t>(entropy)</a:t>
            </a:r>
          </a:p>
        </p:txBody>
      </p:sp>
      <p:sp>
        <p:nvSpPr>
          <p:cNvPr id="7577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" name="Picture 7" descr="mbm_entropy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4191000" cy="3651564"/>
          </a:xfrm>
          <a:prstGeom prst="rect">
            <a:avLst/>
          </a:prstGeom>
        </p:spPr>
      </p:pic>
      <p:pic>
        <p:nvPicPr>
          <p:cNvPr id="9" name="Picture 8" descr="mbs_entropy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9570" y="2819400"/>
            <a:ext cx="4329113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rate of MBM and MBS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sens</a:t>
            </a:r>
            <a:r>
              <a:rPr lang="en-US" dirty="0" smtClean="0"/>
              <a:t>, spec, MR, AUC)</a:t>
            </a:r>
          </a:p>
        </p:txBody>
      </p:sp>
      <p:sp>
        <p:nvSpPr>
          <p:cNvPr id="7577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" name="Picture 5" descr="class_auc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4343400"/>
            <a:ext cx="2886075" cy="2514600"/>
          </a:xfrm>
          <a:prstGeom prst="rect">
            <a:avLst/>
          </a:prstGeom>
        </p:spPr>
      </p:pic>
      <p:pic>
        <p:nvPicPr>
          <p:cNvPr id="7" name="Picture 6" descr="class_sensitivity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524000"/>
            <a:ext cx="2886075" cy="2514600"/>
          </a:xfrm>
          <a:prstGeom prst="rect">
            <a:avLst/>
          </a:prstGeom>
        </p:spPr>
      </p:pic>
      <p:pic>
        <p:nvPicPr>
          <p:cNvPr id="10" name="Picture 9" descr="class_specificity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1600200"/>
            <a:ext cx="2886075" cy="2514600"/>
          </a:xfrm>
          <a:prstGeom prst="rect">
            <a:avLst/>
          </a:prstGeom>
        </p:spPr>
      </p:pic>
      <p:pic>
        <p:nvPicPr>
          <p:cNvPr id="11" name="Picture 10" descr="class_mr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4343400"/>
            <a:ext cx="2886075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hu-HU" sz="3600"/>
              <a:t>Overview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4191000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/>
              <a:t>Biomarkers</a:t>
            </a:r>
          </a:p>
          <a:p>
            <a:pPr marL="342900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/>
              <a:t>The Bayesian statistical approach</a:t>
            </a:r>
            <a:endParaRPr lang="hu-HU" sz="2400" dirty="0" smtClean="0"/>
          </a:p>
          <a:p>
            <a:pPr marL="342900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/>
              <a:t>Partial multivariate analysis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sz="2000" dirty="0" smtClean="0"/>
              <a:t>Marginalization, sub-, sup-relevance</a:t>
            </a:r>
            <a:endParaRPr lang="en-US" sz="2000" dirty="0" smtClean="0"/>
          </a:p>
          <a:p>
            <a:pPr marL="742950" lvl="2" indent="-342900">
              <a:lnSpc>
                <a:spcPct val="80000"/>
              </a:lnSpc>
            </a:pPr>
            <a:r>
              <a:rPr lang="en-US" sz="2000" dirty="0" smtClean="0"/>
              <a:t>Frontlines</a:t>
            </a:r>
          </a:p>
          <a:p>
            <a:pPr marL="342900" lvl="1" indent="-342900">
              <a:lnSpc>
                <a:spcPct val="80000"/>
              </a:lnSpc>
            </a:pPr>
            <a:r>
              <a:rPr lang="en-US" dirty="0" smtClean="0"/>
              <a:t>Causal</a:t>
            </a:r>
            <a:r>
              <a:rPr lang="en-US" dirty="0" smtClean="0"/>
              <a:t>, confounded extension</a:t>
            </a:r>
          </a:p>
          <a:p>
            <a:pPr marL="342900" lvl="1" indent="-342900">
              <a:lnSpc>
                <a:spcPct val="80000"/>
              </a:lnSpc>
            </a:pPr>
            <a:r>
              <a:rPr lang="en-US" dirty="0" err="1" smtClean="0"/>
              <a:t>Multitarget</a:t>
            </a:r>
            <a:r>
              <a:rPr lang="en-US" dirty="0" smtClean="0"/>
              <a:t> </a:t>
            </a:r>
            <a:r>
              <a:rPr lang="en-US" dirty="0" smtClean="0"/>
              <a:t>(multidimensional)extension</a:t>
            </a:r>
          </a:p>
          <a:p>
            <a:pPr marL="342900" lvl="1" indent="-342900">
              <a:lnSpc>
                <a:spcPct val="80000"/>
              </a:lnSpc>
            </a:pPr>
            <a:r>
              <a:rPr lang="en-US" dirty="0" smtClean="0"/>
              <a:t>Interpretation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dirty="0" smtClean="0"/>
              <a:t>Optimal reporting</a:t>
            </a:r>
            <a:endParaRPr lang="en-US" dirty="0" smtClean="0"/>
          </a:p>
          <a:p>
            <a:pPr marL="742950" lvl="2" indent="-342900">
              <a:lnSpc>
                <a:spcPct val="80000"/>
              </a:lnSpc>
            </a:pPr>
            <a:r>
              <a:rPr lang="en-US" dirty="0" smtClean="0"/>
              <a:t>Fusion: Data analytic knowledge bases</a:t>
            </a:r>
            <a:endParaRPr lang="en-US" dirty="0" smtClean="0"/>
          </a:p>
          <a:p>
            <a:pPr marL="342900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err="1" smtClean="0"/>
              <a:t>BayesEye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7924800" cy="533400"/>
          </a:xfrm>
        </p:spPr>
        <p:txBody>
          <a:bodyPr/>
          <a:lstStyle/>
          <a:p>
            <a:r>
              <a:rPr lang="hu-HU" smtClean="0"/>
              <a:t>Frequentist vs Bayesian statistics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5943600"/>
            <a:ext cx="8839200" cy="838200"/>
          </a:xfrm>
        </p:spPr>
        <p:txBody>
          <a:bodyPr/>
          <a:lstStyle/>
          <a:p>
            <a:r>
              <a:rPr lang="hu-HU" sz="2000" smtClean="0"/>
              <a:t>Note: direct probabilistic statement!</a:t>
            </a:r>
          </a:p>
          <a:p>
            <a:pPr>
              <a:buFontTx/>
              <a:buNone/>
            </a:pPr>
            <a:endParaRPr lang="hu-HU" sz="2000" smtClean="0"/>
          </a:p>
        </p:txBody>
      </p:sp>
      <p:graphicFrame>
        <p:nvGraphicFramePr>
          <p:cNvPr id="136273" name="Group 81"/>
          <p:cNvGraphicFramePr>
            <a:graphicFrameLocks noGrp="1"/>
          </p:cNvGraphicFramePr>
          <p:nvPr>
            <p:ph sz="half" idx="2"/>
          </p:nvPr>
        </p:nvGraphicFramePr>
        <p:xfrm>
          <a:off x="914400" y="1066800"/>
          <a:ext cx="7696200" cy="4786633"/>
        </p:xfrm>
        <a:graphic>
          <a:graphicData uri="http://schemas.openxmlformats.org/drawingml/2006/table">
            <a:tbl>
              <a:tblPr/>
              <a:tblGrid>
                <a:gridCol w="3848100"/>
                <a:gridCol w="3848100"/>
              </a:tblGrid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Frequentist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Bayesian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Prior probabilities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Null hypothesis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Indirect: proving by refutation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Direct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Model selection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Model averaging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Likelihood ratio test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Bayes factor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p-value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-!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-!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Posterior probabilities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Confidence interval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Credible region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Significance level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Optimal decision based on Exp.Util.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Multiple testing problem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Remains, so 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  <a:sym typeface="Wingdings" pitchFamily="2" charset="2"/>
                        </a:rPr>
                        <a:t>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complex model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Model complexity dilemma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Best achievable alternative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subset space</a:t>
            </a:r>
            <a:endParaRPr lang="en-US" dirty="0"/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54006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961592"/>
            <a:ext cx="3352800" cy="189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subset space II.</a:t>
            </a:r>
            <a:endParaRPr lang="en-US" dirty="0"/>
          </a:p>
        </p:txBody>
      </p:sp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43050"/>
            <a:ext cx="31908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/>
          <a:lstStyle/>
          <a:p>
            <a:r>
              <a:rPr lang="en-US" dirty="0" smtClean="0"/>
              <a:t>An MBS </a:t>
            </a:r>
            <a:r>
              <a:rPr lang="en-US" dirty="0" err="1" smtClean="0"/>
              <a:t>heatmap</a:t>
            </a:r>
            <a:r>
              <a:rPr lang="en-US" dirty="0" smtClean="0"/>
              <a:t> in the subset space</a:t>
            </a:r>
            <a:endParaRPr lang="en-US" dirty="0"/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722953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33432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hape 7"/>
          <p:cNvCxnSpPr>
            <a:stCxn id="199684" idx="1"/>
          </p:cNvCxnSpPr>
          <p:nvPr/>
        </p:nvCxnSpPr>
        <p:spPr>
          <a:xfrm rot="10800000" flipH="1" flipV="1">
            <a:off x="228600" y="1724024"/>
            <a:ext cx="914400" cy="2009775"/>
          </a:xfrm>
          <a:prstGeom prst="curvedConnector4">
            <a:avLst>
              <a:gd name="adj1" fmla="val -1389"/>
              <a:gd name="adj2" fmla="val 5308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dirty="0" smtClean="0"/>
              <a:t>Bayesian-network based Bayesian </a:t>
            </a:r>
            <a:r>
              <a:rPr lang="en-US" sz="4000" dirty="0"/>
              <a:t>multilevel </a:t>
            </a:r>
            <a:r>
              <a:rPr lang="en-US" sz="4000" dirty="0" smtClean="0"/>
              <a:t>analysis</a:t>
            </a:r>
            <a:r>
              <a:rPr lang="hu-HU" sz="4000" dirty="0" smtClean="0"/>
              <a:t> (</a:t>
            </a:r>
            <a:r>
              <a:rPr lang="en-US" sz="4000" dirty="0" smtClean="0"/>
              <a:t>BN-</a:t>
            </a:r>
            <a:r>
              <a:rPr lang="hu-HU" sz="4000" dirty="0" smtClean="0"/>
              <a:t>BMLA)</a:t>
            </a:r>
            <a:endParaRPr lang="en-US" sz="4000" dirty="0"/>
          </a:p>
        </p:txBody>
      </p:sp>
      <p:sp>
        <p:nvSpPr>
          <p:cNvPr id="215043" name="Text Box 3"/>
          <p:cNvSpPr txBox="1">
            <a:spLocks noChangeArrowheads="1"/>
          </p:cNvSpPr>
          <p:nvPr/>
        </p:nvSpPr>
        <p:spPr bwMode="auto">
          <a:xfrm>
            <a:off x="0" y="1812925"/>
            <a:ext cx="8656638" cy="3140075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sm" len="sm"/>
          </a:ln>
          <a:effectLst/>
        </p:spPr>
        <p:txBody>
          <a:bodyPr lIns="91392" tIns="45699" rIns="91392" bIns="45699">
            <a:spAutoFit/>
          </a:bodyPr>
          <a:lstStyle/>
          <a:p>
            <a:pPr marL="454025" indent="-454025" defTabSz="915988" eaLnBrk="0" hangingPunct="0"/>
            <a:r>
              <a:rPr lang="en-US" sz="2000" dirty="0" smtClean="0">
                <a:latin typeface="Arial" pitchFamily="34" charset="0"/>
              </a:rPr>
              <a:t>Hierarchi</a:t>
            </a:r>
            <a:r>
              <a:rPr lang="en-US" sz="2000" dirty="0" smtClean="0"/>
              <a:t>c statistical q</a:t>
            </a:r>
            <a:r>
              <a:rPr lang="en-US" sz="2000" dirty="0" smtClean="0">
                <a:latin typeface="Arial" pitchFamily="34" charset="0"/>
              </a:rPr>
              <a:t>uestions </a:t>
            </a:r>
            <a:r>
              <a:rPr lang="en-US" sz="2000" smtClean="0">
                <a:latin typeface="Arial" pitchFamily="34" charset="0"/>
              </a:rPr>
              <a:t>about typed </a:t>
            </a:r>
            <a:r>
              <a:rPr lang="en-US" sz="2000" dirty="0" smtClean="0">
                <a:latin typeface="Arial" pitchFamily="34" charset="0"/>
              </a:rPr>
              <a:t>relevance </a:t>
            </a:r>
            <a:r>
              <a:rPr lang="en-US" sz="2000" dirty="0">
                <a:latin typeface="Arial" pitchFamily="34" charset="0"/>
              </a:rPr>
              <a:t>can be translated to questions about Bayesian network structural </a:t>
            </a:r>
            <a:r>
              <a:rPr lang="en-US" sz="2000" dirty="0" smtClean="0">
                <a:latin typeface="Arial" pitchFamily="34" charset="0"/>
              </a:rPr>
              <a:t>features: </a:t>
            </a:r>
            <a:endParaRPr lang="en-US" sz="2000" dirty="0">
              <a:latin typeface="Arial" pitchFamily="34" charset="0"/>
            </a:endParaRPr>
          </a:p>
          <a:p>
            <a:pPr marL="454025" indent="-454025" defTabSz="915988" eaLnBrk="0" hangingPunct="0"/>
            <a:endParaRPr lang="hu-HU" sz="2000" dirty="0">
              <a:latin typeface="Arial" pitchFamily="34" charset="0"/>
            </a:endParaRPr>
          </a:p>
          <a:p>
            <a:pPr marL="915988" lvl="1" indent="-461963" defTabSz="915988" eaLnBrk="0" hangingPunct="0"/>
            <a:r>
              <a:rPr lang="en-US" sz="2000" dirty="0" err="1">
                <a:latin typeface="Arial" pitchFamily="34" charset="0"/>
              </a:rPr>
              <a:t>Pairwise</a:t>
            </a:r>
            <a:r>
              <a:rPr lang="en-US" sz="2000" dirty="0">
                <a:latin typeface="Arial" pitchFamily="34" charset="0"/>
              </a:rPr>
              <a:t> association</a:t>
            </a:r>
            <a:r>
              <a:rPr lang="hu-HU" sz="2000" dirty="0">
                <a:latin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sym typeface="Wingdings" pitchFamily="2" charset="2"/>
              </a:rPr>
              <a:t></a:t>
            </a:r>
            <a:r>
              <a:rPr lang="hu-HU" sz="2000" dirty="0">
                <a:latin typeface="Arial" pitchFamily="34" charset="0"/>
              </a:rPr>
              <a:t> Markov Blanket Memberhsips  (MBM)</a:t>
            </a:r>
          </a:p>
          <a:p>
            <a:pPr marL="915988" lvl="1" indent="-461963" defTabSz="915988" eaLnBrk="0" hangingPunct="0"/>
            <a:r>
              <a:rPr lang="en-US" sz="2000" dirty="0">
                <a:latin typeface="Arial" pitchFamily="34" charset="0"/>
              </a:rPr>
              <a:t>Multivariable analysis </a:t>
            </a:r>
            <a:r>
              <a:rPr lang="en-US" sz="2000" dirty="0">
                <a:latin typeface="Arial" pitchFamily="34" charset="0"/>
                <a:sym typeface="Wingdings" pitchFamily="2" charset="2"/>
              </a:rPr>
              <a:t></a:t>
            </a:r>
            <a:r>
              <a:rPr lang="hu-HU" sz="2000" dirty="0">
                <a:latin typeface="Arial" pitchFamily="34" charset="0"/>
              </a:rPr>
              <a:t> Markov Blanket sets (MB)</a:t>
            </a:r>
          </a:p>
          <a:p>
            <a:pPr marL="915988" lvl="1" indent="-461963" defTabSz="915988" eaLnBrk="0" hangingPunct="0"/>
            <a:r>
              <a:rPr lang="en-US" sz="2000" dirty="0">
                <a:latin typeface="Arial" pitchFamily="34" charset="0"/>
              </a:rPr>
              <a:t>Multivariable analysis</a:t>
            </a:r>
            <a:r>
              <a:rPr lang="hu-HU" sz="2000" dirty="0">
                <a:latin typeface="Arial" pitchFamily="34" charset="0"/>
              </a:rPr>
              <a:t> </a:t>
            </a:r>
            <a:r>
              <a:rPr lang="en-US" sz="2000" dirty="0">
                <a:latin typeface="Arial" pitchFamily="34" charset="0"/>
              </a:rPr>
              <a:t>with interactions </a:t>
            </a:r>
            <a:r>
              <a:rPr lang="en-US" sz="2000" dirty="0">
                <a:latin typeface="Arial" pitchFamily="34" charset="0"/>
                <a:sym typeface="Wingdings" pitchFamily="2" charset="2"/>
              </a:rPr>
              <a:t></a:t>
            </a:r>
            <a:r>
              <a:rPr lang="hu-HU" sz="2000" dirty="0">
                <a:latin typeface="Arial" pitchFamily="34" charset="0"/>
              </a:rPr>
              <a:t> Markov Blanket Subgraphs (MBG)</a:t>
            </a:r>
          </a:p>
          <a:p>
            <a:pPr marL="915988" lvl="1" indent="-461963" defTabSz="915988" eaLnBrk="0" hangingPunct="0"/>
            <a:r>
              <a:rPr lang="en-US" sz="2000" dirty="0">
                <a:latin typeface="Arial" pitchFamily="34" charset="0"/>
              </a:rPr>
              <a:t>Complete dependency models </a:t>
            </a:r>
            <a:r>
              <a:rPr lang="en-US" sz="2000" dirty="0">
                <a:latin typeface="Arial" pitchFamily="34" charset="0"/>
                <a:sym typeface="Wingdings" pitchFamily="2" charset="2"/>
              </a:rPr>
              <a:t> </a:t>
            </a:r>
            <a:r>
              <a:rPr lang="en-US" sz="2000" dirty="0">
                <a:latin typeface="Arial" pitchFamily="34" charset="0"/>
              </a:rPr>
              <a:t>Partially Directed Acyclic Graphs</a:t>
            </a:r>
            <a:r>
              <a:rPr lang="hu-HU" sz="2000" dirty="0">
                <a:latin typeface="Arial" pitchFamily="34" charset="0"/>
              </a:rPr>
              <a:t> (PDAG)</a:t>
            </a:r>
          </a:p>
          <a:p>
            <a:pPr marL="915988" lvl="1" indent="-461963" defTabSz="915988" eaLnBrk="0" hangingPunct="0"/>
            <a:r>
              <a:rPr lang="en-US" sz="2000" dirty="0">
                <a:latin typeface="Arial" pitchFamily="34" charset="0"/>
              </a:rPr>
              <a:t>Complete causal models </a:t>
            </a:r>
            <a:r>
              <a:rPr lang="en-US" sz="2000" dirty="0">
                <a:latin typeface="Arial" pitchFamily="34" charset="0"/>
                <a:sym typeface="Wingdings" pitchFamily="2" charset="2"/>
              </a:rPr>
              <a:t></a:t>
            </a:r>
            <a:r>
              <a:rPr lang="hu-HU" sz="2000" dirty="0">
                <a:latin typeface="Arial" pitchFamily="34" charset="0"/>
              </a:rPr>
              <a:t> Bayes</a:t>
            </a:r>
            <a:r>
              <a:rPr lang="en-US" sz="2000" dirty="0" err="1">
                <a:latin typeface="Arial" pitchFamily="34" charset="0"/>
              </a:rPr>
              <a:t>ian</a:t>
            </a:r>
            <a:r>
              <a:rPr lang="en-US" sz="2000" dirty="0">
                <a:latin typeface="Arial" pitchFamily="34" charset="0"/>
              </a:rPr>
              <a:t> network</a:t>
            </a:r>
            <a:r>
              <a:rPr lang="hu-HU" sz="2000" dirty="0">
                <a:latin typeface="Arial" pitchFamily="34" charset="0"/>
              </a:rPr>
              <a:t> (BN)</a:t>
            </a: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533400" y="4953000"/>
            <a:ext cx="6477000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392" tIns="45699" rIns="91392" bIns="45699">
            <a:spAutoFit/>
          </a:bodyPr>
          <a:lstStyle/>
          <a:p>
            <a:pPr defTabSz="915988" eaLnBrk="0" hangingPunct="0"/>
            <a:r>
              <a:rPr lang="en-US" sz="2400" b="1">
                <a:latin typeface="Arial" pitchFamily="34" charset="0"/>
              </a:rPr>
              <a:t>Hierarchy of levels</a:t>
            </a:r>
          </a:p>
          <a:p>
            <a:pPr defTabSz="915988" eaLnBrk="0" hangingPunct="0"/>
            <a:r>
              <a:rPr lang="en-US" sz="2400">
                <a:latin typeface="Arial" pitchFamily="34" charset="0"/>
              </a:rPr>
              <a:t>BN </a:t>
            </a:r>
            <a:r>
              <a:rPr lang="en-US" sz="2400">
                <a:latin typeface="Arial" pitchFamily="34" charset="0"/>
                <a:sym typeface="Wingdings" pitchFamily="2" charset="2"/>
              </a:rPr>
              <a:t></a:t>
            </a:r>
            <a:r>
              <a:rPr lang="en-US" sz="2400">
                <a:latin typeface="Arial" pitchFamily="34" charset="0"/>
              </a:rPr>
              <a:t> PDAG</a:t>
            </a:r>
            <a:r>
              <a:rPr lang="en-US" sz="2400">
                <a:latin typeface="Arial" pitchFamily="34" charset="0"/>
                <a:sym typeface="Wingdings" pitchFamily="2" charset="2"/>
              </a:rPr>
              <a:t></a:t>
            </a:r>
            <a:r>
              <a:rPr lang="en-US" sz="2400">
                <a:latin typeface="Arial" pitchFamily="34" charset="0"/>
              </a:rPr>
              <a:t> </a:t>
            </a:r>
            <a:r>
              <a:rPr lang="hu-HU" sz="2400">
                <a:latin typeface="Arial" pitchFamily="34" charset="0"/>
              </a:rPr>
              <a:t>MBG </a:t>
            </a:r>
            <a:r>
              <a:rPr lang="en-US" sz="2400">
                <a:latin typeface="Arial" pitchFamily="34" charset="0"/>
                <a:sym typeface="Wingdings" pitchFamily="2" charset="2"/>
              </a:rPr>
              <a:t></a:t>
            </a:r>
            <a:r>
              <a:rPr lang="en-US" sz="2400">
                <a:latin typeface="Arial" pitchFamily="34" charset="0"/>
              </a:rPr>
              <a:t> </a:t>
            </a:r>
            <a:r>
              <a:rPr lang="hu-HU" sz="2400">
                <a:latin typeface="Arial" pitchFamily="34" charset="0"/>
              </a:rPr>
              <a:t>MB </a:t>
            </a:r>
            <a:r>
              <a:rPr lang="en-US" sz="2400">
                <a:latin typeface="Arial" pitchFamily="34" charset="0"/>
                <a:sym typeface="Wingdings" pitchFamily="2" charset="2"/>
              </a:rPr>
              <a:t></a:t>
            </a:r>
            <a:r>
              <a:rPr lang="en-US" sz="2400">
                <a:latin typeface="Arial" pitchFamily="34" charset="0"/>
              </a:rPr>
              <a:t> MBM</a:t>
            </a:r>
          </a:p>
          <a:p>
            <a:pPr defTabSz="915988" eaLnBrk="0" hangingPunct="0"/>
            <a:endParaRPr lang="en-US" sz="24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smtClean="0"/>
              <a:t>Bayesian inference of Bayesian network features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Simple features vs. complex features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Edges (n</a:t>
            </a:r>
            <a:r>
              <a:rPr lang="en-US" sz="2000" baseline="30000" smtClean="0"/>
              <a:t>2</a:t>
            </a:r>
            <a:r>
              <a:rPr lang="en-US" sz="2000" smtClean="0"/>
              <a:t>), MBMs (n</a:t>
            </a:r>
            <a:r>
              <a:rPr lang="en-US" sz="2000" baseline="30000" smtClean="0"/>
              <a:t>2</a:t>
            </a:r>
            <a:r>
              <a:rPr lang="en-US" sz="200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MBSs (2</a:t>
            </a:r>
            <a:r>
              <a:rPr lang="en-US" sz="2000" baseline="30000" smtClean="0"/>
              <a:t>n</a:t>
            </a:r>
            <a:r>
              <a:rPr lang="en-US" sz="2000" smtClean="0"/>
              <a:t>), MBGs (2</a:t>
            </a:r>
            <a:r>
              <a:rPr lang="en-US" sz="2000" baseline="30000" smtClean="0"/>
              <a:t>O(knlog(n))</a:t>
            </a:r>
            <a:r>
              <a:rPr lang="en-US" sz="200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(Types of pairwise, but model-dependent relations (n</a:t>
            </a:r>
            <a:r>
              <a:rPr lang="en-US" sz="2000" baseline="30000" smtClean="0"/>
              <a:t>2</a:t>
            </a:r>
            <a:r>
              <a:rPr lang="en-US" sz="2000" smtClean="0"/>
              <a:t>)?)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smtClean="0"/>
              <a:t>Simple features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Edges: DAG-based MCMC, Madigan et al., 1995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MBMs: ordering-based MCMC, Friedman et al., 2000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Modular features: exact averaging, Cooper,2000, Koivisto,2004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smtClean="0"/>
              <a:t>Complex features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MBSs,MBGs : integrated ordering-based MCMC&amp;search, 2006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>
                <a:solidFill>
                  <a:schemeClr val="accent2"/>
                </a:solidFill>
              </a:rPr>
              <a:t>Bayesian multilevel analysis of relevance (BMLA)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smtClean="0"/>
              <a:t>Ovarian cancer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smtClean="0"/>
              <a:t>Rheumatoid arthritis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smtClean="0"/>
              <a:t>Asthma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smtClean="0"/>
              <a:t>Allergy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48E5-C226-4854-AAE3-5412358AE606}" type="slidenum">
              <a:rPr lang="en-US"/>
              <a:pPr/>
              <a:t>26</a:t>
            </a:fld>
            <a:endParaRPr 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marginal</a:t>
            </a:r>
            <a:r>
              <a:rPr lang="hu-HU" dirty="0" smtClean="0"/>
              <a:t> </a:t>
            </a:r>
            <a:r>
              <a:rPr lang="hu-HU" dirty="0"/>
              <a:t>multivariate analysis</a:t>
            </a:r>
            <a:endParaRPr lang="en-US" dirty="0"/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457200" y="1219200"/>
            <a:ext cx="75707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Problem: the </a:t>
            </a:r>
            <a:r>
              <a:rPr lang="en-US">
                <a:solidFill>
                  <a:schemeClr val="accent2"/>
                </a:solidFill>
              </a:rPr>
              <a:t>“polynomial”gap</a:t>
            </a:r>
            <a:r>
              <a:rPr lang="en-US"/>
              <a:t> between simple and complex features</a:t>
            </a:r>
          </a:p>
          <a:p>
            <a:r>
              <a:rPr lang="en-US"/>
              <a:t>	(e.g., MBM (n</a:t>
            </a:r>
            <a:r>
              <a:rPr lang="en-US" baseline="30000"/>
              <a:t>2</a:t>
            </a:r>
            <a:r>
              <a:rPr lang="en-US"/>
              <a:t>) and MBS (2</a:t>
            </a:r>
            <a:r>
              <a:rPr lang="en-US" baseline="30000"/>
              <a:t>n</a:t>
            </a:r>
            <a:r>
              <a:rPr lang="en-US"/>
              <a:t>))</a:t>
            </a:r>
          </a:p>
          <a:p>
            <a:r>
              <a:rPr lang="en-US"/>
              <a:t>Idea: If all </a:t>
            </a:r>
            <a:r>
              <a:rPr lang="en-US" i="1"/>
              <a:t>X</a:t>
            </a:r>
            <a:r>
              <a:rPr lang="en-US" i="1" baseline="-25000"/>
              <a:t>i</a:t>
            </a:r>
            <a:r>
              <a:rPr lang="en-US"/>
              <a:t> in set </a:t>
            </a:r>
            <a:r>
              <a:rPr lang="en-US" i="1"/>
              <a:t>S</a:t>
            </a:r>
            <a:r>
              <a:rPr lang="en-US"/>
              <a:t> with size </a:t>
            </a:r>
            <a:r>
              <a:rPr lang="en-US" i="1"/>
              <a:t>k</a:t>
            </a:r>
            <a:r>
              <a:rPr lang="en-US"/>
              <a:t> are members of a Markov Boundary set, </a:t>
            </a:r>
          </a:p>
          <a:p>
            <a:r>
              <a:rPr lang="en-US"/>
              <a:t>then </a:t>
            </a:r>
            <a:r>
              <a:rPr lang="en-US" i="1"/>
              <a:t>S</a:t>
            </a:r>
            <a:r>
              <a:rPr lang="en-US"/>
              <a:t> is called a k-ary Markov Boundary subset (O(n</a:t>
            </a:r>
            <a:r>
              <a:rPr lang="en-US" baseline="30000"/>
              <a:t>k</a:t>
            </a:r>
            <a:r>
              <a:rPr lang="en-US"/>
              <a:t>)).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788" y="2452827"/>
            <a:ext cx="7237412" cy="425277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en-US" dirty="0" smtClean="0"/>
              <a:t>Marginal posteriors for multivariate relevance: the definition</a:t>
            </a:r>
            <a:endParaRPr lang="en-US" dirty="0"/>
          </a:p>
        </p:txBody>
      </p:sp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33600"/>
            <a:ext cx="53911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38800" y="5410200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Methods???: heuristics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800600"/>
            <a:ext cx="37240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Operations:</a:t>
            </a:r>
          </a:p>
          <a:p>
            <a:r>
              <a:rPr lang="en-US" dirty="0" smtClean="0"/>
              <a:t>	projection</a:t>
            </a:r>
            <a:r>
              <a:rPr lang="hu-HU" dirty="0" smtClean="0"/>
              <a:t>/marginalization</a:t>
            </a:r>
          </a:p>
          <a:p>
            <a:r>
              <a:rPr lang="hu-HU" dirty="0" smtClean="0"/>
              <a:t>	truncation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marginal</a:t>
            </a:r>
            <a:r>
              <a:rPr lang="hu-HU" dirty="0" smtClean="0"/>
              <a:t> multivariate analysis</a:t>
            </a:r>
            <a:r>
              <a:rPr lang="en-US" dirty="0" smtClean="0"/>
              <a:t> in asthma research</a:t>
            </a:r>
            <a:endParaRPr lang="en-US" dirty="0"/>
          </a:p>
        </p:txBody>
      </p:sp>
      <p:graphicFrame>
        <p:nvGraphicFramePr>
          <p:cNvPr id="201731" name="Object 3"/>
          <p:cNvGraphicFramePr>
            <a:graphicFrameLocks noChangeAspect="1"/>
          </p:cNvGraphicFramePr>
          <p:nvPr/>
        </p:nvGraphicFramePr>
        <p:xfrm>
          <a:off x="654050" y="1828800"/>
          <a:ext cx="2119313" cy="320675"/>
        </p:xfrm>
        <a:graphic>
          <a:graphicData uri="http://schemas.openxmlformats.org/presentationml/2006/ole">
            <p:oleObj spid="_x0000_s453634" name="Equation" r:id="rId3" imgW="1511280" imgH="228600" progId="Equation.3">
              <p:embed/>
            </p:oleObj>
          </a:graphicData>
        </a:graphic>
      </p:graphicFrame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4888" y="2590800"/>
            <a:ext cx="71342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k-MBS-sub</a:t>
            </a:r>
            <a:endParaRPr lang="en-US" dirty="0"/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8300" y="2145091"/>
            <a:ext cx="5829300" cy="463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2755" name="Object 3"/>
          <p:cNvGraphicFramePr>
            <a:graphicFrameLocks noChangeAspect="1"/>
          </p:cNvGraphicFramePr>
          <p:nvPr/>
        </p:nvGraphicFramePr>
        <p:xfrm>
          <a:off x="623887" y="1447800"/>
          <a:ext cx="2119313" cy="320675"/>
        </p:xfrm>
        <a:graphic>
          <a:graphicData uri="http://schemas.openxmlformats.org/presentationml/2006/ole">
            <p:oleObj spid="_x0000_s451586" name="Equation" r:id="rId4" imgW="15112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76200"/>
            <a:ext cx="9067800" cy="1143000"/>
          </a:xfrm>
        </p:spPr>
        <p:txBody>
          <a:bodyPr/>
          <a:lstStyle/>
          <a:p>
            <a:r>
              <a:rPr lang="en-US" sz="3600" dirty="0" smtClean="0"/>
              <a:t>Biomarker challenges in biomedicine</a:t>
            </a:r>
            <a:endParaRPr lang="hu-HU" sz="3600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2192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2200" dirty="0" smtClean="0"/>
              <a:t>Better outcome variable</a:t>
            </a:r>
          </a:p>
          <a:p>
            <a:pPr lvl="1">
              <a:lnSpc>
                <a:spcPct val="80000"/>
              </a:lnSpc>
            </a:pPr>
            <a:r>
              <a:rPr lang="hu-HU" sz="1800" dirty="0" smtClean="0"/>
              <a:t>„Lost in diagnosis”: phenome</a:t>
            </a:r>
          </a:p>
          <a:p>
            <a:pPr>
              <a:lnSpc>
                <a:spcPct val="80000"/>
              </a:lnSpc>
            </a:pPr>
            <a:r>
              <a:rPr lang="hu-HU" sz="2200" dirty="0" smtClean="0"/>
              <a:t>Better and more complete set of predictor variables</a:t>
            </a:r>
          </a:p>
          <a:p>
            <a:pPr lvl="1">
              <a:lnSpc>
                <a:spcPct val="80000"/>
              </a:lnSpc>
            </a:pPr>
            <a:r>
              <a:rPr lang="hu-HU" sz="1800" dirty="0" smtClean="0"/>
              <a:t>„Right under everyone’s noses”: rare variants (RVs)</a:t>
            </a:r>
          </a:p>
          <a:p>
            <a:pPr lvl="1">
              <a:lnSpc>
                <a:spcPct val="80000"/>
              </a:lnSpc>
            </a:pPr>
            <a:r>
              <a:rPr lang="hu-HU" sz="1800" dirty="0" smtClean="0"/>
              <a:t>„The great beyond”: Epigenetics, environment</a:t>
            </a:r>
          </a:p>
          <a:p>
            <a:pPr>
              <a:lnSpc>
                <a:spcPct val="80000"/>
              </a:lnSpc>
            </a:pPr>
            <a:r>
              <a:rPr lang="hu-HU" sz="2200" dirty="0" smtClean="0"/>
              <a:t>Better statistical models</a:t>
            </a:r>
          </a:p>
          <a:p>
            <a:pPr lvl="1">
              <a:lnSpc>
                <a:spcPct val="80000"/>
              </a:lnSpc>
            </a:pPr>
            <a:r>
              <a:rPr lang="hu-HU" sz="1800" dirty="0" smtClean="0"/>
              <a:t>„In the architecture”: structural variations</a:t>
            </a:r>
          </a:p>
          <a:p>
            <a:pPr lvl="1">
              <a:lnSpc>
                <a:spcPct val="80000"/>
              </a:lnSpc>
            </a:pPr>
            <a:r>
              <a:rPr lang="hu-HU" sz="1800" dirty="0" smtClean="0"/>
              <a:t>„Out of sight”: many, small effect</a:t>
            </a:r>
            <a:r>
              <a:rPr lang="en-US" sz="1800" dirty="0" smtClean="0"/>
              <a:t>s</a:t>
            </a:r>
            <a:endParaRPr lang="hu-HU" sz="1800" dirty="0" smtClean="0"/>
          </a:p>
          <a:p>
            <a:pPr lvl="1">
              <a:lnSpc>
                <a:spcPct val="80000"/>
              </a:lnSpc>
            </a:pPr>
            <a:r>
              <a:rPr lang="hu-HU" sz="1800" dirty="0" smtClean="0"/>
              <a:t>„In underground networks”: epistatic</a:t>
            </a:r>
            <a:r>
              <a:rPr lang="en-US" sz="1800" dirty="0" smtClean="0"/>
              <a:t> interactions</a:t>
            </a:r>
            <a:endParaRPr lang="hu-HU" sz="1800" dirty="0" smtClean="0"/>
          </a:p>
          <a:p>
            <a:pPr>
              <a:lnSpc>
                <a:spcPct val="80000"/>
              </a:lnSpc>
            </a:pPr>
            <a:endParaRPr lang="hu-HU" sz="2000" b="1" dirty="0" smtClean="0"/>
          </a:p>
          <a:p>
            <a:pPr>
              <a:lnSpc>
                <a:spcPct val="80000"/>
              </a:lnSpc>
            </a:pPr>
            <a:r>
              <a:rPr lang="hu-HU" sz="2000" b="1" dirty="0" smtClean="0"/>
              <a:t>Causation (confounding)</a:t>
            </a:r>
          </a:p>
          <a:p>
            <a:pPr>
              <a:lnSpc>
                <a:spcPct val="80000"/>
              </a:lnSpc>
            </a:pPr>
            <a:r>
              <a:rPr lang="hu-HU" sz="2000" b="1" dirty="0" smtClean="0"/>
              <a:t>Statistical significance („multiple testing problem”)</a:t>
            </a:r>
          </a:p>
          <a:p>
            <a:pPr>
              <a:lnSpc>
                <a:spcPct val="80000"/>
              </a:lnSpc>
            </a:pPr>
            <a:r>
              <a:rPr lang="hu-HU" sz="2000" b="1" dirty="0" smtClean="0"/>
              <a:t>Complex models: interactions, epistatis</a:t>
            </a:r>
          </a:p>
          <a:p>
            <a:pPr>
              <a:lnSpc>
                <a:spcPct val="80000"/>
              </a:lnSpc>
            </a:pPr>
            <a:r>
              <a:rPr lang="hu-HU" sz="2000" b="1" dirty="0" smtClean="0"/>
              <a:t>Interpretation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2D032-51CD-4D41-A8D7-943B9DA498EA}" type="slidenum">
              <a:rPr lang="hu-HU"/>
              <a:pPr>
                <a:defRPr/>
              </a:pPr>
              <a:t>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k-MBS-sup</a:t>
            </a:r>
            <a:endParaRPr lang="en-US" dirty="0"/>
          </a:p>
        </p:txBody>
      </p:sp>
      <p:graphicFrame>
        <p:nvGraphicFramePr>
          <p:cNvPr id="203779" name="Object 3"/>
          <p:cNvGraphicFramePr>
            <a:graphicFrameLocks noChangeAspect="1"/>
          </p:cNvGraphicFramePr>
          <p:nvPr/>
        </p:nvGraphicFramePr>
        <p:xfrm>
          <a:off x="990600" y="1431925"/>
          <a:ext cx="2120900" cy="320675"/>
        </p:xfrm>
        <a:graphic>
          <a:graphicData uri="http://schemas.openxmlformats.org/presentationml/2006/ole">
            <p:oleObj spid="_x0000_s452610" name="Equation" r:id="rId3" imgW="1511280" imgH="228600" progId="Equation.3">
              <p:embed/>
            </p:oleObj>
          </a:graphicData>
        </a:graphic>
      </p:graphicFrame>
      <p:pic>
        <p:nvPicPr>
          <p:cNvPr id="2037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6925" y="2219325"/>
            <a:ext cx="540067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48E5-C226-4854-AAE3-5412358AE606}" type="slidenum">
              <a:rPr lang="en-US"/>
              <a:pPr/>
              <a:t>31</a:t>
            </a:fld>
            <a:endParaRPr 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Marginal</a:t>
            </a:r>
            <a:r>
              <a:rPr lang="hu-HU" dirty="0" smtClean="0"/>
              <a:t> </a:t>
            </a:r>
            <a:r>
              <a:rPr lang="hu-HU" dirty="0"/>
              <a:t>multivariate </a:t>
            </a:r>
            <a:r>
              <a:rPr lang="en-US" dirty="0" smtClean="0"/>
              <a:t>posteriors in the subset space</a:t>
            </a:r>
            <a:endParaRPr lang="en-US" dirty="0"/>
          </a:p>
        </p:txBody>
      </p:sp>
      <p:graphicFrame>
        <p:nvGraphicFramePr>
          <p:cNvPr id="164871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273050" y="2560638"/>
          <a:ext cx="2119313" cy="320675"/>
        </p:xfrm>
        <a:graphic>
          <a:graphicData uri="http://schemas.openxmlformats.org/presentationml/2006/ole">
            <p:oleObj spid="_x0000_s455682" name="Equation" r:id="rId3" imgW="1511280" imgH="228600" progId="Equation.3">
              <p:embed/>
            </p:oleObj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5651500" y="2590800"/>
          <a:ext cx="2120900" cy="320675"/>
        </p:xfrm>
        <a:graphic>
          <a:graphicData uri="http://schemas.openxmlformats.org/presentationml/2006/ole">
            <p:oleObj spid="_x0000_s455683" name="Equation" r:id="rId4" imgW="1511280" imgH="228600" progId="Equation.3">
              <p:embed/>
            </p:oleObj>
          </a:graphicData>
        </a:graphic>
      </p:graphicFrame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8868" y="3105150"/>
            <a:ext cx="4459532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38200" y="21336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k-MBS-sub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17796" y="21336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k-MBS-sup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Marginal</a:t>
            </a:r>
            <a:r>
              <a:rPr lang="hu-HU" dirty="0" smtClean="0"/>
              <a:t> </a:t>
            </a:r>
            <a:r>
              <a:rPr lang="hu-HU" dirty="0"/>
              <a:t>multivariate </a:t>
            </a:r>
            <a:r>
              <a:rPr lang="en-US" dirty="0" smtClean="0"/>
              <a:t>posteriors in the subset space</a:t>
            </a:r>
            <a:endParaRPr lang="en-US" dirty="0"/>
          </a:p>
        </p:txBody>
      </p:sp>
      <p:pic>
        <p:nvPicPr>
          <p:cNvPr id="12" name="Picture 11" descr="subsupCurvesAsthmaGenes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905000"/>
            <a:ext cx="6472952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10600" cy="1143000"/>
          </a:xfrm>
        </p:spPr>
        <p:txBody>
          <a:bodyPr/>
          <a:lstStyle/>
          <a:p>
            <a:pPr eaLnBrk="1" hangingPunct="1"/>
            <a:r>
              <a:rPr lang="hu-HU" sz="3200" dirty="0" smtClean="0"/>
              <a:t>A more detailed language for associations: </a:t>
            </a:r>
            <a:br>
              <a:rPr lang="hu-HU" sz="3200" dirty="0" smtClean="0"/>
            </a:br>
            <a:r>
              <a:rPr lang="hu-HU" sz="3200" dirty="0" smtClean="0"/>
              <a:t>typed relevance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914400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sz="2000" dirty="0" smtClean="0"/>
              <a:t>Weak relevance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hu-HU" sz="2000" dirty="0" smtClean="0"/>
              <a:t>Strong relevance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hu-HU" sz="2000" dirty="0" smtClean="0"/>
              <a:t>Conditiontional relevance (pure interaction)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Dire</a:t>
            </a:r>
            <a:r>
              <a:rPr lang="hu-HU" sz="2000" dirty="0" smtClean="0"/>
              <a:t>c</a:t>
            </a:r>
            <a:r>
              <a:rPr lang="en-US" sz="2000" dirty="0" smtClean="0"/>
              <a:t>t </a:t>
            </a:r>
            <a:r>
              <a:rPr lang="en-US" sz="2000" dirty="0" err="1" smtClean="0"/>
              <a:t>relevanc</a:t>
            </a:r>
            <a:r>
              <a:rPr lang="hu-HU" sz="2000" dirty="0" smtClean="0"/>
              <a:t>ia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1600" dirty="0" smtClean="0"/>
              <a:t>With hidden variable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1600" dirty="0" smtClean="0"/>
              <a:t>No hidden variable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hu-HU" sz="2000" dirty="0" smtClean="0"/>
              <a:t>Causal </a:t>
            </a:r>
            <a:r>
              <a:rPr lang="en-US" sz="2000" dirty="0" err="1" smtClean="0"/>
              <a:t>relevanc</a:t>
            </a:r>
            <a:r>
              <a:rPr lang="hu-HU" sz="2000" dirty="0" smtClean="0"/>
              <a:t>ia</a:t>
            </a:r>
          </a:p>
          <a:p>
            <a:pPr eaLnBrk="1" hangingPunct="1">
              <a:lnSpc>
                <a:spcPct val="80000"/>
              </a:lnSpc>
            </a:pPr>
            <a:r>
              <a:rPr lang="hu-HU" sz="2000" dirty="0" smtClean="0"/>
              <a:t>Effect modifier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1800" dirty="0" smtClean="0"/>
              <a:t>Probabilistic, direct, causal</a:t>
            </a:r>
          </a:p>
          <a:p>
            <a:pPr lvl="1" eaLnBrk="1" hangingPunct="1">
              <a:lnSpc>
                <a:spcPct val="80000"/>
              </a:lnSpc>
              <a:buNone/>
            </a:pPr>
            <a:endParaRPr lang="hu-HU" sz="1800" dirty="0" smtClean="0"/>
          </a:p>
          <a:p>
            <a:pPr eaLnBrk="1" hangingPunct="1">
              <a:lnSpc>
                <a:spcPct val="80000"/>
              </a:lnSpc>
            </a:pPr>
            <a:r>
              <a:rPr lang="hu-HU" sz="2200" dirty="0" smtClean="0"/>
              <a:t>Typed relevance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Parent, Child</a:t>
            </a:r>
            <a:endParaRPr lang="hu-HU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hu-HU" sz="1800" dirty="0" smtClean="0"/>
              <a:t>Direct=</a:t>
            </a:r>
            <a:r>
              <a:rPr lang="en-US" sz="1800" dirty="0" smtClean="0"/>
              <a:t>Parent</a:t>
            </a:r>
            <a:r>
              <a:rPr lang="hu-HU" sz="1800" dirty="0" smtClean="0"/>
              <a:t> or</a:t>
            </a:r>
            <a:r>
              <a:rPr lang="en-US" sz="1800" dirty="0" smtClean="0"/>
              <a:t> Child</a:t>
            </a:r>
            <a:endParaRPr lang="hu-HU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Ascendant</a:t>
            </a:r>
            <a:r>
              <a:rPr lang="hu-HU" sz="1800" dirty="0" smtClean="0"/>
              <a:t>=Parent+</a:t>
            </a:r>
            <a:r>
              <a:rPr lang="en-US" sz="1800" dirty="0" smtClean="0"/>
              <a:t>, Descendant</a:t>
            </a:r>
            <a:r>
              <a:rPr lang="hu-HU" sz="1800" dirty="0" smtClean="0"/>
              <a:t>=Child+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800" dirty="0" err="1" smtClean="0"/>
              <a:t>Markovian</a:t>
            </a:r>
            <a:r>
              <a:rPr lang="hu-HU" sz="1800" dirty="0" smtClean="0"/>
              <a:t>=</a:t>
            </a:r>
            <a:r>
              <a:rPr lang="en-US" sz="1800" dirty="0" smtClean="0"/>
              <a:t>Parent,</a:t>
            </a:r>
            <a:r>
              <a:rPr lang="hu-HU" sz="1800" dirty="0" smtClean="0"/>
              <a:t> or </a:t>
            </a:r>
            <a:r>
              <a:rPr lang="en-US" sz="1800" dirty="0" smtClean="0"/>
              <a:t>Child</a:t>
            </a:r>
            <a:r>
              <a:rPr lang="hu-HU" sz="1800" dirty="0" smtClean="0"/>
              <a:t> or Pure interaction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1800" dirty="0" smtClean="0"/>
              <a:t>Confounded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1800" dirty="0" smtClean="0"/>
              <a:t>Associated=</a:t>
            </a:r>
            <a:r>
              <a:rPr lang="en-US" sz="1800" dirty="0" smtClean="0"/>
              <a:t> Ascendant</a:t>
            </a:r>
            <a:r>
              <a:rPr lang="hu-HU" sz="1800" dirty="0" smtClean="0"/>
              <a:t> or </a:t>
            </a:r>
            <a:r>
              <a:rPr lang="en-US" sz="1800" dirty="0" smtClean="0"/>
              <a:t>Descendant</a:t>
            </a:r>
            <a:r>
              <a:rPr lang="hu-HU" sz="1800" dirty="0" smtClean="0"/>
              <a:t> or Confounded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sz="2000" dirty="0" smtClean="0"/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7467600" y="1858962"/>
            <a:ext cx="808038" cy="377825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en-US" sz="2000"/>
              <a:t>X</a:t>
            </a:r>
            <a:r>
              <a:rPr lang="en-US" sz="2000" baseline="-25000"/>
              <a:t>4</a:t>
            </a:r>
            <a:endParaRPr lang="hu-HU" sz="2000" baseline="-25000"/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6781800" y="2489555"/>
            <a:ext cx="808038" cy="386996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1392" tIns="45699" rIns="91392" bIns="45699" anchor="ctr" anchorCtr="1"/>
          <a:lstStyle/>
          <a:p>
            <a:pPr algn="ctr" defTabSz="915988"/>
            <a:r>
              <a:rPr lang="en-US" sz="2000"/>
              <a:t>X</a:t>
            </a:r>
            <a:r>
              <a:rPr lang="en-US" sz="2000" baseline="-25000"/>
              <a:t>6</a:t>
            </a: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5867400" y="3102113"/>
            <a:ext cx="808038" cy="364987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en-US" sz="2000"/>
              <a:t>X</a:t>
            </a:r>
            <a:r>
              <a:rPr lang="en-US" sz="2000" baseline="-25000"/>
              <a:t>9</a:t>
            </a:r>
            <a:endParaRPr lang="hu-HU" sz="2000" baseline="-25000"/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8077200" y="2414587"/>
            <a:ext cx="808038" cy="377825"/>
          </a:xfrm>
          <a:prstGeom prst="ellipse">
            <a:avLst/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en-US" sz="2000"/>
              <a:t>X</a:t>
            </a:r>
            <a:r>
              <a:rPr lang="en-US" sz="2000" baseline="-25000"/>
              <a:t>7</a:t>
            </a:r>
            <a:endParaRPr lang="hu-HU" sz="2000" baseline="-25000"/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4572000" y="1858962"/>
            <a:ext cx="808038" cy="377825"/>
          </a:xfrm>
          <a:prstGeom prst="ellipse">
            <a:avLst/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en-US" sz="2000"/>
              <a:t>X</a:t>
            </a:r>
            <a:r>
              <a:rPr lang="en-US" sz="2000" baseline="-25000"/>
              <a:t>2</a:t>
            </a:r>
            <a:endParaRPr lang="hu-HU" sz="2000" baseline="-25000"/>
          </a:p>
        </p:txBody>
      </p:sp>
      <p:sp>
        <p:nvSpPr>
          <p:cNvPr id="31753" name="Oval 9"/>
          <p:cNvSpPr>
            <a:spLocks noChangeArrowheads="1"/>
          </p:cNvSpPr>
          <p:nvPr/>
        </p:nvSpPr>
        <p:spPr bwMode="auto">
          <a:xfrm>
            <a:off x="6096000" y="1858469"/>
            <a:ext cx="808038" cy="381493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en-US" sz="2000"/>
              <a:t>X</a:t>
            </a:r>
            <a:r>
              <a:rPr lang="en-US" sz="2000" baseline="-25000"/>
              <a:t>3</a:t>
            </a:r>
            <a:endParaRPr lang="hu-HU" sz="2000" baseline="-25000"/>
          </a:p>
        </p:txBody>
      </p:sp>
      <p:sp>
        <p:nvSpPr>
          <p:cNvPr id="31754" name="Oval 10"/>
          <p:cNvSpPr>
            <a:spLocks noChangeArrowheads="1"/>
          </p:cNvSpPr>
          <p:nvPr/>
        </p:nvSpPr>
        <p:spPr bwMode="auto">
          <a:xfrm>
            <a:off x="5257800" y="2490541"/>
            <a:ext cx="808038" cy="379660"/>
          </a:xfrm>
          <a:prstGeom prst="ellipse">
            <a:avLst/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en-US" sz="2000"/>
              <a:t>X</a:t>
            </a:r>
            <a:r>
              <a:rPr lang="en-US" sz="2000" baseline="-25000"/>
              <a:t>5</a:t>
            </a:r>
            <a:endParaRPr lang="hu-HU" sz="2000" baseline="-25000"/>
          </a:p>
        </p:txBody>
      </p:sp>
      <p:sp>
        <p:nvSpPr>
          <p:cNvPr id="31755" name="Oval 11"/>
          <p:cNvSpPr>
            <a:spLocks noChangeArrowheads="1"/>
          </p:cNvSpPr>
          <p:nvPr/>
        </p:nvSpPr>
        <p:spPr bwMode="auto">
          <a:xfrm>
            <a:off x="6781800" y="3101127"/>
            <a:ext cx="808038" cy="372323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en-US" sz="2000"/>
              <a:t>X</a:t>
            </a:r>
            <a:r>
              <a:rPr lang="en-US" sz="2000" baseline="-25000"/>
              <a:t>10</a:t>
            </a:r>
            <a:endParaRPr lang="hu-HU" sz="2000" baseline="-25000"/>
          </a:p>
        </p:txBody>
      </p:sp>
      <p:sp>
        <p:nvSpPr>
          <p:cNvPr id="31756" name="Oval 12"/>
          <p:cNvSpPr>
            <a:spLocks noChangeArrowheads="1"/>
          </p:cNvSpPr>
          <p:nvPr/>
        </p:nvSpPr>
        <p:spPr bwMode="auto">
          <a:xfrm>
            <a:off x="7696200" y="3101127"/>
            <a:ext cx="808038" cy="372323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en-US" sz="2000"/>
              <a:t>X</a:t>
            </a:r>
            <a:r>
              <a:rPr lang="en-US" sz="2000" baseline="-25000"/>
              <a:t>11</a:t>
            </a:r>
            <a:endParaRPr lang="hu-HU" sz="2000" baseline="-25000"/>
          </a:p>
        </p:txBody>
      </p:sp>
      <p:sp>
        <p:nvSpPr>
          <p:cNvPr id="31757" name="Oval 13"/>
          <p:cNvSpPr>
            <a:spLocks noChangeArrowheads="1"/>
          </p:cNvSpPr>
          <p:nvPr/>
        </p:nvSpPr>
        <p:spPr bwMode="auto">
          <a:xfrm>
            <a:off x="3886200" y="2566741"/>
            <a:ext cx="808038" cy="379660"/>
          </a:xfrm>
          <a:prstGeom prst="ellipse">
            <a:avLst/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2000" dirty="0" smtClean="0"/>
              <a:t>X</a:t>
            </a:r>
            <a:r>
              <a:rPr lang="hu-HU" sz="2000" baseline="-25000" dirty="0" smtClean="0"/>
              <a:t>15</a:t>
            </a:r>
            <a:endParaRPr lang="hu-HU" sz="2000" baseline="-25000" dirty="0"/>
          </a:p>
        </p:txBody>
      </p:sp>
      <p:sp>
        <p:nvSpPr>
          <p:cNvPr id="31758" name="Oval 14"/>
          <p:cNvSpPr>
            <a:spLocks noChangeArrowheads="1"/>
          </p:cNvSpPr>
          <p:nvPr/>
        </p:nvSpPr>
        <p:spPr bwMode="auto">
          <a:xfrm>
            <a:off x="5334000" y="3633541"/>
            <a:ext cx="808038" cy="379660"/>
          </a:xfrm>
          <a:prstGeom prst="ellipse">
            <a:avLst/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en-US" sz="2000"/>
              <a:t>X</a:t>
            </a:r>
            <a:r>
              <a:rPr lang="en-US" sz="2000" baseline="-25000"/>
              <a:t>12</a:t>
            </a:r>
            <a:endParaRPr lang="hu-HU" sz="2000" baseline="-25000"/>
          </a:p>
        </p:txBody>
      </p:sp>
      <p:sp>
        <p:nvSpPr>
          <p:cNvPr id="31759" name="Oval 15"/>
          <p:cNvSpPr>
            <a:spLocks noChangeArrowheads="1"/>
          </p:cNvSpPr>
          <p:nvPr/>
        </p:nvSpPr>
        <p:spPr bwMode="auto">
          <a:xfrm>
            <a:off x="4648200" y="3100387"/>
            <a:ext cx="808038" cy="377825"/>
          </a:xfrm>
          <a:prstGeom prst="ellipse">
            <a:avLst/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en-US" sz="2000"/>
              <a:t>X</a:t>
            </a:r>
            <a:r>
              <a:rPr lang="en-US" sz="2000" baseline="-25000"/>
              <a:t>8</a:t>
            </a:r>
            <a:endParaRPr lang="hu-HU" sz="2000" baseline="-25000"/>
          </a:p>
        </p:txBody>
      </p:sp>
      <p:sp>
        <p:nvSpPr>
          <p:cNvPr id="31760" name="Oval 16"/>
          <p:cNvSpPr>
            <a:spLocks noChangeArrowheads="1"/>
          </p:cNvSpPr>
          <p:nvPr/>
        </p:nvSpPr>
        <p:spPr bwMode="auto">
          <a:xfrm>
            <a:off x="7696200" y="3709741"/>
            <a:ext cx="808038" cy="379660"/>
          </a:xfrm>
          <a:prstGeom prst="ellipse">
            <a:avLst/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en-US" sz="2000"/>
              <a:t>X</a:t>
            </a:r>
            <a:r>
              <a:rPr lang="en-US" sz="2000" baseline="-25000"/>
              <a:t>14</a:t>
            </a:r>
            <a:endParaRPr lang="hu-HU" sz="2000" baseline="-25000"/>
          </a:p>
        </p:txBody>
      </p:sp>
      <p:sp>
        <p:nvSpPr>
          <p:cNvPr id="31761" name="Oval 17"/>
          <p:cNvSpPr>
            <a:spLocks noChangeArrowheads="1"/>
          </p:cNvSpPr>
          <p:nvPr/>
        </p:nvSpPr>
        <p:spPr bwMode="auto">
          <a:xfrm>
            <a:off x="6781800" y="3709741"/>
            <a:ext cx="808038" cy="379660"/>
          </a:xfrm>
          <a:prstGeom prst="ellipse">
            <a:avLst/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en-US" sz="2000"/>
              <a:t>X</a:t>
            </a:r>
            <a:r>
              <a:rPr lang="en-US" sz="2000" baseline="-25000"/>
              <a:t>13</a:t>
            </a:r>
            <a:endParaRPr lang="hu-HU" sz="2000" baseline="-25000"/>
          </a:p>
        </p:txBody>
      </p:sp>
      <p:cxnSp>
        <p:nvCxnSpPr>
          <p:cNvPr id="252946" name="AutoShape 18"/>
          <p:cNvCxnSpPr>
            <a:cxnSpLocks noChangeShapeType="1"/>
          </p:cNvCxnSpPr>
          <p:nvPr/>
        </p:nvCxnSpPr>
        <p:spPr bwMode="auto">
          <a:xfrm>
            <a:off x="6508736" y="2153713"/>
            <a:ext cx="471502" cy="405337"/>
          </a:xfrm>
          <a:prstGeom prst="straightConnector1">
            <a:avLst/>
          </a:prstGeom>
          <a:noFill/>
          <a:ln w="25400" cap="rnd">
            <a:solidFill>
              <a:schemeClr val="bg2">
                <a:lumMod val="25000"/>
              </a:schemeClr>
            </a:solidFill>
            <a:prstDash val="sysDot"/>
            <a:round/>
            <a:headEnd type="none" w="sm" len="sm"/>
            <a:tailEnd type="stealth" w="med" len="lg"/>
          </a:ln>
          <a:effectLst/>
        </p:spPr>
      </p:cxnSp>
      <p:cxnSp>
        <p:nvCxnSpPr>
          <p:cNvPr id="252947" name="AutoShape 19"/>
          <p:cNvCxnSpPr>
            <a:cxnSpLocks noChangeShapeType="1"/>
            <a:stCxn id="31748" idx="3"/>
          </p:cNvCxnSpPr>
          <p:nvPr/>
        </p:nvCxnSpPr>
        <p:spPr bwMode="auto">
          <a:xfrm rot="5400000">
            <a:off x="7335590" y="2313467"/>
            <a:ext cx="382356" cy="118334"/>
          </a:xfrm>
          <a:prstGeom prst="straightConnector1">
            <a:avLst/>
          </a:prstGeom>
          <a:noFill/>
          <a:ln w="25400" cap="rnd">
            <a:solidFill>
              <a:schemeClr val="bg2">
                <a:lumMod val="25000"/>
              </a:schemeClr>
            </a:solidFill>
            <a:prstDash val="sysDot"/>
            <a:round/>
            <a:headEnd type="none" w="sm" len="sm"/>
            <a:tailEnd type="stealth" w="med" len="lg"/>
          </a:ln>
          <a:effectLst/>
        </p:spPr>
      </p:cxnSp>
      <p:cxnSp>
        <p:nvCxnSpPr>
          <p:cNvPr id="31764" name="AutoShape 20"/>
          <p:cNvCxnSpPr>
            <a:cxnSpLocks noChangeShapeType="1"/>
            <a:stCxn id="31754" idx="4"/>
            <a:endCxn id="31750" idx="1"/>
          </p:cNvCxnSpPr>
          <p:nvPr/>
        </p:nvCxnSpPr>
        <p:spPr bwMode="auto">
          <a:xfrm rot="16200000" flipH="1">
            <a:off x="5681096" y="2850924"/>
            <a:ext cx="285363" cy="32391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lg"/>
          </a:ln>
        </p:spPr>
      </p:cxnSp>
      <p:cxnSp>
        <p:nvCxnSpPr>
          <p:cNvPr id="31765" name="AutoShape 21"/>
          <p:cNvCxnSpPr>
            <a:cxnSpLocks noChangeShapeType="1"/>
          </p:cNvCxnSpPr>
          <p:nvPr/>
        </p:nvCxnSpPr>
        <p:spPr bwMode="auto">
          <a:xfrm>
            <a:off x="7426111" y="2774395"/>
            <a:ext cx="439952" cy="429180"/>
          </a:xfrm>
          <a:prstGeom prst="straightConnector1">
            <a:avLst/>
          </a:prstGeom>
          <a:noFill/>
          <a:ln w="25400" cap="rnd">
            <a:solidFill>
              <a:schemeClr val="bg2"/>
            </a:solidFill>
            <a:prstDash val="sysDot"/>
            <a:round/>
            <a:headEnd type="none" w="sm" len="sm"/>
            <a:tailEnd type="stealth" w="med" len="lg"/>
          </a:ln>
        </p:spPr>
      </p:cxnSp>
      <p:cxnSp>
        <p:nvCxnSpPr>
          <p:cNvPr id="31766" name="AutoShape 22"/>
          <p:cNvCxnSpPr>
            <a:cxnSpLocks noChangeShapeType="1"/>
          </p:cNvCxnSpPr>
          <p:nvPr/>
        </p:nvCxnSpPr>
        <p:spPr bwMode="auto">
          <a:xfrm rot="5400000">
            <a:off x="7080351" y="2979837"/>
            <a:ext cx="317299" cy="1588"/>
          </a:xfrm>
          <a:prstGeom prst="straightConnector1">
            <a:avLst/>
          </a:prstGeom>
          <a:noFill/>
          <a:ln w="25400" cap="rnd">
            <a:solidFill>
              <a:schemeClr val="bg2"/>
            </a:solidFill>
            <a:prstDash val="sysDot"/>
            <a:round/>
            <a:headEnd type="none" w="sm" len="sm"/>
            <a:tailEnd type="stealth" w="med" len="lg"/>
          </a:ln>
        </p:spPr>
      </p:cxnSp>
      <p:cxnSp>
        <p:nvCxnSpPr>
          <p:cNvPr id="31767" name="AutoShape 23"/>
          <p:cNvCxnSpPr>
            <a:cxnSpLocks noChangeShapeType="1"/>
            <a:stCxn id="31749" idx="3"/>
            <a:endCxn id="31750" idx="7"/>
          </p:cNvCxnSpPr>
          <p:nvPr/>
        </p:nvCxnSpPr>
        <p:spPr bwMode="auto">
          <a:xfrm rot="5400000">
            <a:off x="6560776" y="2816204"/>
            <a:ext cx="335687" cy="34303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lg"/>
          </a:ln>
        </p:spPr>
      </p:cxnSp>
      <p:cxnSp>
        <p:nvCxnSpPr>
          <p:cNvPr id="31768" name="AutoShape 24"/>
          <p:cNvCxnSpPr>
            <a:cxnSpLocks noChangeShapeType="1"/>
            <a:stCxn id="31751" idx="4"/>
            <a:endCxn id="31756" idx="7"/>
          </p:cNvCxnSpPr>
          <p:nvPr/>
        </p:nvCxnSpPr>
        <p:spPr bwMode="auto">
          <a:xfrm rot="5400000">
            <a:off x="8251941" y="2926374"/>
            <a:ext cx="363240" cy="9531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lg"/>
          </a:ln>
        </p:spPr>
      </p:cxnSp>
      <p:cxnSp>
        <p:nvCxnSpPr>
          <p:cNvPr id="31769" name="AutoShape 25"/>
          <p:cNvCxnSpPr>
            <a:cxnSpLocks noChangeShapeType="1"/>
          </p:cNvCxnSpPr>
          <p:nvPr/>
        </p:nvCxnSpPr>
        <p:spPr bwMode="auto">
          <a:xfrm rot="5400000">
            <a:off x="7073014" y="3553526"/>
            <a:ext cx="331972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</p:spPr>
      </p:cxnSp>
      <p:cxnSp>
        <p:nvCxnSpPr>
          <p:cNvPr id="31770" name="AutoShape 26"/>
          <p:cNvCxnSpPr>
            <a:cxnSpLocks noChangeShapeType="1"/>
          </p:cNvCxnSpPr>
          <p:nvPr/>
        </p:nvCxnSpPr>
        <p:spPr bwMode="auto">
          <a:xfrm rot="16200000" flipH="1">
            <a:off x="7425078" y="3397589"/>
            <a:ext cx="442019" cy="439952"/>
          </a:xfrm>
          <a:prstGeom prst="straightConnector1">
            <a:avLst/>
          </a:prstGeom>
          <a:noFill/>
          <a:ln w="25400" cap="rnd">
            <a:solidFill>
              <a:schemeClr val="bg2"/>
            </a:solidFill>
            <a:prstDash val="sysDot"/>
            <a:round/>
            <a:headEnd type="none" w="sm" len="sm"/>
            <a:tailEnd type="triangle" w="sm" len="lg"/>
          </a:ln>
        </p:spPr>
      </p:cxnSp>
      <p:cxnSp>
        <p:nvCxnSpPr>
          <p:cNvPr id="31771" name="AutoShape 27"/>
          <p:cNvCxnSpPr>
            <a:cxnSpLocks noChangeShapeType="1"/>
          </p:cNvCxnSpPr>
          <p:nvPr/>
        </p:nvCxnSpPr>
        <p:spPr bwMode="auto">
          <a:xfrm rot="5400000">
            <a:off x="7987414" y="3577338"/>
            <a:ext cx="331973" cy="1588"/>
          </a:xfrm>
          <a:prstGeom prst="straightConnector1">
            <a:avLst/>
          </a:prstGeom>
          <a:noFill/>
          <a:ln w="25400" cap="rnd">
            <a:solidFill>
              <a:schemeClr val="bg2"/>
            </a:solidFill>
            <a:prstDash val="sysDot"/>
            <a:round/>
            <a:headEnd type="none" w="sm" len="sm"/>
            <a:tailEnd type="triangle" w="sm" len="lg"/>
          </a:ln>
        </p:spPr>
      </p:cxnSp>
      <p:cxnSp>
        <p:nvCxnSpPr>
          <p:cNvPr id="31772" name="AutoShape 28"/>
          <p:cNvCxnSpPr>
            <a:cxnSpLocks noChangeShapeType="1"/>
          </p:cNvCxnSpPr>
          <p:nvPr/>
        </p:nvCxnSpPr>
        <p:spPr bwMode="auto">
          <a:xfrm rot="16200000" flipH="1">
            <a:off x="5808583" y="3482895"/>
            <a:ext cx="353982" cy="97027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</p:spPr>
      </p:cxnSp>
      <p:cxnSp>
        <p:nvCxnSpPr>
          <p:cNvPr id="31773" name="AutoShape 29"/>
          <p:cNvCxnSpPr>
            <a:cxnSpLocks noChangeShapeType="1"/>
            <a:stCxn id="31752" idx="4"/>
            <a:endCxn id="31759" idx="0"/>
          </p:cNvCxnSpPr>
          <p:nvPr/>
        </p:nvCxnSpPr>
        <p:spPr bwMode="auto">
          <a:xfrm rot="16200000" flipH="1">
            <a:off x="4582319" y="2630487"/>
            <a:ext cx="863600" cy="76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lg"/>
          </a:ln>
        </p:spPr>
      </p:cxnSp>
      <p:cxnSp>
        <p:nvCxnSpPr>
          <p:cNvPr id="31774" name="AutoShape 30"/>
          <p:cNvCxnSpPr>
            <a:cxnSpLocks noChangeShapeType="1"/>
            <a:stCxn id="31752" idx="3"/>
            <a:endCxn id="31757" idx="0"/>
          </p:cNvCxnSpPr>
          <p:nvPr/>
        </p:nvCxnSpPr>
        <p:spPr bwMode="auto">
          <a:xfrm rot="5400000">
            <a:off x="4297635" y="2174040"/>
            <a:ext cx="385285" cy="40011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lg"/>
          </a:ln>
        </p:spPr>
      </p:cxnSp>
      <p:cxnSp>
        <p:nvCxnSpPr>
          <p:cNvPr id="31775" name="AutoShape 31"/>
          <p:cNvCxnSpPr>
            <a:cxnSpLocks noChangeShapeType="1"/>
          </p:cNvCxnSpPr>
          <p:nvPr/>
        </p:nvCxnSpPr>
        <p:spPr bwMode="auto">
          <a:xfrm>
            <a:off x="4291002" y="2883377"/>
            <a:ext cx="555636" cy="291623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</p:spPr>
      </p:cxnSp>
      <p:cxnSp>
        <p:nvCxnSpPr>
          <p:cNvPr id="31776" name="AutoShape 32"/>
          <p:cNvCxnSpPr>
            <a:cxnSpLocks noChangeShapeType="1"/>
            <a:stCxn id="31752" idx="5"/>
            <a:endCxn id="31754" idx="0"/>
          </p:cNvCxnSpPr>
          <p:nvPr/>
        </p:nvCxnSpPr>
        <p:spPr bwMode="auto">
          <a:xfrm rot="16200000" flipH="1">
            <a:off x="5307219" y="2135940"/>
            <a:ext cx="309085" cy="40011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lg"/>
          </a:ln>
        </p:spPr>
      </p:cxnSp>
      <p:cxnSp>
        <p:nvCxnSpPr>
          <p:cNvPr id="31777" name="AutoShape 33"/>
          <p:cNvCxnSpPr>
            <a:cxnSpLocks noChangeShapeType="1"/>
          </p:cNvCxnSpPr>
          <p:nvPr/>
        </p:nvCxnSpPr>
        <p:spPr bwMode="auto">
          <a:xfrm>
            <a:off x="5046649" y="3414944"/>
            <a:ext cx="471501" cy="293456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lg"/>
          </a:ln>
        </p:spPr>
      </p:cxnSp>
      <p:cxnSp>
        <p:nvCxnSpPr>
          <p:cNvPr id="31778" name="AutoShape 34"/>
          <p:cNvCxnSpPr>
            <a:cxnSpLocks noChangeShapeType="1"/>
            <a:stCxn id="31750" idx="4"/>
            <a:endCxn id="31758" idx="0"/>
          </p:cNvCxnSpPr>
          <p:nvPr/>
        </p:nvCxnSpPr>
        <p:spPr bwMode="auto">
          <a:xfrm rot="5400000">
            <a:off x="5921499" y="3283620"/>
            <a:ext cx="166441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lg"/>
          </a:ln>
        </p:spPr>
      </p:cxnSp>
      <p:sp>
        <p:nvSpPr>
          <p:cNvPr id="31779" name="Oval 35"/>
          <p:cNvSpPr>
            <a:spLocks noChangeArrowheads="1"/>
          </p:cNvSpPr>
          <p:nvPr/>
        </p:nvSpPr>
        <p:spPr bwMode="auto">
          <a:xfrm>
            <a:off x="4928627" y="1483665"/>
            <a:ext cx="4062974" cy="2200922"/>
          </a:xfrm>
          <a:prstGeom prst="ellipse">
            <a:avLst/>
          </a:prstGeom>
          <a:noFill/>
          <a:ln w="38100" cap="rnd">
            <a:solidFill>
              <a:srgbClr val="800080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 anchorCtr="1"/>
          <a:lstStyle/>
          <a:p>
            <a:endParaRPr lang="en-US" sz="2000"/>
          </a:p>
        </p:txBody>
      </p:sp>
      <p:sp>
        <p:nvSpPr>
          <p:cNvPr id="31780" name="Oval 36"/>
          <p:cNvSpPr>
            <a:spLocks noChangeArrowheads="1"/>
          </p:cNvSpPr>
          <p:nvPr/>
        </p:nvSpPr>
        <p:spPr bwMode="auto">
          <a:xfrm>
            <a:off x="5638800" y="1325562"/>
            <a:ext cx="808038" cy="379660"/>
          </a:xfrm>
          <a:prstGeom prst="ellipse">
            <a:avLst/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en-US" sz="2000"/>
              <a:t>X</a:t>
            </a:r>
            <a:r>
              <a:rPr lang="en-US" sz="2000" baseline="-25000"/>
              <a:t>1</a:t>
            </a:r>
            <a:endParaRPr lang="hu-HU" sz="2000" baseline="-25000"/>
          </a:p>
        </p:txBody>
      </p:sp>
      <p:cxnSp>
        <p:nvCxnSpPr>
          <p:cNvPr id="31781" name="AutoShape 37"/>
          <p:cNvCxnSpPr>
            <a:cxnSpLocks noChangeShapeType="1"/>
          </p:cNvCxnSpPr>
          <p:nvPr/>
        </p:nvCxnSpPr>
        <p:spPr bwMode="auto">
          <a:xfrm>
            <a:off x="6146818" y="1469254"/>
            <a:ext cx="420670" cy="407171"/>
          </a:xfrm>
          <a:prstGeom prst="straightConnector1">
            <a:avLst/>
          </a:prstGeom>
          <a:noFill/>
          <a:ln w="25400" cap="rnd">
            <a:solidFill>
              <a:schemeClr val="bg2"/>
            </a:solidFill>
            <a:prstDash val="sysDot"/>
            <a:round/>
            <a:headEnd type="none" w="sm" len="sm"/>
            <a:tailEnd type="triangle" w="sm" len="lg"/>
          </a:ln>
        </p:spPr>
      </p:cxnSp>
      <p:cxnSp>
        <p:nvCxnSpPr>
          <p:cNvPr id="31782" name="AutoShape 38"/>
          <p:cNvCxnSpPr>
            <a:cxnSpLocks noChangeShapeType="1"/>
            <a:stCxn id="31780" idx="3"/>
            <a:endCxn id="31752" idx="0"/>
          </p:cNvCxnSpPr>
          <p:nvPr/>
        </p:nvCxnSpPr>
        <p:spPr bwMode="auto">
          <a:xfrm rot="5400000">
            <a:off x="5261907" y="1363734"/>
            <a:ext cx="209340" cy="78111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lg"/>
          </a:ln>
        </p:spPr>
      </p:cxnSp>
      <p:cxnSp>
        <p:nvCxnSpPr>
          <p:cNvPr id="31783" name="AutoShape 39"/>
          <p:cNvCxnSpPr>
            <a:cxnSpLocks noChangeShapeType="1"/>
            <a:stCxn id="31780" idx="6"/>
          </p:cNvCxnSpPr>
          <p:nvPr/>
        </p:nvCxnSpPr>
        <p:spPr bwMode="auto">
          <a:xfrm>
            <a:off x="6446838" y="1515392"/>
            <a:ext cx="1038225" cy="318416"/>
          </a:xfrm>
          <a:prstGeom prst="straightConnector1">
            <a:avLst/>
          </a:prstGeom>
          <a:noFill/>
          <a:ln w="25400" cap="rnd">
            <a:solidFill>
              <a:schemeClr val="bg2"/>
            </a:solidFill>
            <a:prstDash val="sysDot"/>
            <a:round/>
            <a:headEnd type="none" w="sm" len="sm"/>
            <a:tailEnd type="triangle" w="sm" len="lg"/>
          </a:ln>
        </p:spPr>
      </p:cxnSp>
      <p:sp>
        <p:nvSpPr>
          <p:cNvPr id="31784" name="Date Placeholder 42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4827587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hu-HU" dirty="0"/>
          </a:p>
        </p:txBody>
      </p:sp>
      <p:sp>
        <p:nvSpPr>
          <p:cNvPr id="31785" name="Slide Number Placeholder 4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4827587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F48300C-6623-4F08-94EE-2F4C5B787484}" type="slidenum">
              <a:rPr lang="hu-HU"/>
              <a:pPr/>
              <a:t>33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10600" cy="1143000"/>
          </a:xfrm>
        </p:spPr>
        <p:txBody>
          <a:bodyPr/>
          <a:lstStyle/>
          <a:p>
            <a:pPr eaLnBrk="1" hangingPunct="1"/>
            <a:r>
              <a:rPr lang="hu-HU" sz="3200" dirty="0" smtClean="0"/>
              <a:t>A more detailed language for associations: </a:t>
            </a:r>
            <a:br>
              <a:rPr lang="hu-HU" sz="3200" dirty="0" smtClean="0"/>
            </a:br>
            <a:r>
              <a:rPr lang="hu-HU" sz="3200" dirty="0" smtClean="0"/>
              <a:t>typed relevance</a:t>
            </a:r>
          </a:p>
        </p:txBody>
      </p:sp>
      <p:sp>
        <p:nvSpPr>
          <p:cNvPr id="31784" name="Date Placeholder 42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4827587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hu-HU" dirty="0"/>
          </a:p>
        </p:txBody>
      </p:sp>
      <p:pic>
        <p:nvPicPr>
          <p:cNvPr id="5" name="Picture 4" descr="Relevance_types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219200"/>
            <a:ext cx="6802276" cy="5181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/>
          <a:lstStyle/>
          <a:p>
            <a:r>
              <a:rPr lang="en-US" sz="3600" dirty="0" smtClean="0"/>
              <a:t>Subtypes of association relations - Causal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2" y="1905000"/>
          <a:ext cx="6934199" cy="3860800"/>
        </p:xfrm>
        <a:graphic>
          <a:graphicData uri="http://schemas.openxmlformats.org/drawingml/2006/table">
            <a:tbl>
              <a:tblPr/>
              <a:tblGrid>
                <a:gridCol w="3056747"/>
                <a:gridCol w="1920678"/>
                <a:gridCol w="1956774"/>
              </a:tblGrid>
              <a:tr h="13860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i="1">
                          <a:latin typeface="Times New Roman"/>
                          <a:ea typeface="Times New Roman"/>
                        </a:rPr>
                        <a:t>Relation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Direct graph definition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Causal interpretation under Causal Markov Assumption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4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i="1">
                          <a:latin typeface="Times New Roman"/>
                          <a:ea typeface="Times New Roman"/>
                        </a:rPr>
                        <a:t>Parent(X,Y)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X is a parent of Y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Cause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i="1">
                          <a:latin typeface="Times New Roman"/>
                          <a:ea typeface="Times New Roman"/>
                        </a:rPr>
                        <a:t>Child(X,Y)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X is a child of Y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Effect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1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i="1">
                          <a:latin typeface="Times New Roman"/>
                          <a:ea typeface="Times New Roman"/>
                        </a:rPr>
                        <a:t>PureAscendant(X,Y)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Not parent, but ascendant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</a:rPr>
                        <a:t>IndirectCause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1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i="1">
                          <a:latin typeface="Times New Roman"/>
                          <a:ea typeface="Times New Roman"/>
                        </a:rPr>
                        <a:t>PureDescendant(X,Y)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Not child, but descendant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latin typeface="Times New Roman"/>
                          <a:ea typeface="Times New Roman"/>
                        </a:rPr>
                        <a:t>IndirectEffect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69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/>
          <a:lstStyle/>
          <a:p>
            <a:r>
              <a:rPr lang="en-US" sz="3600" dirty="0" smtClean="0"/>
              <a:t>Subtypes of association relations - </a:t>
            </a:r>
            <a:r>
              <a:rPr lang="en-US" sz="3600" dirty="0" err="1" smtClean="0"/>
              <a:t>Acausal</a:t>
            </a:r>
            <a:endParaRPr lang="en-US" sz="3600" dirty="0"/>
          </a:p>
        </p:txBody>
      </p:sp>
      <p:sp>
        <p:nvSpPr>
          <p:cNvPr id="2969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1066800"/>
          <a:ext cx="8305800" cy="5562602"/>
        </p:xfrm>
        <a:graphic>
          <a:graphicData uri="http://schemas.openxmlformats.org/drawingml/2006/table">
            <a:tbl>
              <a:tblPr/>
              <a:tblGrid>
                <a:gridCol w="3661379"/>
                <a:gridCol w="2300593"/>
                <a:gridCol w="2343828"/>
              </a:tblGrid>
              <a:tr h="4890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i="1">
                          <a:latin typeface="Times New Roman"/>
                          <a:ea typeface="Times New Roman"/>
                          <a:cs typeface="Times New Roman"/>
                        </a:rPr>
                        <a:t>Relation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Direct graph definition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Probabilistic interpretation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80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i="1">
                          <a:latin typeface="Times New Roman"/>
                          <a:ea typeface="Times New Roman"/>
                          <a:cs typeface="Times New Roman"/>
                        </a:rPr>
                        <a:t>PureCommonAncestor(X,Y)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No directed path between X,Y, but there is a common ancestor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>
                          <a:latin typeface="Times New Roman"/>
                          <a:ea typeface="Times New Roman"/>
                          <a:cs typeface="Times New Roman"/>
                        </a:rPr>
                        <a:t>PureConfounded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80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i="1">
                          <a:latin typeface="Times New Roman"/>
                          <a:ea typeface="Times New Roman"/>
                          <a:cs typeface="Times New Roman"/>
                        </a:rPr>
                        <a:t>PureCommonChild(X,Y)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No directed path between X,Y, but there is a common child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PureInteraction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5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i="1">
                          <a:latin typeface="Times New Roman"/>
                          <a:ea typeface="Times New Roman"/>
                          <a:cs typeface="Times New Roman"/>
                        </a:rPr>
                        <a:t>Independent(X,Y)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No edge, directed path or common ancestor.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Independent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i="1">
                          <a:latin typeface="Times New Roman"/>
                          <a:ea typeface="Times New Roman"/>
                          <a:cs typeface="Times New Roman"/>
                        </a:rPr>
                        <a:t>Edge(X,Y)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latin typeface="Times New Roman"/>
                          <a:ea typeface="Times New Roman"/>
                          <a:cs typeface="Times New Roman"/>
                        </a:rPr>
                        <a:t>Parent</a:t>
                      </a:r>
                      <a:r>
                        <a:rPr lang="hu-HU" sz="1800" i="1">
                          <a:latin typeface="Times New Roman"/>
                          <a:ea typeface="Times New Roman"/>
                          <a:cs typeface="Times New Roman"/>
                        </a:rPr>
                        <a:t> or</a:t>
                      </a:r>
                      <a:r>
                        <a:rPr lang="en-US" sz="1800" i="1">
                          <a:latin typeface="Times New Roman"/>
                          <a:ea typeface="Times New Roman"/>
                          <a:cs typeface="Times New Roman"/>
                        </a:rPr>
                        <a:t> Child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DirectDependency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1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i="1">
                          <a:latin typeface="Times New Roman"/>
                          <a:ea typeface="Times New Roman"/>
                          <a:cs typeface="Times New Roman"/>
                        </a:rPr>
                        <a:t>Path(X,Y)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latin typeface="Times New Roman"/>
                          <a:ea typeface="Times New Roman"/>
                          <a:cs typeface="Times New Roman"/>
                        </a:rPr>
                        <a:t>Ascendant </a:t>
                      </a:r>
                      <a:r>
                        <a:rPr lang="hu-HU" sz="1800" i="1">
                          <a:latin typeface="Times New Roman"/>
                          <a:ea typeface="Times New Roman"/>
                          <a:cs typeface="Times New Roman"/>
                        </a:rPr>
                        <a:t>or </a:t>
                      </a:r>
                      <a:r>
                        <a:rPr lang="en-US" sz="1800" i="1">
                          <a:latin typeface="Times New Roman"/>
                          <a:ea typeface="Times New Roman"/>
                          <a:cs typeface="Times New Roman"/>
                        </a:rPr>
                        <a:t>Descendant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5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i="1">
                          <a:latin typeface="Times New Roman"/>
                          <a:ea typeface="Times New Roman"/>
                          <a:cs typeface="Times New Roman"/>
                        </a:rPr>
                        <a:t>BoundaryGraphMembership(X,Y)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latin typeface="Times New Roman"/>
                          <a:ea typeface="Times New Roman"/>
                          <a:cs typeface="Times New Roman"/>
                        </a:rPr>
                        <a:t>Parent</a:t>
                      </a:r>
                      <a:r>
                        <a:rPr lang="hu-HU" sz="1800" i="1">
                          <a:latin typeface="Times New Roman"/>
                          <a:ea typeface="Times New Roman"/>
                          <a:cs typeface="Times New Roman"/>
                        </a:rPr>
                        <a:t> or </a:t>
                      </a:r>
                      <a:r>
                        <a:rPr lang="en-US" sz="1800" i="1">
                          <a:latin typeface="Times New Roman"/>
                          <a:ea typeface="Times New Roman"/>
                          <a:cs typeface="Times New Roman"/>
                        </a:rPr>
                        <a:t>Child</a:t>
                      </a:r>
                      <a:r>
                        <a:rPr lang="hu-HU" sz="1800" i="1">
                          <a:latin typeface="Times New Roman"/>
                          <a:ea typeface="Times New Roman"/>
                          <a:cs typeface="Times New Roman"/>
                        </a:rPr>
                        <a:t> or CommonChild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Strong relevance (Markov Blanket Membership)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52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i="1">
                          <a:latin typeface="Times New Roman"/>
                          <a:ea typeface="Times New Roman"/>
                          <a:cs typeface="Times New Roman"/>
                        </a:rPr>
                        <a:t>Associated(X,Y)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latin typeface="Times New Roman"/>
                          <a:ea typeface="Times New Roman"/>
                          <a:cs typeface="Times New Roman"/>
                        </a:rPr>
                        <a:t>Ascendant</a:t>
                      </a:r>
                      <a:r>
                        <a:rPr lang="hu-HU" sz="1800" i="1">
                          <a:latin typeface="Times New Roman"/>
                          <a:ea typeface="Times New Roman"/>
                          <a:cs typeface="Times New Roman"/>
                        </a:rPr>
                        <a:t> or </a:t>
                      </a:r>
                      <a:r>
                        <a:rPr lang="en-US" sz="1800" i="1">
                          <a:latin typeface="Times New Roman"/>
                          <a:ea typeface="Times New Roman"/>
                          <a:cs typeface="Times New Roman"/>
                        </a:rPr>
                        <a:t>Descendant</a:t>
                      </a:r>
                      <a:r>
                        <a:rPr lang="hu-HU" sz="1800" i="1">
                          <a:latin typeface="Times New Roman"/>
                          <a:ea typeface="Times New Roman"/>
                          <a:cs typeface="Times New Roman"/>
                        </a:rPr>
                        <a:t> or Confounded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Associated (weak relevance)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10600" cy="1143000"/>
          </a:xfrm>
        </p:spPr>
        <p:txBody>
          <a:bodyPr/>
          <a:lstStyle/>
          <a:p>
            <a:pPr eaLnBrk="1" hangingPunct="1"/>
            <a:r>
              <a:rPr lang="hu-HU" sz="3200" dirty="0" smtClean="0"/>
              <a:t>A more detailed language for associations: </a:t>
            </a:r>
            <a:br>
              <a:rPr lang="hu-HU" sz="3200" dirty="0" smtClean="0"/>
            </a:br>
            <a:r>
              <a:rPr lang="hu-HU" sz="3200" dirty="0" smtClean="0"/>
              <a:t>typed relevance</a:t>
            </a:r>
          </a:p>
        </p:txBody>
      </p:sp>
      <p:sp>
        <p:nvSpPr>
          <p:cNvPr id="31784" name="Date Placeholder 42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4827587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hu-HU" dirty="0"/>
          </a:p>
        </p:txBody>
      </p:sp>
      <p:pic>
        <p:nvPicPr>
          <p:cNvPr id="43" name="Picture 42" descr="RelevanceTypesRA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798639"/>
            <a:ext cx="5675160" cy="505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Aggregating to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525963"/>
          </a:xfrm>
        </p:spPr>
        <p:txBody>
          <a:bodyPr/>
          <a:lstStyle/>
          <a:p>
            <a:r>
              <a:rPr lang="hu-HU" dirty="0" smtClean="0"/>
              <a:t>What can we do in case of multiple output?</a:t>
            </a:r>
          </a:p>
          <a:p>
            <a:r>
              <a:rPr lang="hu-HU" dirty="0" smtClean="0"/>
              <a:t>E.g. IgE, Eosinophil,Rhinitis, Asthma,AsthmaStatus</a:t>
            </a:r>
          </a:p>
          <a:p>
            <a:r>
              <a:rPr lang="hu-HU" dirty="0" smtClean="0"/>
              <a:t>Compute the posterior of „typed relevance” for</a:t>
            </a:r>
          </a:p>
          <a:p>
            <a:pPr lvl="1"/>
            <a:r>
              <a:rPr lang="hu-HU" dirty="0" smtClean="0"/>
              <a:t>A given target,</a:t>
            </a:r>
          </a:p>
          <a:p>
            <a:pPr lvl="1"/>
            <a:r>
              <a:rPr lang="hu-HU" dirty="0" smtClean="0"/>
              <a:t>Any of of the targets,</a:t>
            </a:r>
          </a:p>
          <a:p>
            <a:pPr lvl="1"/>
            <a:r>
              <a:rPr lang="hu-HU" dirty="0" smtClean="0"/>
              <a:t>Excluding a given a target,</a:t>
            </a:r>
          </a:p>
          <a:p>
            <a:pPr lvl="1"/>
            <a:r>
              <a:rPr lang="hu-HU" dirty="0" smtClean="0"/>
              <a:t>Being a multitarget.</a:t>
            </a:r>
          </a:p>
          <a:p>
            <a:pPr lvl="1"/>
            <a:endParaRPr lang="hu-HU" dirty="0" smtClean="0"/>
          </a:p>
          <a:p>
            <a:pPr>
              <a:buNone/>
            </a:pPr>
            <a:r>
              <a:rPr lang="hu-HU" dirty="0" smtClean="0"/>
              <a:t>Note that typed relevance and typed output can be combined, though not arbitrarely.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Types of </a:t>
            </a:r>
            <a:r>
              <a:rPr lang="en-GB" dirty="0" err="1" smtClean="0"/>
              <a:t>relevances</a:t>
            </a:r>
            <a:r>
              <a:rPr lang="en-GB" dirty="0" smtClean="0"/>
              <a:t> in case of multiple outcomes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1905000"/>
          <a:ext cx="7848600" cy="2895602"/>
        </p:xfrm>
        <a:graphic>
          <a:graphicData uri="http://schemas.openxmlformats.org/drawingml/2006/table">
            <a:tbl>
              <a:tblPr/>
              <a:tblGrid>
                <a:gridCol w="2524938"/>
                <a:gridCol w="5323662"/>
              </a:tblGrid>
              <a:tr h="5535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</a:rPr>
                        <a:t>Name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</a:rPr>
                        <a:t>Def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5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Times New Roman"/>
                        </a:rPr>
                        <a:t>EdgeToAny: 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Times New Roman"/>
                        </a:rPr>
                        <a:t>Direct relation to one or more targets,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5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Times New Roman"/>
                        </a:rPr>
                        <a:t>EdgeToExactlyOne: 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Times New Roman"/>
                        </a:rPr>
                        <a:t>Direct relation to exactly one of the targets,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5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Times New Roman"/>
                        </a:rPr>
                        <a:t>EdgeToSomewhereElse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Times New Roman"/>
                        </a:rPr>
                        <a:t>Direct relation(s) to one or more other target,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3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latin typeface="Times New Roman"/>
                          <a:ea typeface="Times New Roman"/>
                        </a:rPr>
                        <a:t>MultipleEdges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Times New Roman"/>
                          <a:ea typeface="Times New Roman"/>
                        </a:rPr>
                        <a:t> Direct relation to two or more targets (being a multitarget).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229600" cy="1143000"/>
          </a:xfrm>
        </p:spPr>
        <p:txBody>
          <a:bodyPr/>
          <a:lstStyle/>
          <a:p>
            <a:pPr eaLnBrk="1" hangingPunct="1"/>
            <a:r>
              <a:rPr lang="hu-HU" smtClean="0"/>
              <a:t>Causal vs. diagnostic markers </a:t>
            </a:r>
            <a:br>
              <a:rPr lang="hu-HU" smtClean="0"/>
            </a:br>
            <a:r>
              <a:rPr lang="hu-HU" smtClean="0"/>
              <a:t>Direct =/= Causal</a:t>
            </a:r>
            <a:endParaRPr lang="en-US" smtClean="0"/>
          </a:p>
        </p:txBody>
      </p:sp>
      <p:sp>
        <p:nvSpPr>
          <p:cNvPr id="60419" name="Oval 4"/>
          <p:cNvSpPr>
            <a:spLocks noChangeArrowheads="1"/>
          </p:cNvSpPr>
          <p:nvPr/>
        </p:nvSpPr>
        <p:spPr bwMode="auto">
          <a:xfrm>
            <a:off x="5754687" y="2362200"/>
            <a:ext cx="12192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Mutation</a:t>
            </a:r>
          </a:p>
        </p:txBody>
      </p:sp>
      <p:sp>
        <p:nvSpPr>
          <p:cNvPr id="60420" name="Oval 6"/>
          <p:cNvSpPr>
            <a:spLocks noChangeArrowheads="1"/>
          </p:cNvSpPr>
          <p:nvPr/>
        </p:nvSpPr>
        <p:spPr bwMode="auto">
          <a:xfrm>
            <a:off x="4459287" y="2971800"/>
            <a:ext cx="12192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Onset</a:t>
            </a:r>
          </a:p>
        </p:txBody>
      </p:sp>
      <p:sp>
        <p:nvSpPr>
          <p:cNvPr id="60421" name="Oval 7"/>
          <p:cNvSpPr>
            <a:spLocks noChangeArrowheads="1"/>
          </p:cNvSpPr>
          <p:nvPr/>
        </p:nvSpPr>
        <p:spPr bwMode="auto">
          <a:xfrm>
            <a:off x="3316287" y="4419600"/>
            <a:ext cx="12192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Symptom</a:t>
            </a:r>
            <a:r>
              <a:rPr lang="hu-HU"/>
              <a:t>s</a:t>
            </a:r>
            <a:endParaRPr lang="en-US"/>
          </a:p>
        </p:txBody>
      </p:sp>
      <p:sp>
        <p:nvSpPr>
          <p:cNvPr id="60422" name="Oval 8"/>
          <p:cNvSpPr>
            <a:spLocks noChangeArrowheads="1"/>
          </p:cNvSpPr>
          <p:nvPr/>
        </p:nvSpPr>
        <p:spPr bwMode="auto">
          <a:xfrm>
            <a:off x="7659687" y="4267200"/>
            <a:ext cx="12192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/>
              <a:t>Stress</a:t>
            </a:r>
            <a:endParaRPr lang="en-US"/>
          </a:p>
        </p:txBody>
      </p:sp>
      <p:sp>
        <p:nvSpPr>
          <p:cNvPr id="60423" name="Oval 9"/>
          <p:cNvSpPr>
            <a:spLocks noChangeArrowheads="1"/>
          </p:cNvSpPr>
          <p:nvPr/>
        </p:nvSpPr>
        <p:spPr bwMode="auto">
          <a:xfrm>
            <a:off x="5602287" y="3886200"/>
            <a:ext cx="12192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Disease</a:t>
            </a:r>
          </a:p>
        </p:txBody>
      </p:sp>
      <p:cxnSp>
        <p:nvCxnSpPr>
          <p:cNvPr id="60424" name="AutoShape 10"/>
          <p:cNvCxnSpPr>
            <a:cxnSpLocks noChangeShapeType="1"/>
            <a:stCxn id="60419" idx="2"/>
            <a:endCxn id="60420" idx="0"/>
          </p:cNvCxnSpPr>
          <p:nvPr/>
        </p:nvCxnSpPr>
        <p:spPr bwMode="auto">
          <a:xfrm flipH="1">
            <a:off x="5068887" y="2628900"/>
            <a:ext cx="685800" cy="34290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</p:cxnSp>
      <p:cxnSp>
        <p:nvCxnSpPr>
          <p:cNvPr id="60425" name="AutoShape 11"/>
          <p:cNvCxnSpPr>
            <a:cxnSpLocks noChangeShapeType="1"/>
            <a:stCxn id="60419" idx="4"/>
            <a:endCxn id="60423" idx="0"/>
          </p:cNvCxnSpPr>
          <p:nvPr/>
        </p:nvCxnSpPr>
        <p:spPr bwMode="auto">
          <a:xfrm flipH="1">
            <a:off x="6211887" y="2895600"/>
            <a:ext cx="152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0426" name="AutoShape 12"/>
          <p:cNvCxnSpPr>
            <a:cxnSpLocks noChangeShapeType="1"/>
            <a:stCxn id="60420" idx="4"/>
            <a:endCxn id="60423" idx="1"/>
          </p:cNvCxnSpPr>
          <p:nvPr/>
        </p:nvCxnSpPr>
        <p:spPr bwMode="auto">
          <a:xfrm>
            <a:off x="5068887" y="3505200"/>
            <a:ext cx="711200" cy="4587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0427" name="AutoShape 13"/>
          <p:cNvCxnSpPr>
            <a:cxnSpLocks noChangeShapeType="1"/>
            <a:stCxn id="60423" idx="3"/>
            <a:endCxn id="60421" idx="7"/>
          </p:cNvCxnSpPr>
          <p:nvPr/>
        </p:nvCxnSpPr>
        <p:spPr bwMode="auto">
          <a:xfrm rot="5400000">
            <a:off x="4991099" y="3708401"/>
            <a:ext cx="155575" cy="142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0428" name="AutoShape 14"/>
          <p:cNvCxnSpPr>
            <a:cxnSpLocks noChangeShapeType="1"/>
            <a:stCxn id="60423" idx="5"/>
            <a:endCxn id="60422" idx="2"/>
          </p:cNvCxnSpPr>
          <p:nvPr/>
        </p:nvCxnSpPr>
        <p:spPr bwMode="auto">
          <a:xfrm rot="16200000" flipH="1">
            <a:off x="7055643" y="3929857"/>
            <a:ext cx="192087" cy="1016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0429" name="TextBox 22"/>
          <p:cNvSpPr txBox="1">
            <a:spLocks noChangeArrowheads="1"/>
          </p:cNvSpPr>
          <p:nvPr/>
        </p:nvSpPr>
        <p:spPr bwMode="auto">
          <a:xfrm>
            <a:off x="4306887" y="5486400"/>
            <a:ext cx="25447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Objective (real/causal) </a:t>
            </a:r>
          </a:p>
          <a:p>
            <a:r>
              <a:rPr lang="hu-HU"/>
              <a:t>diagnostic value?</a:t>
            </a:r>
            <a:endParaRPr lang="en-US"/>
          </a:p>
        </p:txBody>
      </p:sp>
      <p:sp>
        <p:nvSpPr>
          <p:cNvPr id="60430" name="Oval 7"/>
          <p:cNvSpPr>
            <a:spLocks noChangeArrowheads="1"/>
          </p:cNvSpPr>
          <p:nvPr/>
        </p:nvSpPr>
        <p:spPr bwMode="auto">
          <a:xfrm>
            <a:off x="7050087" y="6096000"/>
            <a:ext cx="12192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Symptom</a:t>
            </a:r>
            <a:r>
              <a:rPr lang="hu-HU"/>
              <a:t>s</a:t>
            </a:r>
            <a:endParaRPr lang="en-US"/>
          </a:p>
        </p:txBody>
      </p:sp>
      <p:cxnSp>
        <p:nvCxnSpPr>
          <p:cNvPr id="60431" name="AutoShape 13"/>
          <p:cNvCxnSpPr>
            <a:cxnSpLocks noChangeShapeType="1"/>
            <a:stCxn id="60422" idx="4"/>
            <a:endCxn id="60430" idx="0"/>
          </p:cNvCxnSpPr>
          <p:nvPr/>
        </p:nvCxnSpPr>
        <p:spPr bwMode="auto">
          <a:xfrm rot="5400000">
            <a:off x="7316787" y="5143500"/>
            <a:ext cx="12954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0432" name="AutoShape 14"/>
          <p:cNvCxnSpPr>
            <a:cxnSpLocks noChangeShapeType="1"/>
            <a:endCxn id="60430" idx="2"/>
          </p:cNvCxnSpPr>
          <p:nvPr/>
        </p:nvCxnSpPr>
        <p:spPr bwMode="auto">
          <a:xfrm rot="16200000" flipH="1">
            <a:off x="5811837" y="5124450"/>
            <a:ext cx="1866900" cy="60960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</p:cxnSp>
      <p:cxnSp>
        <p:nvCxnSpPr>
          <p:cNvPr id="45" name="Straight Connector 44"/>
          <p:cNvCxnSpPr/>
          <p:nvPr/>
        </p:nvCxnSpPr>
        <p:spPr>
          <a:xfrm>
            <a:off x="3392487" y="4114800"/>
            <a:ext cx="54467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34" name="Rectangle 45"/>
          <p:cNvSpPr>
            <a:spLocks noChangeArrowheads="1"/>
          </p:cNvSpPr>
          <p:nvPr/>
        </p:nvSpPr>
        <p:spPr bwMode="auto">
          <a:xfrm>
            <a:off x="2209800" y="5334000"/>
            <a:ext cx="1878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/>
              <a:t>Diagnostic value</a:t>
            </a:r>
            <a:endParaRPr lang="en-US" dirty="0"/>
          </a:p>
        </p:txBody>
      </p:sp>
      <p:sp>
        <p:nvSpPr>
          <p:cNvPr id="60435" name="Rectangle 47"/>
          <p:cNvSpPr>
            <a:spLocks noChangeArrowheads="1"/>
          </p:cNvSpPr>
          <p:nvPr/>
        </p:nvSpPr>
        <p:spPr bwMode="auto">
          <a:xfrm>
            <a:off x="7086600" y="3276600"/>
            <a:ext cx="19415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/>
              <a:t>Therapic value</a:t>
            </a:r>
          </a:p>
          <a:p>
            <a:r>
              <a:rPr lang="hu-HU" dirty="0"/>
              <a:t>(e.g. Drug target)</a:t>
            </a:r>
            <a:endParaRPr lang="en-US" dirty="0"/>
          </a:p>
        </p:txBody>
      </p:sp>
      <p:sp>
        <p:nvSpPr>
          <p:cNvPr id="20" name="Oval 21"/>
          <p:cNvSpPr>
            <a:spLocks noChangeArrowheads="1"/>
          </p:cNvSpPr>
          <p:nvPr/>
        </p:nvSpPr>
        <p:spPr bwMode="auto">
          <a:xfrm>
            <a:off x="152400" y="2209800"/>
            <a:ext cx="1828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/>
              <a:t>SNP-B</a:t>
            </a:r>
            <a:r>
              <a:rPr lang="en-US"/>
              <a:t> (“causal”)</a:t>
            </a:r>
          </a:p>
        </p:txBody>
      </p:sp>
      <p:sp>
        <p:nvSpPr>
          <p:cNvPr id="21" name="Oval 22"/>
          <p:cNvSpPr>
            <a:spLocks noChangeArrowheads="1"/>
          </p:cNvSpPr>
          <p:nvPr/>
        </p:nvSpPr>
        <p:spPr bwMode="auto">
          <a:xfrm>
            <a:off x="609600" y="3657600"/>
            <a:ext cx="1066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1400"/>
              <a:t>Disease</a:t>
            </a:r>
          </a:p>
        </p:txBody>
      </p:sp>
      <p:cxnSp>
        <p:nvCxnSpPr>
          <p:cNvPr id="22" name="AutoShape 23"/>
          <p:cNvCxnSpPr>
            <a:cxnSpLocks noChangeShapeType="1"/>
          </p:cNvCxnSpPr>
          <p:nvPr/>
        </p:nvCxnSpPr>
        <p:spPr bwMode="auto">
          <a:xfrm>
            <a:off x="1143000" y="2819400"/>
            <a:ext cx="0" cy="815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2667000" y="2209800"/>
            <a:ext cx="2286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/>
              <a:t>SNP-A (measured)</a:t>
            </a:r>
            <a:endParaRPr lang="en-US"/>
          </a:p>
        </p:txBody>
      </p:sp>
      <p:cxnSp>
        <p:nvCxnSpPr>
          <p:cNvPr id="24" name="AutoShape 23"/>
          <p:cNvCxnSpPr>
            <a:cxnSpLocks noChangeShapeType="1"/>
            <a:stCxn id="23" idx="2"/>
            <a:endCxn id="20" idx="6"/>
          </p:cNvCxnSpPr>
          <p:nvPr/>
        </p:nvCxnSpPr>
        <p:spPr bwMode="auto">
          <a:xfrm rot="10800000">
            <a:off x="1981200" y="2514600"/>
            <a:ext cx="685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" name="Curved Connector 24"/>
          <p:cNvCxnSpPr>
            <a:stCxn id="23" idx="4"/>
            <a:endCxn id="21" idx="0"/>
          </p:cNvCxnSpPr>
          <p:nvPr/>
        </p:nvCxnSpPr>
        <p:spPr>
          <a:xfrm rot="5400000">
            <a:off x="2057400" y="1905000"/>
            <a:ext cx="838200" cy="2667000"/>
          </a:xfrm>
          <a:prstGeom prst="curvedConnector3">
            <a:avLst>
              <a:gd name="adj1" fmla="val -6232"/>
            </a:avLst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hu-HU" dirty="0" smtClean="0"/>
              <a:t>Aggregating to output</a:t>
            </a:r>
            <a:endParaRPr lang="en-US" dirty="0"/>
          </a:p>
        </p:txBody>
      </p:sp>
      <p:pic>
        <p:nvPicPr>
          <p:cNvPr id="3471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667001"/>
            <a:ext cx="9045909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9613-41EE-4F61-8480-D8374B6A997E}" type="slidenum">
              <a:rPr lang="en-US"/>
              <a:pPr/>
              <a:t>41</a:t>
            </a:fld>
            <a:endParaRPr 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Aggregation I</a:t>
            </a:r>
            <a:endParaRPr lang="en-US" dirty="0"/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762000" y="5257800"/>
            <a:ext cx="57467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Abstraction levels: SNP, haplo-block, gene,..., pathway</a:t>
            </a:r>
            <a:endParaRPr lang="en-US"/>
          </a:p>
          <a:p>
            <a:endParaRPr lang="en-US"/>
          </a:p>
          <a:p>
            <a:r>
              <a:rPr lang="en-US"/>
              <a:t>Note that it is different from aggregated multi-variables.</a:t>
            </a:r>
          </a:p>
        </p:txBody>
      </p:sp>
      <p:pic>
        <p:nvPicPr>
          <p:cNvPr id="120837" name="Picture 5" descr="MBS_genes_seq_vAnonym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00" y="1371600"/>
            <a:ext cx="8559800" cy="3424238"/>
          </a:xfrm>
          <a:prstGeom prst="rect">
            <a:avLst/>
          </a:prstGeom>
          <a:noFill/>
        </p:spPr>
      </p:pic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685800" y="4724400"/>
            <a:ext cx="822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The sequential posteriors that a given gene contains a SNP relevant for asthma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Aggregation II</a:t>
            </a:r>
            <a:endParaRPr lang="en-US" dirty="0"/>
          </a:p>
        </p:txBody>
      </p:sp>
      <p:pic>
        <p:nvPicPr>
          <p:cNvPr id="9" name="Picture 8" descr="GO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981200"/>
            <a:ext cx="7772400" cy="4543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Optimal Bayesian decision about reporting</a:t>
            </a:r>
          </a:p>
          <a:p>
            <a:pPr lvl="1"/>
            <a:r>
              <a:rPr lang="en-US" dirty="0" smtClean="0"/>
              <a:t>MBM</a:t>
            </a:r>
          </a:p>
          <a:p>
            <a:pPr lvl="1"/>
            <a:r>
              <a:rPr lang="en-US" dirty="0" smtClean="0"/>
              <a:t>MBS</a:t>
            </a:r>
          </a:p>
          <a:p>
            <a:r>
              <a:rPr lang="en-US" dirty="0" smtClean="0"/>
              <a:t>Decision theoretic approach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Summary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143000"/>
            <a:ext cx="914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1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Challenges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biomarker discovery</a:t>
            </a:r>
          </a:p>
          <a:p>
            <a:pPr marL="800100" lvl="2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aseline="0" dirty="0" smtClean="0">
                <a:latin typeface="+mn-lt"/>
                <a:cs typeface="+mn-cs"/>
              </a:rPr>
              <a:t>Robustness (repeatability,</a:t>
            </a:r>
            <a:r>
              <a:rPr lang="en-US" sz="2400" dirty="0" smtClean="0">
                <a:latin typeface="+mn-lt"/>
                <a:cs typeface="+mn-cs"/>
              </a:rPr>
              <a:t> transferability</a:t>
            </a:r>
            <a:r>
              <a:rPr lang="en-US" sz="2400" baseline="0" dirty="0" smtClean="0">
                <a:latin typeface="+mn-lt"/>
                <a:cs typeface="+mn-cs"/>
              </a:rPr>
              <a:t>)</a:t>
            </a:r>
          </a:p>
          <a:p>
            <a:pPr marL="800100" lvl="2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aseline="0" dirty="0" smtClean="0">
                <a:latin typeface="+mn-lt"/>
                <a:cs typeface="+mn-cs"/>
              </a:rPr>
              <a:t>Causation</a:t>
            </a:r>
          </a:p>
          <a:p>
            <a:pPr marL="800100" lvl="2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Multiple hypothesis testing</a:t>
            </a:r>
          </a:p>
          <a:p>
            <a:pPr marL="800100" lvl="2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Interaction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ultivariate approach)</a:t>
            </a:r>
          </a:p>
          <a:p>
            <a:pPr marL="342900" marR="0" lvl="1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Feature relevance</a:t>
            </a:r>
          </a:p>
          <a:p>
            <a:pPr marL="342900" marR="0" lvl="1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feature subset selection problem</a:t>
            </a:r>
          </a:p>
          <a:p>
            <a:pPr marL="342900" marR="0" lvl="1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Identification of  biomarkers</a:t>
            </a:r>
          </a:p>
          <a:p>
            <a:pPr marL="742950" marR="0" lvl="2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Methods</a:t>
            </a:r>
          </a:p>
          <a:p>
            <a:pPr marL="342900" marR="0" lvl="1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Challenges</a:t>
            </a:r>
          </a:p>
          <a:p>
            <a:pPr marL="742950" lvl="2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Interpretation</a:t>
            </a:r>
            <a:r>
              <a:rPr lang="hu-HU" sz="2400" dirty="0" smtClean="0">
                <a:sym typeface="Wingdings" pitchFamily="2" charset="2"/>
              </a:rPr>
              <a:t> Bayesian networks</a:t>
            </a:r>
            <a:endParaRPr lang="hu-HU" sz="2400" dirty="0" smtClean="0"/>
          </a:p>
          <a:p>
            <a:pPr marL="742950" lvl="2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2400" dirty="0" smtClean="0"/>
              <a:t>Causality</a:t>
            </a:r>
            <a:r>
              <a:rPr lang="hu-HU" sz="2400" dirty="0" smtClean="0">
                <a:sym typeface="Wingdings" pitchFamily="2" charset="2"/>
              </a:rPr>
              <a:t> Bayesian networks</a:t>
            </a:r>
            <a:endParaRPr lang="hu-HU" sz="2400" dirty="0" smtClean="0"/>
          </a:p>
          <a:p>
            <a:pPr marL="742950" marR="0" lvl="2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Uncertainty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 Bayesian statistics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Bayesian network based Bayesian approach to biomarker analysis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hu-HU" sz="4000" dirty="0" smtClean="0"/>
              <a:t>Biomarkers and </a:t>
            </a:r>
            <a:br>
              <a:rPr lang="hu-HU" sz="4000" dirty="0" smtClean="0"/>
            </a:br>
            <a:r>
              <a:rPr lang="hu-HU" sz="4000" dirty="0" smtClean="0"/>
              <a:t>the feature subset selection (FSS) problem</a:t>
            </a:r>
            <a:endParaRPr lang="en-US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285" y="1981200"/>
            <a:ext cx="868851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r>
              <a:rPr lang="hu-HU" smtClean="0"/>
              <a:t>Fundamental questions in statistics</a:t>
            </a:r>
            <a:endParaRPr lang="en-US" smtClean="0"/>
          </a:p>
        </p:txBody>
      </p:sp>
      <p:sp>
        <p:nvSpPr>
          <p:cNvPr id="2057" name="Oval 21"/>
          <p:cNvSpPr>
            <a:spLocks noChangeArrowheads="1"/>
          </p:cNvSpPr>
          <p:nvPr/>
        </p:nvSpPr>
        <p:spPr bwMode="auto">
          <a:xfrm>
            <a:off x="838200" y="990600"/>
            <a:ext cx="1828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/>
              <a:t>SNP-B</a:t>
            </a:r>
            <a:r>
              <a:rPr lang="en-US"/>
              <a:t> (“causal”)</a:t>
            </a:r>
          </a:p>
        </p:txBody>
      </p:sp>
      <p:sp>
        <p:nvSpPr>
          <p:cNvPr id="2058" name="Oval 22"/>
          <p:cNvSpPr>
            <a:spLocks noChangeArrowheads="1"/>
          </p:cNvSpPr>
          <p:nvPr/>
        </p:nvSpPr>
        <p:spPr bwMode="auto">
          <a:xfrm>
            <a:off x="1295400" y="2438400"/>
            <a:ext cx="1066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1400"/>
              <a:t>Disease</a:t>
            </a:r>
          </a:p>
        </p:txBody>
      </p:sp>
      <p:cxnSp>
        <p:nvCxnSpPr>
          <p:cNvPr id="2059" name="AutoShape 23"/>
          <p:cNvCxnSpPr>
            <a:cxnSpLocks noChangeShapeType="1"/>
          </p:cNvCxnSpPr>
          <p:nvPr/>
        </p:nvCxnSpPr>
        <p:spPr bwMode="auto">
          <a:xfrm>
            <a:off x="1828800" y="1600200"/>
            <a:ext cx="0" cy="815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060" name="Oval 21"/>
          <p:cNvSpPr>
            <a:spLocks noChangeArrowheads="1"/>
          </p:cNvSpPr>
          <p:nvPr/>
        </p:nvSpPr>
        <p:spPr bwMode="auto">
          <a:xfrm>
            <a:off x="3352800" y="990600"/>
            <a:ext cx="2286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/>
              <a:t>SNP-A (measured)</a:t>
            </a:r>
            <a:endParaRPr lang="en-US"/>
          </a:p>
        </p:txBody>
      </p:sp>
      <p:cxnSp>
        <p:nvCxnSpPr>
          <p:cNvPr id="2061" name="AutoShape 23"/>
          <p:cNvCxnSpPr>
            <a:cxnSpLocks noChangeShapeType="1"/>
            <a:stCxn id="2060" idx="2"/>
            <a:endCxn id="2057" idx="6"/>
          </p:cNvCxnSpPr>
          <p:nvPr/>
        </p:nvCxnSpPr>
        <p:spPr bwMode="auto">
          <a:xfrm rot="10800000">
            <a:off x="2667000" y="1295400"/>
            <a:ext cx="685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" name="Curved Connector 10"/>
          <p:cNvCxnSpPr>
            <a:stCxn id="2060" idx="4"/>
            <a:endCxn id="2058" idx="0"/>
          </p:cNvCxnSpPr>
          <p:nvPr/>
        </p:nvCxnSpPr>
        <p:spPr>
          <a:xfrm rot="5400000">
            <a:off x="2743200" y="685800"/>
            <a:ext cx="838200" cy="2667000"/>
          </a:xfrm>
          <a:prstGeom prst="curvedConnector3">
            <a:avLst>
              <a:gd name="adj1" fmla="val -6232"/>
            </a:avLst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50813" y="3048000"/>
            <a:ext cx="8783637" cy="2590800"/>
            <a:chOff x="150128" y="3739277"/>
            <a:chExt cx="8784323" cy="2590800"/>
          </a:xfrm>
        </p:grpSpPr>
        <p:sp>
          <p:nvSpPr>
            <p:cNvPr id="2077" name="TextBox 5"/>
            <p:cNvSpPr txBox="1">
              <a:spLocks noChangeArrowheads="1"/>
            </p:cNvSpPr>
            <p:nvPr/>
          </p:nvSpPr>
          <p:spPr bwMode="auto">
            <a:xfrm>
              <a:off x="150128" y="3739277"/>
              <a:ext cx="5631020" cy="2585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  <a:p>
              <a:endParaRPr lang="en-US"/>
            </a:p>
            <a:p>
              <a:r>
                <a:rPr lang="en-US"/>
                <a:t>Estimation error because of finite data D</a:t>
              </a:r>
              <a:r>
                <a:rPr lang="en-US" baseline="-25000"/>
                <a:t>N</a:t>
              </a:r>
              <a:r>
                <a:rPr lang="en-US"/>
                <a:t>: </a:t>
              </a:r>
            </a:p>
            <a:p>
              <a:endParaRPr lang="en-US"/>
            </a:p>
            <a:p>
              <a:endParaRPr lang="en-US"/>
            </a:p>
            <a:p>
              <a:endParaRPr lang="en-US"/>
            </a:p>
            <a:p>
              <a:endParaRPr lang="en-US"/>
            </a:p>
            <a:p>
              <a:r>
                <a:rPr lang="en-US"/>
                <a:t>Inequalities for finite(!) data (</a:t>
              </a:r>
              <a:r>
                <a:rPr lang="el-GR"/>
                <a:t>ε</a:t>
              </a:r>
              <a:r>
                <a:rPr lang="en-US"/>
                <a:t> accuracy</a:t>
              </a:r>
              <a:r>
                <a:rPr lang="el-GR"/>
                <a:t>,δ</a:t>
              </a:r>
              <a:r>
                <a:rPr lang="en-US"/>
                <a:t> confidence)</a:t>
              </a:r>
            </a:p>
            <a:p>
              <a:r>
                <a:rPr lang="en-US"/>
                <a:t>	sample complexity: N</a:t>
              </a:r>
              <a:r>
                <a:rPr lang="el-GR" baseline="-25000"/>
                <a:t>ε</a:t>
              </a:r>
              <a:r>
                <a:rPr lang="en-US" baseline="-25000"/>
                <a:t>,</a:t>
              </a:r>
              <a:r>
                <a:rPr lang="el-GR" baseline="-25000"/>
                <a:t>δ</a:t>
              </a:r>
              <a:endParaRPr lang="en-US"/>
            </a:p>
          </p:txBody>
        </p:sp>
        <p:graphicFrame>
          <p:nvGraphicFramePr>
            <p:cNvPr id="2054" name="Object 2"/>
            <p:cNvGraphicFramePr>
              <a:graphicFrameLocks noChangeAspect="1"/>
            </p:cNvGraphicFramePr>
            <p:nvPr/>
          </p:nvGraphicFramePr>
          <p:xfrm>
            <a:off x="5181601" y="4309286"/>
            <a:ext cx="3424778" cy="344391"/>
          </p:xfrm>
          <a:graphic>
            <a:graphicData uri="http://schemas.openxmlformats.org/presentationml/2006/ole">
              <p:oleObj spid="_x0000_s405510" name="Equation" r:id="rId3" imgW="2273040" imgH="228600" progId="Equation.3">
                <p:embed/>
              </p:oleObj>
            </a:graphicData>
          </a:graphic>
        </p:graphicFrame>
        <p:graphicFrame>
          <p:nvGraphicFramePr>
            <p:cNvPr id="2055" name="Object 4"/>
            <p:cNvGraphicFramePr>
              <a:graphicFrameLocks noChangeAspect="1"/>
            </p:cNvGraphicFramePr>
            <p:nvPr/>
          </p:nvGraphicFramePr>
          <p:xfrm>
            <a:off x="4191001" y="5949077"/>
            <a:ext cx="4743450" cy="381000"/>
          </p:xfrm>
          <a:graphic>
            <a:graphicData uri="http://schemas.openxmlformats.org/presentationml/2006/ole">
              <p:oleObj spid="_x0000_s405511" name="Equation" r:id="rId4" imgW="3162240" imgH="253800" progId="Equation.3">
                <p:embed/>
              </p:oleObj>
            </a:graphicData>
          </a:graphic>
        </p:graphicFrame>
      </p:grpSp>
      <p:sp>
        <p:nvSpPr>
          <p:cNvPr id="2064" name="TextBox 29"/>
          <p:cNvSpPr txBox="1">
            <a:spLocks noChangeArrowheads="1"/>
          </p:cNvSpPr>
          <p:nvPr/>
        </p:nvSpPr>
        <p:spPr bwMode="auto">
          <a:xfrm>
            <a:off x="6172200" y="1981200"/>
            <a:ext cx="1928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Estimation errors</a:t>
            </a:r>
            <a:endParaRPr lang="en-US" baseline="-25000">
              <a:solidFill>
                <a:srgbClr val="FF0000"/>
              </a:solidFill>
            </a:endParaRPr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2514600" y="1905000"/>
            <a:ext cx="3454400" cy="838200"/>
            <a:chOff x="4038600" y="2286000"/>
            <a:chExt cx="3454400" cy="83820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4038600" y="2667000"/>
              <a:ext cx="3200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50" name="Object 5"/>
            <p:cNvGraphicFramePr>
              <a:graphicFrameLocks noChangeAspect="1"/>
            </p:cNvGraphicFramePr>
            <p:nvPr/>
          </p:nvGraphicFramePr>
          <p:xfrm>
            <a:off x="4038600" y="2895600"/>
            <a:ext cx="1244600" cy="228600"/>
          </p:xfrm>
          <a:graphic>
            <a:graphicData uri="http://schemas.openxmlformats.org/presentationml/2006/ole">
              <p:oleObj spid="_x0000_s405506" name="Equation" r:id="rId5" imgW="1244520" imgH="228600" progId="Equation.3">
                <p:embed/>
              </p:oleObj>
            </a:graphicData>
          </a:graphic>
        </p:graphicFrame>
        <p:cxnSp>
          <p:nvCxnSpPr>
            <p:cNvPr id="22" name="Straight Connector 21"/>
            <p:cNvCxnSpPr/>
            <p:nvPr/>
          </p:nvCxnSpPr>
          <p:spPr>
            <a:xfrm rot="5400000">
              <a:off x="4991100" y="26289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51" name="Object 6"/>
            <p:cNvGraphicFramePr>
              <a:graphicFrameLocks noChangeAspect="1"/>
            </p:cNvGraphicFramePr>
            <p:nvPr/>
          </p:nvGraphicFramePr>
          <p:xfrm>
            <a:off x="4572000" y="2298700"/>
            <a:ext cx="990600" cy="203200"/>
          </p:xfrm>
          <a:graphic>
            <a:graphicData uri="http://schemas.openxmlformats.org/presentationml/2006/ole">
              <p:oleObj spid="_x0000_s405507" name="Equation" r:id="rId6" imgW="990360" imgH="203040" progId="Equation.3">
                <p:embed/>
              </p:oleObj>
            </a:graphicData>
          </a:graphic>
        </p:graphicFrame>
        <p:cxnSp>
          <p:nvCxnSpPr>
            <p:cNvPr id="24" name="Straight Connector 23"/>
            <p:cNvCxnSpPr/>
            <p:nvPr/>
          </p:nvCxnSpPr>
          <p:spPr>
            <a:xfrm rot="5400000">
              <a:off x="4648200" y="2743200"/>
              <a:ext cx="3048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4800600" y="2590800"/>
              <a:ext cx="304800" cy="1588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52" name="Object 7"/>
            <p:cNvGraphicFramePr>
              <a:graphicFrameLocks noChangeAspect="1"/>
            </p:cNvGraphicFramePr>
            <p:nvPr/>
          </p:nvGraphicFramePr>
          <p:xfrm>
            <a:off x="6248400" y="2882900"/>
            <a:ext cx="1244600" cy="228600"/>
          </p:xfrm>
          <a:graphic>
            <a:graphicData uri="http://schemas.openxmlformats.org/presentationml/2006/ole">
              <p:oleObj spid="_x0000_s405508" name="Equation" r:id="rId7" imgW="1244520" imgH="228600" progId="Equation.3">
                <p:embed/>
              </p:oleObj>
            </a:graphicData>
          </a:graphic>
        </p:graphicFrame>
        <p:cxnSp>
          <p:nvCxnSpPr>
            <p:cNvPr id="34" name="Straight Connector 33"/>
            <p:cNvCxnSpPr/>
            <p:nvPr/>
          </p:nvCxnSpPr>
          <p:spPr>
            <a:xfrm rot="5400000">
              <a:off x="6667500" y="26162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53" name="Object 8"/>
            <p:cNvGraphicFramePr>
              <a:graphicFrameLocks noChangeAspect="1"/>
            </p:cNvGraphicFramePr>
            <p:nvPr/>
          </p:nvGraphicFramePr>
          <p:xfrm>
            <a:off x="6248400" y="2286000"/>
            <a:ext cx="990600" cy="203200"/>
          </p:xfrm>
          <a:graphic>
            <a:graphicData uri="http://schemas.openxmlformats.org/presentationml/2006/ole">
              <p:oleObj spid="_x0000_s405509" name="Equation" r:id="rId8" imgW="990360" imgH="203040" progId="Equation.3">
                <p:embed/>
              </p:oleObj>
            </a:graphicData>
          </a:graphic>
        </p:graphicFrame>
        <p:cxnSp>
          <p:nvCxnSpPr>
            <p:cNvPr id="36" name="Straight Connector 35"/>
            <p:cNvCxnSpPr/>
            <p:nvPr/>
          </p:nvCxnSpPr>
          <p:spPr>
            <a:xfrm rot="5400000">
              <a:off x="6858000" y="2730500"/>
              <a:ext cx="3048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0800000">
              <a:off x="6781800" y="2579688"/>
              <a:ext cx="228600" cy="11112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800600" y="2819400"/>
              <a:ext cx="2209800" cy="1588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5181600" y="2590800"/>
              <a:ext cx="1524000" cy="1588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6172200" y="2362200"/>
            <a:ext cx="22844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  <a:latin typeface="Arial" charset="0"/>
              </a:rPr>
              <a:t>Estimated difference</a:t>
            </a:r>
            <a:endParaRPr lang="en-US" baseline="-25000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2067" name="TextBox 46"/>
          <p:cNvSpPr txBox="1">
            <a:spLocks noChangeArrowheads="1"/>
          </p:cNvSpPr>
          <p:nvPr/>
        </p:nvSpPr>
        <p:spPr bwMode="auto">
          <a:xfrm>
            <a:off x="6172200" y="1600200"/>
            <a:ext cx="1731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Real difference</a:t>
            </a:r>
            <a:endParaRPr lang="en-US" baseline="-25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229600" cy="1371600"/>
          </a:xfrm>
        </p:spPr>
        <p:txBody>
          <a:bodyPr/>
          <a:lstStyle/>
          <a:p>
            <a:pPr eaLnBrk="1" hangingPunct="1"/>
            <a:r>
              <a:rPr lang="hu-HU" smtClean="0"/>
              <a:t>The hypothesis testing framework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9144000" cy="4267200"/>
          </a:xfrm>
        </p:spPr>
        <p:txBody>
          <a:bodyPr/>
          <a:lstStyle/>
          <a:p>
            <a:pPr eaLnBrk="1" hangingPunct="1"/>
            <a:r>
              <a:rPr lang="hu-HU" sz="2400" smtClean="0"/>
              <a:t>Terminology:</a:t>
            </a:r>
          </a:p>
          <a:p>
            <a:pPr lvl="1" eaLnBrk="1" hangingPunct="1"/>
            <a:r>
              <a:rPr lang="hu-HU" sz="2000" smtClean="0"/>
              <a:t>False/true x positive/negative</a:t>
            </a:r>
          </a:p>
          <a:p>
            <a:pPr lvl="1" eaLnBrk="1" hangingPunct="1"/>
            <a:r>
              <a:rPr lang="en-US" sz="2000" smtClean="0"/>
              <a:t>Null hypothesis: independence</a:t>
            </a:r>
            <a:endParaRPr lang="hu-HU" sz="2000" smtClean="0"/>
          </a:p>
          <a:p>
            <a:pPr lvl="1" eaLnBrk="1" hangingPunct="1">
              <a:buFontTx/>
              <a:buNone/>
            </a:pPr>
            <a:endParaRPr lang="hu-HU" sz="2000" smtClean="0"/>
          </a:p>
          <a:p>
            <a:pPr lvl="1" eaLnBrk="1" hangingPunct="1"/>
            <a:r>
              <a:rPr lang="hu-HU" sz="2000" smtClean="0"/>
              <a:t>Type I error/error of the first kind/</a:t>
            </a:r>
            <a:r>
              <a:rPr lang="el-GR" sz="2000" smtClean="0"/>
              <a:t>α</a:t>
            </a:r>
            <a:r>
              <a:rPr lang="hu-HU" sz="2000" smtClean="0"/>
              <a:t> error/FP: p(</a:t>
            </a:r>
            <a:r>
              <a:rPr lang="en-US" sz="2000" smtClean="0">
                <a:sym typeface="Symbol" pitchFamily="18" charset="2"/>
              </a:rPr>
              <a:t></a:t>
            </a:r>
            <a:r>
              <a:rPr lang="hu-HU" sz="2000" smtClean="0">
                <a:sym typeface="Symbol" pitchFamily="18" charset="2"/>
              </a:rPr>
              <a:t>H</a:t>
            </a:r>
            <a:r>
              <a:rPr lang="hu-HU" sz="2000" baseline="-25000" smtClean="0">
                <a:sym typeface="Symbol" pitchFamily="18" charset="2"/>
              </a:rPr>
              <a:t>0</a:t>
            </a:r>
            <a:r>
              <a:rPr lang="hu-HU" sz="2000" smtClean="0"/>
              <a:t>|</a:t>
            </a:r>
            <a:r>
              <a:rPr lang="hu-HU" sz="2000" u="sng" smtClean="0">
                <a:sym typeface="Symbol" pitchFamily="18" charset="2"/>
              </a:rPr>
              <a:t>H</a:t>
            </a:r>
            <a:r>
              <a:rPr lang="hu-HU" sz="2000" baseline="-25000" smtClean="0">
                <a:sym typeface="Symbol" pitchFamily="18" charset="2"/>
              </a:rPr>
              <a:t>0</a:t>
            </a:r>
            <a:r>
              <a:rPr lang="hu-HU" sz="2000" smtClean="0"/>
              <a:t>)</a:t>
            </a:r>
          </a:p>
          <a:p>
            <a:pPr lvl="2" eaLnBrk="1" hangingPunct="1"/>
            <a:r>
              <a:rPr lang="hu-HU" sz="1800" smtClean="0"/>
              <a:t>Specificity: p(</a:t>
            </a:r>
            <a:r>
              <a:rPr lang="hu-HU" sz="1800" smtClean="0">
                <a:sym typeface="Symbol" pitchFamily="18" charset="2"/>
              </a:rPr>
              <a:t>H</a:t>
            </a:r>
            <a:r>
              <a:rPr lang="hu-HU" sz="1800" baseline="-25000" smtClean="0">
                <a:sym typeface="Symbol" pitchFamily="18" charset="2"/>
              </a:rPr>
              <a:t>0</a:t>
            </a:r>
            <a:r>
              <a:rPr lang="hu-HU" sz="1800" smtClean="0"/>
              <a:t>|</a:t>
            </a:r>
            <a:r>
              <a:rPr lang="hu-HU" sz="1800" u="sng" smtClean="0">
                <a:sym typeface="Symbol" pitchFamily="18" charset="2"/>
              </a:rPr>
              <a:t>H</a:t>
            </a:r>
            <a:r>
              <a:rPr lang="hu-HU" sz="1800" baseline="-25000" smtClean="0">
                <a:sym typeface="Symbol" pitchFamily="18" charset="2"/>
              </a:rPr>
              <a:t>0</a:t>
            </a:r>
            <a:r>
              <a:rPr lang="hu-HU" sz="1800" smtClean="0"/>
              <a:t>) =1-</a:t>
            </a:r>
            <a:r>
              <a:rPr lang="el-GR" sz="1800" smtClean="0"/>
              <a:t>α</a:t>
            </a:r>
            <a:endParaRPr lang="hu-HU" sz="1800" smtClean="0"/>
          </a:p>
          <a:p>
            <a:pPr lvl="2" eaLnBrk="1" hangingPunct="1"/>
            <a:r>
              <a:rPr lang="hu-HU" sz="1800" smtClean="0"/>
              <a:t>Significance: </a:t>
            </a:r>
            <a:r>
              <a:rPr lang="el-GR" sz="1800" smtClean="0"/>
              <a:t>α</a:t>
            </a:r>
            <a:r>
              <a:rPr lang="hu-HU" sz="1800" smtClean="0"/>
              <a:t> </a:t>
            </a:r>
          </a:p>
          <a:p>
            <a:pPr lvl="2" eaLnBrk="1" hangingPunct="1"/>
            <a:r>
              <a:rPr lang="hu-HU" sz="1800" smtClean="0"/>
              <a:t>p-value: „probability of more extreme observations</a:t>
            </a:r>
            <a:r>
              <a:rPr lang="en-US" sz="1800" smtClean="0"/>
              <a:t> in repeated experiments</a:t>
            </a:r>
            <a:r>
              <a:rPr lang="hu-HU" sz="1800" smtClean="0"/>
              <a:t>”</a:t>
            </a:r>
          </a:p>
          <a:p>
            <a:pPr lvl="1" eaLnBrk="1" hangingPunct="1"/>
            <a:r>
              <a:rPr lang="hu-HU" sz="2000" smtClean="0"/>
              <a:t>Type II error/error of the second kind/</a:t>
            </a:r>
            <a:r>
              <a:rPr lang="el-GR" sz="2000" smtClean="0"/>
              <a:t>β</a:t>
            </a:r>
            <a:r>
              <a:rPr lang="hu-HU" sz="2000" smtClean="0"/>
              <a:t> error/FN: p(</a:t>
            </a:r>
            <a:r>
              <a:rPr lang="hu-HU" sz="2000" smtClean="0">
                <a:sym typeface="Symbol" pitchFamily="18" charset="2"/>
              </a:rPr>
              <a:t>H</a:t>
            </a:r>
            <a:r>
              <a:rPr lang="hu-HU" sz="2000" baseline="-25000" smtClean="0">
                <a:sym typeface="Symbol" pitchFamily="18" charset="2"/>
              </a:rPr>
              <a:t>0</a:t>
            </a:r>
            <a:r>
              <a:rPr lang="hu-HU" sz="2000" smtClean="0"/>
              <a:t>|</a:t>
            </a:r>
            <a:r>
              <a:rPr lang="en-US" sz="2000" smtClean="0">
                <a:sym typeface="Symbol" pitchFamily="18" charset="2"/>
              </a:rPr>
              <a:t>  </a:t>
            </a:r>
            <a:r>
              <a:rPr lang="hu-HU" sz="2000" u="sng" smtClean="0">
                <a:sym typeface="Symbol" pitchFamily="18" charset="2"/>
              </a:rPr>
              <a:t>H</a:t>
            </a:r>
            <a:r>
              <a:rPr lang="hu-HU" sz="2000" baseline="-25000" smtClean="0">
                <a:sym typeface="Symbol" pitchFamily="18" charset="2"/>
              </a:rPr>
              <a:t>0</a:t>
            </a:r>
            <a:r>
              <a:rPr lang="hu-HU" sz="2000" smtClean="0"/>
              <a:t>) :</a:t>
            </a:r>
          </a:p>
          <a:p>
            <a:pPr lvl="2" eaLnBrk="1" hangingPunct="1"/>
            <a:r>
              <a:rPr lang="hu-HU" sz="1800" smtClean="0"/>
              <a:t>Power or sensitivity: p(</a:t>
            </a:r>
            <a:r>
              <a:rPr lang="en-US" sz="1800" smtClean="0">
                <a:sym typeface="Symbol" pitchFamily="18" charset="2"/>
              </a:rPr>
              <a:t></a:t>
            </a:r>
            <a:r>
              <a:rPr lang="hu-HU" sz="1800" smtClean="0">
                <a:sym typeface="Symbol" pitchFamily="18" charset="2"/>
              </a:rPr>
              <a:t>H</a:t>
            </a:r>
            <a:r>
              <a:rPr lang="hu-HU" sz="1800" baseline="-25000" smtClean="0">
                <a:sym typeface="Symbol" pitchFamily="18" charset="2"/>
              </a:rPr>
              <a:t>0</a:t>
            </a:r>
            <a:r>
              <a:rPr lang="hu-HU" sz="1800" smtClean="0"/>
              <a:t>|</a:t>
            </a:r>
            <a:r>
              <a:rPr lang="en-US" sz="1800" smtClean="0">
                <a:sym typeface="Symbol" pitchFamily="18" charset="2"/>
              </a:rPr>
              <a:t> </a:t>
            </a:r>
            <a:r>
              <a:rPr lang="hu-HU" sz="1800" u="sng" smtClean="0">
                <a:sym typeface="Symbol" pitchFamily="18" charset="2"/>
              </a:rPr>
              <a:t>H</a:t>
            </a:r>
            <a:r>
              <a:rPr lang="hu-HU" sz="1800" baseline="-25000" smtClean="0">
                <a:sym typeface="Symbol" pitchFamily="18" charset="2"/>
              </a:rPr>
              <a:t>0</a:t>
            </a:r>
            <a:r>
              <a:rPr lang="hu-HU" sz="1800" smtClean="0"/>
              <a:t>) = 1-</a:t>
            </a:r>
            <a:r>
              <a:rPr lang="el-GR" sz="1800" smtClean="0"/>
              <a:t>β</a:t>
            </a:r>
            <a:endParaRPr lang="hu-HU" sz="1800" smtClean="0"/>
          </a:p>
        </p:txBody>
      </p:sp>
      <p:graphicFrame>
        <p:nvGraphicFramePr>
          <p:cNvPr id="123976" name="Group 72"/>
          <p:cNvGraphicFramePr>
            <a:graphicFrameLocks noGrp="1"/>
          </p:cNvGraphicFramePr>
          <p:nvPr/>
        </p:nvGraphicFramePr>
        <p:xfrm>
          <a:off x="2590800" y="4876800"/>
          <a:ext cx="6248400" cy="1549083"/>
        </p:xfrm>
        <a:graphic>
          <a:graphicData uri="http://schemas.openxmlformats.org/drawingml/2006/table">
            <a:tbl>
              <a:tblPr/>
              <a:tblGrid>
                <a:gridCol w="2082800"/>
                <a:gridCol w="2082800"/>
                <a:gridCol w="2082800"/>
              </a:tblGrid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reported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Ref.</a:t>
                      </a:r>
                      <a:r>
                        <a:rPr lang="en-US" sz="1800" dirty="0" smtClean="0">
                          <a:sym typeface="Symbol" pitchFamily="18" charset="2"/>
                        </a:rPr>
                        <a:t> </a:t>
                      </a:r>
                      <a:r>
                        <a:rPr lang="hu-HU" sz="1800" u="sng" dirty="0" smtClean="0">
                          <a:sym typeface="Symbol" pitchFamily="18" charset="2"/>
                        </a:rPr>
                        <a:t>H</a:t>
                      </a:r>
                      <a:r>
                        <a:rPr lang="hu-HU" sz="1800" baseline="-25000" dirty="0" smtClean="0">
                          <a:sym typeface="Symbol" pitchFamily="18" charset="2"/>
                        </a:rPr>
                        <a:t>0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Ref.:</a:t>
                      </a:r>
                      <a:r>
                        <a:rPr lang="en-US" sz="1800" dirty="0" smtClean="0">
                          <a:sym typeface="Symbol" pitchFamily="18" charset="2"/>
                        </a:rPr>
                        <a:t></a:t>
                      </a:r>
                      <a:r>
                        <a:rPr lang="hu-HU" sz="1800" u="sng" dirty="0" smtClean="0">
                          <a:sym typeface="Symbol" pitchFamily="18" charset="2"/>
                        </a:rPr>
                        <a:t>H</a:t>
                      </a:r>
                      <a:r>
                        <a:rPr lang="hu-HU" sz="1800" baseline="-25000" dirty="0" smtClean="0">
                          <a:sym typeface="Symbol" pitchFamily="18" charset="2"/>
                        </a:rPr>
                        <a:t>0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hu-HU" sz="1800" dirty="0" smtClean="0">
                          <a:sym typeface="Symbol" pitchFamily="18" charset="2"/>
                        </a:rPr>
                        <a:t>H</a:t>
                      </a:r>
                      <a:r>
                        <a:rPr lang="hu-HU" sz="1800" baseline="-25000" dirty="0" smtClean="0">
                          <a:sym typeface="Symbol" pitchFamily="18" charset="2"/>
                        </a:rPr>
                        <a:t>0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Type II</a:t>
                      </a:r>
                      <a:endParaRPr kumimoji="0" lang="hu-HU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7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en-US" sz="1800" dirty="0" smtClean="0">
                          <a:sym typeface="Symbol" pitchFamily="18" charset="2"/>
                        </a:rPr>
                        <a:t></a:t>
                      </a:r>
                      <a:r>
                        <a:rPr lang="hu-HU" sz="1800" dirty="0" smtClean="0">
                          <a:sym typeface="Symbol" pitchFamily="18" charset="2"/>
                        </a:rPr>
                        <a:t>H</a:t>
                      </a:r>
                      <a:r>
                        <a:rPr lang="hu-HU" sz="1800" baseline="-25000" dirty="0" smtClean="0">
                          <a:sym typeface="Symbol" pitchFamily="18" charset="2"/>
                        </a:rPr>
                        <a:t>0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Type 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(„false rejection”)</a:t>
                      </a:r>
                      <a:endParaRPr kumimoji="0" lang="hu-HU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3995" name="Group 91"/>
          <p:cNvGraphicFramePr>
            <a:graphicFrameLocks noGrp="1"/>
          </p:cNvGraphicFramePr>
          <p:nvPr/>
        </p:nvGraphicFramePr>
        <p:xfrm>
          <a:off x="5334000" y="1295400"/>
          <a:ext cx="3505200" cy="1524000"/>
        </p:xfrm>
        <a:graphic>
          <a:graphicData uri="http://schemas.openxmlformats.org/drawingml/2006/table">
            <a:tbl>
              <a:tblPr/>
              <a:tblGrid>
                <a:gridCol w="1168400"/>
                <a:gridCol w="1168400"/>
                <a:gridCol w="1168400"/>
              </a:tblGrid>
              <a:tr h="692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reported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Ref.:0/N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Ref.1/P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0/N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TN</a:t>
                      </a:r>
                      <a:endParaRPr kumimoji="0" lang="hu-HU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FN</a:t>
                      </a:r>
                      <a:endParaRPr kumimoji="0" lang="hu-HU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1/P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FP</a:t>
                      </a:r>
                      <a:endParaRPr kumimoji="0" lang="hu-H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TP</a:t>
                      </a:r>
                      <a:endParaRPr kumimoji="0" lang="hu-H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Multiple testing problem (MTP)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mtClean="0"/>
              <a:t>If we perform N tests and our goal is</a:t>
            </a:r>
          </a:p>
          <a:p>
            <a:pPr lvl="1"/>
            <a:r>
              <a:rPr lang="hu-HU" smtClean="0"/>
              <a:t>p(FalseRejection</a:t>
            </a:r>
            <a:r>
              <a:rPr lang="hu-HU" baseline="-25000" smtClean="0"/>
              <a:t>1</a:t>
            </a:r>
            <a:r>
              <a:rPr lang="hu-HU" smtClean="0"/>
              <a:t> or … or FalseRejection</a:t>
            </a:r>
            <a:r>
              <a:rPr lang="hu-HU" baseline="-25000" smtClean="0"/>
              <a:t>N</a:t>
            </a:r>
            <a:r>
              <a:rPr lang="hu-HU" smtClean="0"/>
              <a:t>)&lt;</a:t>
            </a:r>
            <a:r>
              <a:rPr lang="el-GR" smtClean="0">
                <a:latin typeface="Times New Roman" pitchFamily="18" charset="0"/>
                <a:cs typeface="Times New Roman" pitchFamily="18" charset="0"/>
              </a:rPr>
              <a:t>α</a:t>
            </a:r>
          </a:p>
          <a:p>
            <a:r>
              <a:rPr lang="hu-HU" smtClean="0"/>
              <a:t>then we have to ensure, e.g. that</a:t>
            </a:r>
          </a:p>
          <a:p>
            <a:pPr lvl="1"/>
            <a:r>
              <a:rPr lang="hu-HU" smtClean="0"/>
              <a:t>for all p(FalseRejection</a:t>
            </a:r>
            <a:r>
              <a:rPr lang="hu-HU" baseline="-25000" smtClean="0"/>
              <a:t>i</a:t>
            </a:r>
            <a:r>
              <a:rPr lang="hu-HU" smtClean="0"/>
              <a:t>)&lt; </a:t>
            </a:r>
            <a:r>
              <a:rPr lang="el-GR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hu-HU" smtClean="0"/>
              <a:t>/N</a:t>
            </a:r>
          </a:p>
          <a:p>
            <a:pPr lvl="1">
              <a:buFont typeface="Wingdings" pitchFamily="2" charset="2"/>
              <a:buNone/>
            </a:pPr>
            <a:endParaRPr lang="hu-HU" smtClean="0"/>
          </a:p>
          <a:p>
            <a:pPr lvl="1">
              <a:buFont typeface="Wingdings" pitchFamily="2" charset="2"/>
              <a:buNone/>
            </a:pPr>
            <a:r>
              <a:rPr lang="hu-HU" smtClean="0">
                <a:sym typeface="Wingdings" pitchFamily="2" charset="2"/>
              </a:rPr>
              <a:t>loss of power!</a:t>
            </a:r>
          </a:p>
          <a:p>
            <a:pPr lvl="1">
              <a:buFont typeface="Wingdings" pitchFamily="2" charset="2"/>
              <a:buNone/>
            </a:pPr>
            <a:r>
              <a:rPr lang="hu-HU" smtClean="0">
                <a:sym typeface="Wingdings" pitchFamily="2" charset="2"/>
              </a:rPr>
              <a:t>E.g. </a:t>
            </a:r>
            <a:r>
              <a:rPr lang="hu-HU" smtClean="0"/>
              <a:t>in a GWA study N=100,000, so </a:t>
            </a:r>
            <a:r>
              <a:rPr lang="hu-HU" smtClean="0">
                <a:sym typeface="Wingdings" pitchFamily="2" charset="2"/>
              </a:rPr>
              <a:t>huge amount of data is necessary….(but high-dimensional data is only relatively cheap!)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Solutions for MTP</a:t>
            </a:r>
            <a:endParaRPr lang="en-US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Corrections</a:t>
            </a:r>
          </a:p>
          <a:p>
            <a:r>
              <a:rPr lang="hu-HU" smtClean="0"/>
              <a:t>Permutation tests </a:t>
            </a:r>
          </a:p>
          <a:p>
            <a:pPr lvl="1"/>
            <a:r>
              <a:rPr lang="hu-HU" smtClean="0"/>
              <a:t>Generate perturbed data sets under the null hypothesis: permute predictors and outcome.</a:t>
            </a:r>
          </a:p>
          <a:p>
            <a:r>
              <a:rPr lang="hu-HU" smtClean="0"/>
              <a:t>False discovery rate, q-value</a:t>
            </a:r>
          </a:p>
          <a:p>
            <a:r>
              <a:rPr lang="hu-HU" smtClean="0"/>
              <a:t>Bayesian approach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Klavika Regular HU"/>
        <a:ea typeface=""/>
        <a:cs typeface=""/>
      </a:majorFont>
      <a:minorFont>
        <a:latin typeface="Klavika Regular HU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19393</TotalTime>
  <Words>1380</Words>
  <Application>Microsoft Office PowerPoint</Application>
  <PresentationFormat>On-screen Show (4:3)</PresentationFormat>
  <Paragraphs>352</Paragraphs>
  <Slides>44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Office Theme</vt:lpstr>
      <vt:lpstr>Alapértelmezett terv</vt:lpstr>
      <vt:lpstr>Equation</vt:lpstr>
      <vt:lpstr>Slide 1</vt:lpstr>
      <vt:lpstr>Overview</vt:lpstr>
      <vt:lpstr>Biomarker challenges in biomedicine</vt:lpstr>
      <vt:lpstr>Causal vs. diagnostic markers  Direct =/= Causal</vt:lpstr>
      <vt:lpstr>Biomarkers and  the feature subset selection (FSS) problem</vt:lpstr>
      <vt:lpstr>Fundamental questions in statistics</vt:lpstr>
      <vt:lpstr>The hypothesis testing framework</vt:lpstr>
      <vt:lpstr>Multiple testing problem (MTP)</vt:lpstr>
      <vt:lpstr>Solutions for MTP</vt:lpstr>
      <vt:lpstr>Bayesian networks</vt:lpstr>
      <vt:lpstr>The Markov Blanket</vt:lpstr>
      <vt:lpstr>BayesEye</vt:lpstr>
      <vt:lpstr>Access to BayesEye</vt:lpstr>
      <vt:lpstr>Bayes rule, Bayesianism „all models are wrong, but some are useful” </vt:lpstr>
      <vt:lpstr>Bayesian prediction</vt:lpstr>
      <vt:lpstr>Posterior of the most probable strongly relevant sets</vt:lpstr>
      <vt:lpstr>Cumulative posterior of the most probable strongly relevant sets</vt:lpstr>
      <vt:lpstr>Learning rate of MBM and MBS (entropy)</vt:lpstr>
      <vt:lpstr>Learning rate of MBM and MBS (sens, spec, MR, AUC)</vt:lpstr>
      <vt:lpstr>Frequentist vs Bayesian statistics</vt:lpstr>
      <vt:lpstr>The subset space</vt:lpstr>
      <vt:lpstr>The subset space II.</vt:lpstr>
      <vt:lpstr>An MBS heatmap in the subset space</vt:lpstr>
      <vt:lpstr>Bayesian-network based Bayesian multilevel analysis (BN-BMLA)</vt:lpstr>
      <vt:lpstr>Bayesian inference of Bayesian network features</vt:lpstr>
      <vt:lpstr>The marginal multivariate analysis</vt:lpstr>
      <vt:lpstr>Marginal posteriors for multivariate relevance: the definition</vt:lpstr>
      <vt:lpstr>The marginal multivariate analysis in asthma research</vt:lpstr>
      <vt:lpstr>The k-MBS-sub</vt:lpstr>
      <vt:lpstr>The k-MBS-sup</vt:lpstr>
      <vt:lpstr>Marginal multivariate posteriors in the subset space</vt:lpstr>
      <vt:lpstr>Marginal multivariate posteriors in the subset space</vt:lpstr>
      <vt:lpstr>A more detailed language for associations:  typed relevance</vt:lpstr>
      <vt:lpstr>A more detailed language for associations:  typed relevance</vt:lpstr>
      <vt:lpstr>Subtypes of association relations - Causal</vt:lpstr>
      <vt:lpstr>Subtypes of association relations - Acausal</vt:lpstr>
      <vt:lpstr>A more detailed language for associations:  typed relevance</vt:lpstr>
      <vt:lpstr>Aggregating to output</vt:lpstr>
      <vt:lpstr>Types of relevances in case of multiple outcomes</vt:lpstr>
      <vt:lpstr>Aggregating to output</vt:lpstr>
      <vt:lpstr>Aggregation I</vt:lpstr>
      <vt:lpstr>Aggregation II</vt:lpstr>
      <vt:lpstr>Reporting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bio bioinf</dc:title>
  <dc:creator>peter</dc:creator>
  <cp:lastModifiedBy>peter</cp:lastModifiedBy>
  <cp:revision>842</cp:revision>
  <dcterms:created xsi:type="dcterms:W3CDTF">2011-02-13T17:21:39Z</dcterms:created>
  <dcterms:modified xsi:type="dcterms:W3CDTF">2011-11-25T07:10:48Z</dcterms:modified>
</cp:coreProperties>
</file>