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7" r:id="rId2"/>
    <p:sldId id="287" r:id="rId3"/>
    <p:sldId id="273" r:id="rId4"/>
    <p:sldId id="274" r:id="rId5"/>
    <p:sldId id="275" r:id="rId6"/>
    <p:sldId id="276" r:id="rId7"/>
    <p:sldId id="277" r:id="rId8"/>
    <p:sldId id="278" r:id="rId9"/>
    <p:sldId id="280" r:id="rId10"/>
    <p:sldId id="281" r:id="rId11"/>
    <p:sldId id="282" r:id="rId12"/>
    <p:sldId id="284" r:id="rId13"/>
    <p:sldId id="285" r:id="rId14"/>
    <p:sldId id="286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CC"/>
    <a:srgbClr val="666699"/>
    <a:srgbClr val="9999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2580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1042"/>
    </p:cViewPr>
  </p:sorterViewPr>
  <p:notesViewPr>
    <p:cSldViewPr snapToObjects="1">
      <p:cViewPr varScale="1">
        <p:scale>
          <a:sx n="42" d="100"/>
          <a:sy n="42" d="100"/>
        </p:scale>
        <p:origin x="-1426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u-HU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D126EF-035A-4CF0-86AE-FE16A4C5989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5768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98DC38-DC5A-4B45-9147-3DB9D21232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06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131FBD-9B9E-45FA-8615-3A0C046BFBFA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38F2038-E145-4385-A4BC-BA13E4B554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5CDDA-06E8-4BE6-A71F-934EDEDDCD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0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638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638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63BEF-FD26-4A73-AF07-DAC74D89B2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Cím, szöveg és áb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lipArt-elem helye 3"/>
          <p:cNvSpPr>
            <a:spLocks noGrp="1"/>
          </p:cNvSpPr>
          <p:nvPr>
            <p:ph type="clipArt" sz="half" idx="2"/>
          </p:nvPr>
        </p:nvSpPr>
        <p:spPr>
          <a:xfrm>
            <a:off x="4648200" y="1371600"/>
            <a:ext cx="381000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2590800" y="6172200"/>
            <a:ext cx="4648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315200" y="6248400"/>
            <a:ext cx="1143000" cy="457200"/>
          </a:xfrm>
        </p:spPr>
        <p:txBody>
          <a:bodyPr/>
          <a:lstStyle>
            <a:lvl1pPr>
              <a:defRPr/>
            </a:lvl1pPr>
          </a:lstStyle>
          <a:p>
            <a:fld id="{34913B48-7329-4965-B0F0-C58E55DEA5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1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Cím és szerkezeti vagy szervezeti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martArt-ábra helye 2"/>
          <p:cNvSpPr>
            <a:spLocks noGrp="1"/>
          </p:cNvSpPr>
          <p:nvPr>
            <p:ph type="dgm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590800" y="6172200"/>
            <a:ext cx="4648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15200" y="6248400"/>
            <a:ext cx="1143000" cy="457200"/>
          </a:xfrm>
        </p:spPr>
        <p:txBody>
          <a:bodyPr/>
          <a:lstStyle>
            <a:lvl1pPr>
              <a:defRPr/>
            </a:lvl1pPr>
          </a:lstStyle>
          <a:p>
            <a:fld id="{3B2F2350-15EB-4908-90CF-1972072CEB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1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Cím és szöveg a tartalom fel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2209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85800" y="3733800"/>
            <a:ext cx="7772400" cy="2209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2590800" y="6172200"/>
            <a:ext cx="4648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315200" y="6248400"/>
            <a:ext cx="1143000" cy="457200"/>
          </a:xfrm>
        </p:spPr>
        <p:txBody>
          <a:bodyPr/>
          <a:lstStyle>
            <a:lvl1pPr>
              <a:defRPr/>
            </a:lvl1pPr>
          </a:lstStyle>
          <a:p>
            <a:fld id="{B6C6F06A-7FD2-4D73-95E1-4FF84B82A2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0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45A31-2D89-447A-977F-ED869857EA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3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9AF6C-248E-444D-86E5-7A521CBDCD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9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0CF43-04FC-4962-AEED-3AD83CF2F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AA623-5A65-43CF-9E11-04D8966AD2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1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E85BD-855B-456D-BF5B-4EB67A2E7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3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35FA1-C7E2-4680-B7B3-76FE16507F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B107A-FFF4-4B0E-9D4C-3CA3A7315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8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BC928-159A-47CD-B485-0327850E4D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Neural modeling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1722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Technical University of Budapest</a:t>
            </a:r>
          </a:p>
          <a:p>
            <a:r>
              <a:rPr lang="en-US"/>
              <a:t>Department of Measurement and Information Systems</a:t>
            </a: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15200" y="6248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01D3EB-D9B7-4677-97F2-3B94CD2884A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35967" y="5589240"/>
            <a:ext cx="8728521" cy="1268759"/>
          </a:xfrm>
        </p:spPr>
        <p:txBody>
          <a:bodyPr/>
          <a:lstStyle/>
          <a:p>
            <a:r>
              <a:rPr lang="en-US" sz="3200" dirty="0" err="1"/>
              <a:t>Neur</a:t>
            </a:r>
            <a:r>
              <a:rPr lang="hu-HU" sz="3200" dirty="0"/>
              <a:t>a</a:t>
            </a:r>
            <a:r>
              <a:rPr lang="en-US" sz="3200" dirty="0"/>
              <a:t>l</a:t>
            </a:r>
            <a:r>
              <a:rPr lang="en-GB" sz="3200" dirty="0"/>
              <a:t> </a:t>
            </a:r>
            <a:r>
              <a:rPr lang="en-GB" sz="3200" dirty="0" err="1" smtClean="0"/>
              <a:t>modeling</a:t>
            </a:r>
            <a:r>
              <a:rPr lang="hu-HU" sz="3200" dirty="0"/>
              <a:t> </a:t>
            </a:r>
            <a:r>
              <a:rPr lang="en-GB" sz="3200" dirty="0" smtClean="0"/>
              <a:t>of </a:t>
            </a:r>
            <a:r>
              <a:rPr lang="en-GB" sz="3200" dirty="0"/>
              <a:t>a </a:t>
            </a:r>
            <a:r>
              <a:rPr lang="en-GB" sz="3200" dirty="0" smtClean="0"/>
              <a:t>complex</a:t>
            </a:r>
            <a:r>
              <a:rPr lang="hu-HU" sz="3200" dirty="0" smtClean="0"/>
              <a:t> </a:t>
            </a:r>
            <a:r>
              <a:rPr lang="en-GB" sz="3200" dirty="0" smtClean="0"/>
              <a:t>industrial </a:t>
            </a:r>
            <a:r>
              <a:rPr lang="en-GB" sz="3200" dirty="0"/>
              <a:t>process</a:t>
            </a:r>
            <a:endParaRPr lang="en-US" sz="3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3716338"/>
            <a:ext cx="6400800" cy="1752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76" y="188640"/>
            <a:ext cx="4138116" cy="5493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30" descr="C:\My Documents\dunaferr\foto\Kohasz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3828"/>
            <a:ext cx="3838575" cy="549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Neural modeling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hu-HU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Difficulties with the database</a:t>
            </a:r>
            <a:endParaRPr lang="hu-HU" sz="20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GB" sz="2000">
              <a:solidFill>
                <a:schemeClr val="accent1"/>
              </a:solidFill>
            </a:endParaRPr>
          </a:p>
          <a:p>
            <a:r>
              <a:rPr lang="hu-HU" sz="2000">
                <a:solidFill>
                  <a:schemeClr val="accent1"/>
                </a:solidFill>
              </a:rPr>
              <a:t>- relatively small number of records</a:t>
            </a:r>
          </a:p>
          <a:p>
            <a:r>
              <a:rPr lang="hu-HU" sz="2000">
                <a:solidFill>
                  <a:schemeClr val="accent1"/>
                </a:solidFill>
              </a:rPr>
              <a:t>- extension of the database with experiments is not possible</a:t>
            </a:r>
          </a:p>
          <a:p>
            <a:r>
              <a:rPr lang="hu-HU" sz="2000">
                <a:solidFill>
                  <a:schemeClr val="accent1"/>
                </a:solidFill>
              </a:rPr>
              <a:t>- parameters has different accuracy and reliability, imprecise data </a:t>
            </a:r>
          </a:p>
          <a:p>
            <a:pPr>
              <a:buFontTx/>
              <a:buNone/>
            </a:pPr>
            <a:r>
              <a:rPr lang="hu-HU" sz="2000">
                <a:solidFill>
                  <a:schemeClr val="accent1"/>
                </a:solidFill>
              </a:rPr>
              <a:t>  	  (measured or estimated, automatically or hand recorded)</a:t>
            </a:r>
          </a:p>
          <a:p>
            <a:r>
              <a:rPr lang="hu-HU" sz="2000">
                <a:solidFill>
                  <a:schemeClr val="accent1"/>
                </a:solidFill>
              </a:rPr>
              <a:t>- special events can happen during the blasting</a:t>
            </a:r>
          </a:p>
          <a:p>
            <a:r>
              <a:rPr lang="hu-HU" sz="2000">
                <a:solidFill>
                  <a:schemeClr val="accent1"/>
                </a:solidFill>
              </a:rPr>
              <a:t>- human recording, intentionally distorted data („cosmetics”)</a:t>
            </a:r>
          </a:p>
          <a:p>
            <a:r>
              <a:rPr lang="hu-HU" sz="2000">
                <a:solidFill>
                  <a:schemeClr val="accent1"/>
                </a:solidFill>
              </a:rPr>
              <a:t>- missing 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Budapest </a:t>
            </a:r>
            <a:r>
              <a:rPr lang="en-US" dirty="0"/>
              <a:t>University of </a:t>
            </a:r>
            <a:r>
              <a:rPr lang="hu-HU" dirty="0" err="1"/>
              <a:t>Technology</a:t>
            </a:r>
            <a:endParaRPr lang="en-US" dirty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Neural modeling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u-HU" sz="2400" b="1">
                <a:solidFill>
                  <a:srgbClr val="FF33CC"/>
                </a:solidFill>
              </a:rPr>
              <a:t>Preprocessing, f</a:t>
            </a:r>
            <a:r>
              <a:rPr lang="hu-HU" sz="2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iltering the database</a:t>
            </a:r>
            <a:endParaRPr lang="hu-HU" sz="20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hu-HU" sz="2000" b="1">
                <a:solidFill>
                  <a:schemeClr val="accent1"/>
                </a:solidFill>
              </a:rPr>
              <a:t>filtering records</a:t>
            </a:r>
          </a:p>
          <a:p>
            <a:pPr>
              <a:buFontTx/>
              <a:buNone/>
            </a:pPr>
            <a:r>
              <a:rPr lang="hu-HU" sz="2000">
                <a:solidFill>
                  <a:schemeClr val="accent1"/>
                </a:solidFill>
              </a:rPr>
              <a:t>	- special events during blasting</a:t>
            </a:r>
          </a:p>
          <a:p>
            <a:pPr>
              <a:buFontTx/>
              <a:buNone/>
            </a:pPr>
            <a:r>
              <a:rPr lang="hu-HU" sz="2000">
                <a:solidFill>
                  <a:schemeClr val="accent1"/>
                </a:solidFill>
              </a:rPr>
              <a:t>	- extreme values of parameters</a:t>
            </a:r>
          </a:p>
          <a:p>
            <a:pPr>
              <a:buFontTx/>
              <a:buNone/>
            </a:pPr>
            <a:r>
              <a:rPr lang="hu-HU" sz="2000">
                <a:solidFill>
                  <a:schemeClr val="accent1"/>
                </a:solidFill>
              </a:rPr>
              <a:t>	  (histograms, expert knowledge)</a:t>
            </a:r>
          </a:p>
          <a:p>
            <a:r>
              <a:rPr lang="hu-HU" sz="2000" b="1">
                <a:solidFill>
                  <a:schemeClr val="accent1"/>
                </a:solidFill>
              </a:rPr>
              <a:t>filtering parameters</a:t>
            </a:r>
          </a:p>
          <a:p>
            <a:pPr>
              <a:buFontTx/>
              <a:buNone/>
            </a:pPr>
            <a:r>
              <a:rPr lang="hu-HU" sz="2000">
                <a:solidFill>
                  <a:schemeClr val="accent1"/>
                </a:solidFill>
              </a:rPr>
              <a:t>	- ranking parameters according to importance	</a:t>
            </a:r>
          </a:p>
          <a:p>
            <a:pPr>
              <a:buFontTx/>
              <a:buNone/>
            </a:pPr>
            <a:r>
              <a:rPr lang="hu-HU" sz="2000">
                <a:solidFill>
                  <a:schemeClr val="accent1"/>
                </a:solidFill>
              </a:rPr>
              <a:t>	- skipping unimportant parameters</a:t>
            </a:r>
          </a:p>
          <a:p>
            <a:r>
              <a:rPr lang="hu-HU" sz="2000" b="1">
                <a:solidFill>
                  <a:schemeClr val="accent1"/>
                </a:solidFill>
              </a:rPr>
              <a:t>deleting or correcting records after training the network</a:t>
            </a:r>
            <a:br>
              <a:rPr lang="hu-HU" sz="2000" b="1">
                <a:solidFill>
                  <a:schemeClr val="accent1"/>
                </a:solidFill>
              </a:rPr>
            </a:br>
            <a:r>
              <a:rPr lang="hu-HU" sz="2000">
                <a:solidFill>
                  <a:schemeClr val="accent1"/>
                </a:solidFill>
              </a:rPr>
              <a:t>  (iterative process)</a:t>
            </a:r>
          </a:p>
          <a:p>
            <a:pPr>
              <a:buFontTx/>
              <a:buNone/>
            </a:pPr>
            <a:r>
              <a:rPr lang="hu-HU" sz="2000">
                <a:solidFill>
                  <a:schemeClr val="accent1"/>
                </a:solidFill>
              </a:rPr>
              <a:t>	- checking suspicious 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576" y="116632"/>
            <a:ext cx="7772400" cy="870490"/>
          </a:xfrm>
        </p:spPr>
        <p:txBody>
          <a:bodyPr/>
          <a:lstStyle/>
          <a:p>
            <a:r>
              <a:rPr lang="hu-HU" sz="3600" b="1" dirty="0"/>
              <a:t>The </a:t>
            </a:r>
            <a:r>
              <a:rPr lang="hu-HU" sz="3600" b="1" dirty="0" err="1"/>
              <a:t>iterative</a:t>
            </a:r>
            <a:r>
              <a:rPr lang="hu-HU" sz="3600" b="1" dirty="0"/>
              <a:t> </a:t>
            </a:r>
            <a:r>
              <a:rPr lang="hu-HU" sz="3600" b="1" dirty="0" err="1"/>
              <a:t>process</a:t>
            </a:r>
            <a:r>
              <a:rPr lang="hu-HU" sz="3600" b="1" dirty="0"/>
              <a:t> of </a:t>
            </a:r>
            <a:r>
              <a:rPr lang="hu-HU" sz="3600" b="1" dirty="0" err="1"/>
              <a:t>database</a:t>
            </a:r>
            <a:r>
              <a:rPr lang="hu-HU" sz="3600" b="1" dirty="0"/>
              <a:t> </a:t>
            </a:r>
            <a:r>
              <a:rPr lang="hu-HU" sz="3600" b="1" dirty="0" err="1"/>
              <a:t>construction</a:t>
            </a:r>
            <a:endParaRPr lang="hu-HU" b="1" dirty="0">
              <a:solidFill>
                <a:srgbClr val="800080"/>
              </a:solidFill>
            </a:endParaRPr>
          </a:p>
        </p:txBody>
      </p:sp>
      <p:sp>
        <p:nvSpPr>
          <p:cNvPr id="37891" name="Rectangle 3"/>
          <p:cNvSpPr>
            <a:spLocks noGrp="1" noChangeAspect="1" noChangeArrowheads="1"/>
          </p:cNvSpPr>
          <p:nvPr>
            <p:ph type="dgm" idx="1"/>
          </p:nvPr>
        </p:nvSpPr>
        <p:spPr>
          <a:xfrm>
            <a:off x="666576" y="868046"/>
            <a:ext cx="8229600" cy="5562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</p:sp>
      <p:grpSp>
        <p:nvGrpSpPr>
          <p:cNvPr id="37928" name="Group 40"/>
          <p:cNvGrpSpPr>
            <a:grpSpLocks/>
          </p:cNvGrpSpPr>
          <p:nvPr/>
        </p:nvGrpSpPr>
        <p:grpSpPr bwMode="auto">
          <a:xfrm>
            <a:off x="1676400" y="1706563"/>
            <a:ext cx="6902450" cy="4800600"/>
            <a:chOff x="2640" y="2688"/>
            <a:chExt cx="10871" cy="7560"/>
          </a:xfrm>
        </p:grpSpPr>
        <p:sp>
          <p:nvSpPr>
            <p:cNvPr id="37929" name="AutoShape 41"/>
            <p:cNvSpPr>
              <a:spLocks noChangeArrowheads="1"/>
            </p:cNvSpPr>
            <p:nvPr/>
          </p:nvSpPr>
          <p:spPr bwMode="auto">
            <a:xfrm>
              <a:off x="2640" y="2688"/>
              <a:ext cx="4740" cy="807"/>
            </a:xfrm>
            <a:prstGeom prst="flowChartProcess">
              <a:avLst/>
            </a:prstGeom>
            <a:solidFill>
              <a:srgbClr val="FFCC00"/>
            </a:solidFill>
            <a:ln w="127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hu-HU" sz="1800">
                  <a:solidFill>
                    <a:srgbClr val="0000FF"/>
                  </a:solidFill>
                </a:rPr>
                <a:t>Initial database</a:t>
              </a:r>
            </a:p>
          </p:txBody>
        </p:sp>
        <p:sp>
          <p:nvSpPr>
            <p:cNvPr id="37930" name="AutoShape 42"/>
            <p:cNvSpPr>
              <a:spLocks noChangeArrowheads="1"/>
            </p:cNvSpPr>
            <p:nvPr/>
          </p:nvSpPr>
          <p:spPr bwMode="auto">
            <a:xfrm>
              <a:off x="2640" y="4305"/>
              <a:ext cx="4740" cy="807"/>
            </a:xfrm>
            <a:prstGeom prst="flowChartProcess">
              <a:avLst/>
            </a:prstGeom>
            <a:solidFill>
              <a:srgbClr val="FFCC00"/>
            </a:solidFill>
            <a:ln w="127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hu-HU" sz="1800" dirty="0" err="1">
                  <a:solidFill>
                    <a:srgbClr val="0000FF"/>
                  </a:solidFill>
                </a:rPr>
                <a:t>Neural</a:t>
              </a:r>
              <a:r>
                <a:rPr lang="hu-HU" sz="1800" dirty="0">
                  <a:solidFill>
                    <a:srgbClr val="0000FF"/>
                  </a:solidFill>
                </a:rPr>
                <a:t> </a:t>
              </a:r>
              <a:r>
                <a:rPr lang="hu-HU" sz="1800" dirty="0" err="1">
                  <a:solidFill>
                    <a:srgbClr val="0000FF"/>
                  </a:solidFill>
                </a:rPr>
                <a:t>network</a:t>
              </a:r>
              <a:r>
                <a:rPr lang="hu-HU" sz="1800" dirty="0">
                  <a:solidFill>
                    <a:srgbClr val="0000FF"/>
                  </a:solidFill>
                </a:rPr>
                <a:t> </a:t>
              </a:r>
              <a:r>
                <a:rPr lang="hu-HU" sz="1800" dirty="0" err="1">
                  <a:solidFill>
                    <a:srgbClr val="0000FF"/>
                  </a:solidFill>
                </a:rPr>
                <a:t>training</a:t>
              </a:r>
              <a:endParaRPr lang="hu-HU" sz="1800" dirty="0">
                <a:solidFill>
                  <a:srgbClr val="0000FF"/>
                </a:solidFill>
              </a:endParaRPr>
            </a:p>
          </p:txBody>
        </p:sp>
        <p:sp>
          <p:nvSpPr>
            <p:cNvPr id="37931" name="AutoShape 43"/>
            <p:cNvSpPr>
              <a:spLocks noChangeArrowheads="1"/>
            </p:cNvSpPr>
            <p:nvPr/>
          </p:nvSpPr>
          <p:spPr bwMode="auto">
            <a:xfrm>
              <a:off x="2640" y="5919"/>
              <a:ext cx="4740" cy="810"/>
            </a:xfrm>
            <a:prstGeom prst="flowChartProcess">
              <a:avLst/>
            </a:prstGeom>
            <a:solidFill>
              <a:srgbClr val="FFCC00"/>
            </a:solidFill>
            <a:ln w="127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hu-HU" sz="1800">
                  <a:solidFill>
                    <a:srgbClr val="0000FF"/>
                  </a:solidFill>
                </a:rPr>
                <a:t>Sensitivity analysis</a:t>
              </a:r>
            </a:p>
          </p:txBody>
        </p:sp>
        <p:sp>
          <p:nvSpPr>
            <p:cNvPr id="37932" name="AutoShape 44"/>
            <p:cNvSpPr>
              <a:spLocks noChangeArrowheads="1"/>
            </p:cNvSpPr>
            <p:nvPr/>
          </p:nvSpPr>
          <p:spPr bwMode="auto">
            <a:xfrm>
              <a:off x="2640" y="7536"/>
              <a:ext cx="5019" cy="1617"/>
            </a:xfrm>
            <a:prstGeom prst="flowChartPreparation">
              <a:avLst/>
            </a:prstGeom>
            <a:solidFill>
              <a:srgbClr val="FFCC00"/>
            </a:solidFill>
            <a:ln w="127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hu-HU" sz="1800">
                  <a:solidFill>
                    <a:srgbClr val="0000FF"/>
                  </a:solidFill>
                </a:rPr>
                <a:t>Input parameter of small effect on the output?</a:t>
              </a:r>
            </a:p>
          </p:txBody>
        </p:sp>
        <p:sp>
          <p:nvSpPr>
            <p:cNvPr id="37933" name="Line 45"/>
            <p:cNvSpPr>
              <a:spLocks noChangeShapeType="1"/>
            </p:cNvSpPr>
            <p:nvPr/>
          </p:nvSpPr>
          <p:spPr bwMode="auto">
            <a:xfrm>
              <a:off x="4871" y="3495"/>
              <a:ext cx="0" cy="810"/>
            </a:xfrm>
            <a:prstGeom prst="line">
              <a:avLst/>
            </a:prstGeom>
            <a:noFill/>
            <a:ln w="127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34" name="Line 46"/>
            <p:cNvSpPr>
              <a:spLocks noChangeShapeType="1"/>
            </p:cNvSpPr>
            <p:nvPr/>
          </p:nvSpPr>
          <p:spPr bwMode="auto">
            <a:xfrm>
              <a:off x="4871" y="5112"/>
              <a:ext cx="0" cy="807"/>
            </a:xfrm>
            <a:prstGeom prst="line">
              <a:avLst/>
            </a:prstGeom>
            <a:noFill/>
            <a:ln w="127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35" name="Line 47"/>
            <p:cNvSpPr>
              <a:spLocks noChangeShapeType="1"/>
            </p:cNvSpPr>
            <p:nvPr/>
          </p:nvSpPr>
          <p:spPr bwMode="auto">
            <a:xfrm>
              <a:off x="4871" y="6729"/>
              <a:ext cx="0" cy="807"/>
            </a:xfrm>
            <a:prstGeom prst="line">
              <a:avLst/>
            </a:prstGeom>
            <a:noFill/>
            <a:ln w="127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36" name="AutoShape 48"/>
            <p:cNvSpPr>
              <a:spLocks noChangeArrowheads="1"/>
            </p:cNvSpPr>
            <p:nvPr/>
          </p:nvSpPr>
          <p:spPr bwMode="auto">
            <a:xfrm>
              <a:off x="8771" y="4305"/>
              <a:ext cx="4740" cy="807"/>
            </a:xfrm>
            <a:prstGeom prst="flowChartProcess">
              <a:avLst/>
            </a:prstGeom>
            <a:solidFill>
              <a:srgbClr val="FFCC00"/>
            </a:solidFill>
            <a:ln w="127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hu-HU" sz="1800">
                  <a:solidFill>
                    <a:srgbClr val="0000FF"/>
                  </a:solidFill>
                </a:rPr>
                <a:t>New database</a:t>
              </a:r>
            </a:p>
          </p:txBody>
        </p:sp>
        <p:sp>
          <p:nvSpPr>
            <p:cNvPr id="37937" name="AutoShape 49"/>
            <p:cNvSpPr>
              <a:spLocks noChangeArrowheads="1"/>
            </p:cNvSpPr>
            <p:nvPr/>
          </p:nvSpPr>
          <p:spPr bwMode="auto">
            <a:xfrm>
              <a:off x="8771" y="5919"/>
              <a:ext cx="4740" cy="1077"/>
            </a:xfrm>
            <a:prstGeom prst="flowChartProcess">
              <a:avLst/>
            </a:prstGeom>
            <a:solidFill>
              <a:srgbClr val="FFCC00"/>
            </a:solidFill>
            <a:ln w="127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hu-HU" sz="1800">
                  <a:solidFill>
                    <a:srgbClr val="0000FF"/>
                  </a:solidFill>
                </a:rPr>
                <a:t>Input parameter cancellation</a:t>
              </a:r>
            </a:p>
          </p:txBody>
        </p:sp>
        <p:sp>
          <p:nvSpPr>
            <p:cNvPr id="37938" name="Line 50"/>
            <p:cNvSpPr>
              <a:spLocks noChangeShapeType="1"/>
            </p:cNvSpPr>
            <p:nvPr/>
          </p:nvSpPr>
          <p:spPr bwMode="auto">
            <a:xfrm>
              <a:off x="7659" y="8343"/>
              <a:ext cx="3621" cy="0"/>
            </a:xfrm>
            <a:prstGeom prst="line">
              <a:avLst/>
            </a:prstGeom>
            <a:noFill/>
            <a:ln w="12700">
              <a:solidFill>
                <a:srgbClr val="FF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 flipV="1">
              <a:off x="11280" y="6996"/>
              <a:ext cx="0" cy="1347"/>
            </a:xfrm>
            <a:prstGeom prst="line">
              <a:avLst/>
            </a:prstGeom>
            <a:noFill/>
            <a:ln w="127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Line 52"/>
            <p:cNvSpPr>
              <a:spLocks noChangeShapeType="1"/>
            </p:cNvSpPr>
            <p:nvPr/>
          </p:nvSpPr>
          <p:spPr bwMode="auto">
            <a:xfrm flipV="1">
              <a:off x="11280" y="5112"/>
              <a:ext cx="0" cy="807"/>
            </a:xfrm>
            <a:prstGeom prst="line">
              <a:avLst/>
            </a:prstGeom>
            <a:noFill/>
            <a:ln w="127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1" name="Line 53"/>
            <p:cNvSpPr>
              <a:spLocks noChangeShapeType="1"/>
            </p:cNvSpPr>
            <p:nvPr/>
          </p:nvSpPr>
          <p:spPr bwMode="auto">
            <a:xfrm flipH="1">
              <a:off x="4871" y="3765"/>
              <a:ext cx="6409" cy="0"/>
            </a:xfrm>
            <a:prstGeom prst="line">
              <a:avLst/>
            </a:prstGeom>
            <a:noFill/>
            <a:ln w="127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2" name="Line 54"/>
            <p:cNvSpPr>
              <a:spLocks noChangeShapeType="1"/>
            </p:cNvSpPr>
            <p:nvPr/>
          </p:nvSpPr>
          <p:spPr bwMode="auto">
            <a:xfrm>
              <a:off x="11280" y="3765"/>
              <a:ext cx="0" cy="540"/>
            </a:xfrm>
            <a:prstGeom prst="line">
              <a:avLst/>
            </a:prstGeom>
            <a:noFill/>
            <a:ln w="12700">
              <a:solidFill>
                <a:srgbClr val="FF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3" name="Line 55"/>
            <p:cNvSpPr>
              <a:spLocks noChangeShapeType="1"/>
            </p:cNvSpPr>
            <p:nvPr/>
          </p:nvSpPr>
          <p:spPr bwMode="auto">
            <a:xfrm>
              <a:off x="4871" y="9153"/>
              <a:ext cx="0" cy="807"/>
            </a:xfrm>
            <a:prstGeom prst="line">
              <a:avLst/>
            </a:prstGeom>
            <a:noFill/>
            <a:ln w="127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44" name="Text Box 56"/>
            <p:cNvSpPr txBox="1">
              <a:spLocks noChangeArrowheads="1"/>
            </p:cNvSpPr>
            <p:nvPr/>
          </p:nvSpPr>
          <p:spPr bwMode="auto">
            <a:xfrm>
              <a:off x="5087" y="9441"/>
              <a:ext cx="1115" cy="8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hu-HU" sz="1800">
                  <a:solidFill>
                    <a:srgbClr val="FFFFFF"/>
                  </a:solidFill>
                </a:rPr>
                <a:t>no</a:t>
              </a:r>
            </a:p>
          </p:txBody>
        </p:sp>
        <p:sp>
          <p:nvSpPr>
            <p:cNvPr id="37945" name="Text Box 57"/>
            <p:cNvSpPr txBox="1">
              <a:spLocks noChangeArrowheads="1"/>
            </p:cNvSpPr>
            <p:nvPr/>
          </p:nvSpPr>
          <p:spPr bwMode="auto">
            <a:xfrm>
              <a:off x="7659" y="7806"/>
              <a:ext cx="1112" cy="8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hu-HU" sz="1800">
                  <a:solidFill>
                    <a:srgbClr val="FFFFFF"/>
                  </a:solidFill>
                </a:rPr>
                <a:t>yes</a:t>
              </a:r>
              <a:endParaRPr lang="hu-HU" sz="18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Neural modeling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90600"/>
            <a:ext cx="7772400" cy="2133600"/>
          </a:xfrm>
        </p:spPr>
        <p:txBody>
          <a:bodyPr/>
          <a:lstStyle/>
          <a:p>
            <a:pPr>
              <a:buFontTx/>
              <a:buNone/>
            </a:pPr>
            <a:r>
              <a:rPr lang="hu-HU" sz="3600" b="1">
                <a:solidFill>
                  <a:srgbClr val="FF33CC"/>
                </a:solidFill>
              </a:rPr>
              <a:t>Neural Models</a:t>
            </a:r>
            <a:endParaRPr lang="hu-HU" sz="2800" b="1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hu-HU" sz="1800">
                <a:solidFill>
                  <a:schemeClr val="tx2"/>
                </a:solidFill>
              </a:rPr>
              <a:t>Multilayer perceptron (backpropagation)</a:t>
            </a:r>
          </a:p>
          <a:p>
            <a:pPr>
              <a:buFontTx/>
              <a:buNone/>
            </a:pPr>
            <a:r>
              <a:rPr lang="hu-HU" sz="1800">
                <a:solidFill>
                  <a:schemeClr val="tx2"/>
                </a:solidFill>
              </a:rPr>
              <a:t>	- static and sequantial models </a:t>
            </a:r>
          </a:p>
          <a:p>
            <a:pPr>
              <a:buFontTx/>
              <a:buNone/>
            </a:pPr>
            <a:r>
              <a:rPr lang="hu-HU" sz="1800">
                <a:solidFill>
                  <a:schemeClr val="tx2"/>
                </a:solidFill>
              </a:rPr>
              <a:t>	- one and two layer structures</a:t>
            </a:r>
          </a:p>
          <a:p>
            <a:pPr>
              <a:buFontTx/>
              <a:buNone/>
            </a:pPr>
            <a:r>
              <a:rPr lang="hu-HU" sz="1800">
                <a:solidFill>
                  <a:schemeClr val="tx2"/>
                </a:solidFill>
              </a:rPr>
              <a:t>	- different size hidden layers</a:t>
            </a:r>
            <a:endParaRPr lang="hu-HU" sz="2800">
              <a:solidFill>
                <a:schemeClr val="tx2"/>
              </a:solidFill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61975" y="3217863"/>
            <a:ext cx="7772400" cy="2560637"/>
          </a:xfrm>
        </p:spPr>
        <p:txBody>
          <a:bodyPr/>
          <a:lstStyle/>
          <a:p>
            <a:endParaRPr lang="hu-HU" sz="2800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8148638" y="3676650"/>
            <a:ext cx="11842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sz="1200">
                <a:solidFill>
                  <a:srgbClr val="800080"/>
                </a:solidFill>
              </a:rPr>
              <a:t> </a:t>
            </a:r>
            <a:r>
              <a:rPr lang="hu-HU" sz="1200">
                <a:solidFill>
                  <a:schemeClr val="tx2"/>
                </a:solidFill>
              </a:rPr>
              <a:t>predicted</a:t>
            </a:r>
            <a:br>
              <a:rPr lang="hu-HU" sz="1200">
                <a:solidFill>
                  <a:schemeClr val="tx2"/>
                </a:solidFill>
              </a:rPr>
            </a:br>
            <a:r>
              <a:rPr lang="hu-HU" sz="1200">
                <a:solidFill>
                  <a:schemeClr val="tx2"/>
                </a:solidFill>
              </a:rPr>
              <a:t> oxygen</a:t>
            </a:r>
            <a:endParaRPr lang="hu-HU" sz="1200">
              <a:solidFill>
                <a:srgbClr val="800080"/>
              </a:solidFill>
            </a:endParaRPr>
          </a:p>
        </p:txBody>
      </p:sp>
      <p:grpSp>
        <p:nvGrpSpPr>
          <p:cNvPr id="40003" name="Group 67"/>
          <p:cNvGrpSpPr>
            <a:grpSpLocks/>
          </p:cNvGrpSpPr>
          <p:nvPr/>
        </p:nvGrpSpPr>
        <p:grpSpPr bwMode="auto">
          <a:xfrm>
            <a:off x="757238" y="3124200"/>
            <a:ext cx="7577137" cy="2743200"/>
            <a:chOff x="739" y="2256"/>
            <a:chExt cx="4773" cy="1728"/>
          </a:xfrm>
        </p:grpSpPr>
        <p:sp>
          <p:nvSpPr>
            <p:cNvPr id="39944" name="Line 8"/>
            <p:cNvSpPr>
              <a:spLocks noChangeShapeType="1"/>
            </p:cNvSpPr>
            <p:nvPr/>
          </p:nvSpPr>
          <p:spPr bwMode="auto">
            <a:xfrm flipH="1" flipV="1">
              <a:off x="1509" y="2802"/>
              <a:ext cx="471" cy="779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1431" y="2334"/>
              <a:ext cx="549" cy="39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470" y="2412"/>
              <a:ext cx="471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400">
                  <a:solidFill>
                    <a:schemeClr val="bg1"/>
                  </a:solidFill>
                </a:rPr>
                <a:t>Plant</a:t>
              </a:r>
              <a:endParaRPr lang="en-GB" sz="1400"/>
            </a:p>
          </p:txBody>
        </p:sp>
        <p:grpSp>
          <p:nvGrpSpPr>
            <p:cNvPr id="39947" name="Group 11"/>
            <p:cNvGrpSpPr>
              <a:grpSpLocks/>
            </p:cNvGrpSpPr>
            <p:nvPr/>
          </p:nvGrpSpPr>
          <p:grpSpPr bwMode="auto">
            <a:xfrm>
              <a:off x="1431" y="2958"/>
              <a:ext cx="578" cy="386"/>
              <a:chOff x="6336" y="1872"/>
              <a:chExt cx="1296" cy="720"/>
            </a:xfrm>
          </p:grpSpPr>
          <p:sp>
            <p:nvSpPr>
              <p:cNvPr id="39948" name="Rectangle 12"/>
              <p:cNvSpPr>
                <a:spLocks noChangeArrowheads="1"/>
              </p:cNvSpPr>
              <p:nvPr/>
            </p:nvSpPr>
            <p:spPr bwMode="auto">
              <a:xfrm>
                <a:off x="6480" y="1872"/>
                <a:ext cx="1008" cy="720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9" name="Text Box 13"/>
              <p:cNvSpPr txBox="1">
                <a:spLocks noChangeArrowheads="1"/>
              </p:cNvSpPr>
              <p:nvPr/>
            </p:nvSpPr>
            <p:spPr bwMode="auto">
              <a:xfrm>
                <a:off x="6336" y="1872"/>
                <a:ext cx="1296" cy="720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hu-HU" sz="1200" b="1">
                    <a:solidFill>
                      <a:schemeClr val="bg1"/>
                    </a:solidFill>
                  </a:rPr>
                  <a:t>Neural</a:t>
                </a:r>
              </a:p>
              <a:p>
                <a:r>
                  <a:rPr lang="hu-HU" sz="1200" b="1">
                    <a:solidFill>
                      <a:schemeClr val="bg1"/>
                    </a:solidFill>
                  </a:rPr>
                  <a:t>Plant              Model</a:t>
                </a:r>
                <a:r>
                  <a:rPr lang="hu-HU" sz="1000"/>
                  <a:t> </a:t>
                </a:r>
              </a:p>
            </p:txBody>
          </p:sp>
        </p:grpSp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>
              <a:off x="881" y="2412"/>
              <a:ext cx="55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>
              <a:off x="1274" y="2412"/>
              <a:ext cx="0" cy="62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>
              <a:off x="1274" y="3036"/>
              <a:ext cx="157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>
              <a:off x="881" y="2646"/>
              <a:ext cx="55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4" name="Line 18"/>
            <p:cNvSpPr>
              <a:spLocks noChangeShapeType="1"/>
            </p:cNvSpPr>
            <p:nvPr/>
          </p:nvSpPr>
          <p:spPr bwMode="auto">
            <a:xfrm>
              <a:off x="1039" y="2646"/>
              <a:ext cx="0" cy="54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Line 19"/>
            <p:cNvSpPr>
              <a:spLocks noChangeShapeType="1"/>
            </p:cNvSpPr>
            <p:nvPr/>
          </p:nvSpPr>
          <p:spPr bwMode="auto">
            <a:xfrm>
              <a:off x="1039" y="3192"/>
              <a:ext cx="392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6" name="Line 20"/>
            <p:cNvSpPr>
              <a:spLocks noChangeShapeType="1"/>
            </p:cNvSpPr>
            <p:nvPr/>
          </p:nvSpPr>
          <p:spPr bwMode="auto">
            <a:xfrm>
              <a:off x="1980" y="2490"/>
              <a:ext cx="31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7" name="Line 21"/>
            <p:cNvSpPr>
              <a:spLocks noChangeShapeType="1"/>
            </p:cNvSpPr>
            <p:nvPr/>
          </p:nvSpPr>
          <p:spPr bwMode="auto">
            <a:xfrm>
              <a:off x="2294" y="2490"/>
              <a:ext cx="0" cy="23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8" name="Line 22"/>
            <p:cNvSpPr>
              <a:spLocks noChangeShapeType="1"/>
            </p:cNvSpPr>
            <p:nvPr/>
          </p:nvSpPr>
          <p:spPr bwMode="auto">
            <a:xfrm>
              <a:off x="2009" y="3188"/>
              <a:ext cx="285" cy="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9" name="Line 23"/>
            <p:cNvSpPr>
              <a:spLocks noChangeShapeType="1"/>
            </p:cNvSpPr>
            <p:nvPr/>
          </p:nvSpPr>
          <p:spPr bwMode="auto">
            <a:xfrm flipV="1">
              <a:off x="2294" y="3036"/>
              <a:ext cx="0" cy="15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960" name="Group 24"/>
            <p:cNvGrpSpPr>
              <a:grpSpLocks/>
            </p:cNvGrpSpPr>
            <p:nvPr/>
          </p:nvGrpSpPr>
          <p:grpSpPr bwMode="auto">
            <a:xfrm>
              <a:off x="2137" y="2730"/>
              <a:ext cx="314" cy="312"/>
              <a:chOff x="6192" y="2448"/>
              <a:chExt cx="576" cy="576"/>
            </a:xfrm>
          </p:grpSpPr>
          <p:sp>
            <p:nvSpPr>
              <p:cNvPr id="39961" name="Oval 25"/>
              <p:cNvSpPr>
                <a:spLocks noChangeArrowheads="1"/>
              </p:cNvSpPr>
              <p:nvPr/>
            </p:nvSpPr>
            <p:spPr bwMode="auto">
              <a:xfrm>
                <a:off x="6192" y="2448"/>
                <a:ext cx="576" cy="57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2" name="Text Box 26"/>
              <p:cNvSpPr txBox="1">
                <a:spLocks noChangeArrowheads="1"/>
              </p:cNvSpPr>
              <p:nvPr/>
            </p:nvSpPr>
            <p:spPr bwMode="auto">
              <a:xfrm>
                <a:off x="6264" y="2520"/>
                <a:ext cx="432" cy="43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hu-HU" sz="1600">
                    <a:solidFill>
                      <a:schemeClr val="bg1"/>
                    </a:solidFill>
                    <a:latin typeface="Symbol" pitchFamily="18" charset="2"/>
                  </a:rPr>
                  <a:t>S</a:t>
                </a:r>
                <a:endParaRPr lang="hu-HU" sz="1000">
                  <a:solidFill>
                    <a:schemeClr val="bg1"/>
                  </a:solidFill>
                  <a:latin typeface="Symbol" pitchFamily="18" charset="2"/>
                </a:endParaRPr>
              </a:p>
            </p:txBody>
          </p:sp>
        </p:grpSp>
        <p:sp>
          <p:nvSpPr>
            <p:cNvPr id="39963" name="Line 27"/>
            <p:cNvSpPr>
              <a:spLocks noChangeShapeType="1"/>
            </p:cNvSpPr>
            <p:nvPr/>
          </p:nvSpPr>
          <p:spPr bwMode="auto">
            <a:xfrm>
              <a:off x="2451" y="2880"/>
              <a:ext cx="157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4" name="Line 28"/>
            <p:cNvSpPr>
              <a:spLocks noChangeShapeType="1"/>
            </p:cNvSpPr>
            <p:nvPr/>
          </p:nvSpPr>
          <p:spPr bwMode="auto">
            <a:xfrm>
              <a:off x="2608" y="2880"/>
              <a:ext cx="0" cy="701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5" name="Line 29"/>
            <p:cNvSpPr>
              <a:spLocks noChangeShapeType="1"/>
            </p:cNvSpPr>
            <p:nvPr/>
          </p:nvSpPr>
          <p:spPr bwMode="auto">
            <a:xfrm flipH="1">
              <a:off x="1980" y="3581"/>
              <a:ext cx="62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6" name="Text Box 30"/>
            <p:cNvSpPr txBox="1">
              <a:spLocks noChangeArrowheads="1"/>
            </p:cNvSpPr>
            <p:nvPr/>
          </p:nvSpPr>
          <p:spPr bwMode="auto">
            <a:xfrm>
              <a:off x="2496" y="2646"/>
              <a:ext cx="235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1400">
                  <a:solidFill>
                    <a:schemeClr val="tx2"/>
                  </a:solidFill>
                  <a:latin typeface="Symbol" pitchFamily="18" charset="2"/>
                </a:rPr>
                <a:t>e</a:t>
              </a:r>
              <a:endParaRPr lang="hu-HU" sz="1000">
                <a:latin typeface="Symbol" pitchFamily="18" charset="2"/>
              </a:endParaRPr>
            </a:p>
          </p:txBody>
        </p:sp>
        <p:sp>
          <p:nvSpPr>
            <p:cNvPr id="39967" name="Text Box 31"/>
            <p:cNvSpPr txBox="1">
              <a:spLocks noChangeArrowheads="1"/>
            </p:cNvSpPr>
            <p:nvPr/>
          </p:nvSpPr>
          <p:spPr bwMode="auto">
            <a:xfrm>
              <a:off x="739" y="2484"/>
              <a:ext cx="74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1200">
                  <a:solidFill>
                    <a:schemeClr val="tx2"/>
                  </a:solidFill>
                </a:rPr>
                <a:t>parameters</a:t>
              </a:r>
              <a:endParaRPr lang="hu-HU" sz="1000"/>
            </a:p>
          </p:txBody>
        </p:sp>
        <p:sp>
          <p:nvSpPr>
            <p:cNvPr id="39968" name="Text Box 32"/>
            <p:cNvSpPr txBox="1">
              <a:spLocks noChangeArrowheads="1"/>
            </p:cNvSpPr>
            <p:nvPr/>
          </p:nvSpPr>
          <p:spPr bwMode="auto">
            <a:xfrm>
              <a:off x="1985" y="2315"/>
              <a:ext cx="74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1200"/>
                <a:t> </a:t>
              </a:r>
              <a:r>
                <a:rPr lang="hu-HU" sz="1200">
                  <a:solidFill>
                    <a:schemeClr val="tx2"/>
                  </a:solidFill>
                </a:rPr>
                <a:t>temperature</a:t>
              </a:r>
              <a:endParaRPr lang="hu-HU" sz="1000"/>
            </a:p>
          </p:txBody>
        </p:sp>
        <p:sp>
          <p:nvSpPr>
            <p:cNvPr id="39969" name="Text Box 33"/>
            <p:cNvSpPr txBox="1">
              <a:spLocks noChangeArrowheads="1"/>
            </p:cNvSpPr>
            <p:nvPr/>
          </p:nvSpPr>
          <p:spPr bwMode="auto">
            <a:xfrm>
              <a:off x="2020" y="3257"/>
              <a:ext cx="745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800">
                  <a:solidFill>
                    <a:srgbClr val="800080"/>
                  </a:solidFill>
                </a:rPr>
                <a:t> </a:t>
              </a:r>
              <a:r>
                <a:rPr lang="hu-HU" sz="1200">
                  <a:solidFill>
                    <a:schemeClr val="tx2"/>
                  </a:solidFill>
                </a:rPr>
                <a:t>predicted</a:t>
              </a:r>
              <a:r>
                <a:rPr lang="hu-HU" sz="1200">
                  <a:solidFill>
                    <a:srgbClr val="800080"/>
                  </a:solidFill>
                </a:rPr>
                <a:t/>
              </a:r>
              <a:br>
                <a:rPr lang="hu-HU" sz="1200">
                  <a:solidFill>
                    <a:srgbClr val="800080"/>
                  </a:solidFill>
                </a:rPr>
              </a:br>
              <a:r>
                <a:rPr lang="hu-HU" sz="1200">
                  <a:solidFill>
                    <a:srgbClr val="800080"/>
                  </a:solidFill>
                </a:rPr>
                <a:t> </a:t>
              </a:r>
              <a:r>
                <a:rPr lang="hu-HU" sz="1200">
                  <a:solidFill>
                    <a:schemeClr val="tx2"/>
                  </a:solidFill>
                </a:rPr>
                <a:t>temperature</a:t>
              </a:r>
              <a:endParaRPr lang="hu-HU" sz="1200">
                <a:solidFill>
                  <a:srgbClr val="800080"/>
                </a:solidFill>
              </a:endParaRPr>
            </a:p>
          </p:txBody>
        </p:sp>
        <p:sp>
          <p:nvSpPr>
            <p:cNvPr id="39970" name="Text Box 34"/>
            <p:cNvSpPr txBox="1">
              <a:spLocks noChangeArrowheads="1"/>
            </p:cNvSpPr>
            <p:nvPr/>
          </p:nvSpPr>
          <p:spPr bwMode="auto">
            <a:xfrm>
              <a:off x="2304" y="2496"/>
              <a:ext cx="23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hu-HU" sz="1000"/>
                <a:t>+</a:t>
              </a:r>
            </a:p>
          </p:txBody>
        </p:sp>
        <p:sp>
          <p:nvSpPr>
            <p:cNvPr id="39971" name="Text Box 35"/>
            <p:cNvSpPr txBox="1">
              <a:spLocks noChangeArrowheads="1"/>
            </p:cNvSpPr>
            <p:nvPr/>
          </p:nvSpPr>
          <p:spPr bwMode="auto">
            <a:xfrm>
              <a:off x="2304" y="3024"/>
              <a:ext cx="2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hu-HU" sz="1000"/>
                <a:t>-</a:t>
              </a:r>
            </a:p>
          </p:txBody>
        </p:sp>
        <p:sp>
          <p:nvSpPr>
            <p:cNvPr id="39972" name="Text Box 36"/>
            <p:cNvSpPr txBox="1">
              <a:spLocks noChangeArrowheads="1"/>
            </p:cNvSpPr>
            <p:nvPr/>
          </p:nvSpPr>
          <p:spPr bwMode="auto">
            <a:xfrm>
              <a:off x="764" y="2256"/>
              <a:ext cx="62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1200">
                  <a:solidFill>
                    <a:schemeClr val="tx2"/>
                  </a:solidFill>
                </a:rPr>
                <a:t>oxygen</a:t>
              </a:r>
              <a:endParaRPr lang="hu-HU" sz="1000">
                <a:solidFill>
                  <a:schemeClr val="tx2"/>
                </a:solidFill>
              </a:endParaRPr>
            </a:p>
          </p:txBody>
        </p:sp>
        <p:sp>
          <p:nvSpPr>
            <p:cNvPr id="39973" name="Line 37"/>
            <p:cNvSpPr>
              <a:spLocks noChangeShapeType="1"/>
            </p:cNvSpPr>
            <p:nvPr/>
          </p:nvSpPr>
          <p:spPr bwMode="auto">
            <a:xfrm flipH="1" flipV="1">
              <a:off x="4473" y="2334"/>
              <a:ext cx="412" cy="741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4" name="Text Box 38"/>
            <p:cNvSpPr txBox="1">
              <a:spLocks noChangeArrowheads="1"/>
            </p:cNvSpPr>
            <p:nvPr/>
          </p:nvSpPr>
          <p:spPr bwMode="auto">
            <a:xfrm>
              <a:off x="2765" y="2682"/>
              <a:ext cx="62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1200">
                  <a:solidFill>
                    <a:schemeClr val="tx2"/>
                  </a:solidFill>
                </a:rPr>
                <a:t>oxygen</a:t>
              </a:r>
              <a:endParaRPr lang="hu-HU" sz="1000"/>
            </a:p>
          </p:txBody>
        </p:sp>
        <p:sp>
          <p:nvSpPr>
            <p:cNvPr id="39975" name="Rectangle 39"/>
            <p:cNvSpPr>
              <a:spLocks noChangeArrowheads="1"/>
            </p:cNvSpPr>
            <p:nvPr/>
          </p:nvSpPr>
          <p:spPr bwMode="auto">
            <a:xfrm>
              <a:off x="3394" y="2529"/>
              <a:ext cx="549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6" name="Rectangle 40"/>
            <p:cNvSpPr>
              <a:spLocks noChangeArrowheads="1"/>
            </p:cNvSpPr>
            <p:nvPr/>
          </p:nvSpPr>
          <p:spPr bwMode="auto">
            <a:xfrm>
              <a:off x="4414" y="2529"/>
              <a:ext cx="628" cy="39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7" name="Line 41"/>
            <p:cNvSpPr>
              <a:spLocks noChangeShapeType="1"/>
            </p:cNvSpPr>
            <p:nvPr/>
          </p:nvSpPr>
          <p:spPr bwMode="auto">
            <a:xfrm>
              <a:off x="3943" y="2763"/>
              <a:ext cx="471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8" name="Line 42"/>
            <p:cNvSpPr>
              <a:spLocks noChangeShapeType="1"/>
            </p:cNvSpPr>
            <p:nvPr/>
          </p:nvSpPr>
          <p:spPr bwMode="auto">
            <a:xfrm>
              <a:off x="2844" y="2841"/>
              <a:ext cx="55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9" name="Text Box 43"/>
            <p:cNvSpPr txBox="1">
              <a:spLocks noChangeArrowheads="1"/>
            </p:cNvSpPr>
            <p:nvPr/>
          </p:nvSpPr>
          <p:spPr bwMode="auto">
            <a:xfrm>
              <a:off x="2765" y="2448"/>
              <a:ext cx="74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1200">
                  <a:solidFill>
                    <a:schemeClr val="tx2"/>
                  </a:solidFill>
                </a:rPr>
                <a:t>parameters</a:t>
              </a:r>
              <a:endParaRPr lang="hu-HU" sz="1000"/>
            </a:p>
          </p:txBody>
        </p:sp>
        <p:sp>
          <p:nvSpPr>
            <p:cNvPr id="39980" name="Line 44"/>
            <p:cNvSpPr>
              <a:spLocks noChangeShapeType="1"/>
            </p:cNvSpPr>
            <p:nvPr/>
          </p:nvSpPr>
          <p:spPr bwMode="auto">
            <a:xfrm>
              <a:off x="2844" y="2607"/>
              <a:ext cx="55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1" name="Line 45"/>
            <p:cNvSpPr>
              <a:spLocks noChangeShapeType="1"/>
            </p:cNvSpPr>
            <p:nvPr/>
          </p:nvSpPr>
          <p:spPr bwMode="auto">
            <a:xfrm flipV="1">
              <a:off x="3236" y="2373"/>
              <a:ext cx="0" cy="23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2" name="Line 46"/>
            <p:cNvSpPr>
              <a:spLocks noChangeShapeType="1"/>
            </p:cNvSpPr>
            <p:nvPr/>
          </p:nvSpPr>
          <p:spPr bwMode="auto">
            <a:xfrm>
              <a:off x="3236" y="2373"/>
              <a:ext cx="86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3" name="Line 47"/>
            <p:cNvSpPr>
              <a:spLocks noChangeShapeType="1"/>
            </p:cNvSpPr>
            <p:nvPr/>
          </p:nvSpPr>
          <p:spPr bwMode="auto">
            <a:xfrm>
              <a:off x="4100" y="2373"/>
              <a:ext cx="0" cy="23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4" name="Line 48"/>
            <p:cNvSpPr>
              <a:spLocks noChangeShapeType="1"/>
            </p:cNvSpPr>
            <p:nvPr/>
          </p:nvSpPr>
          <p:spPr bwMode="auto">
            <a:xfrm>
              <a:off x="4100" y="2607"/>
              <a:ext cx="31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5" name="Line 49"/>
            <p:cNvSpPr>
              <a:spLocks noChangeShapeType="1"/>
            </p:cNvSpPr>
            <p:nvPr/>
          </p:nvSpPr>
          <p:spPr bwMode="auto">
            <a:xfrm>
              <a:off x="5042" y="2685"/>
              <a:ext cx="23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6" name="Line 50"/>
            <p:cNvSpPr>
              <a:spLocks noChangeShapeType="1"/>
            </p:cNvSpPr>
            <p:nvPr/>
          </p:nvSpPr>
          <p:spPr bwMode="auto">
            <a:xfrm>
              <a:off x="5277" y="2685"/>
              <a:ext cx="0" cy="23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7" name="Line 51"/>
            <p:cNvSpPr>
              <a:spLocks noChangeShapeType="1"/>
            </p:cNvSpPr>
            <p:nvPr/>
          </p:nvSpPr>
          <p:spPr bwMode="auto">
            <a:xfrm flipH="1" flipV="1">
              <a:off x="5277" y="3230"/>
              <a:ext cx="0" cy="23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988" name="Group 52"/>
            <p:cNvGrpSpPr>
              <a:grpSpLocks/>
            </p:cNvGrpSpPr>
            <p:nvPr/>
          </p:nvGrpSpPr>
          <p:grpSpPr bwMode="auto">
            <a:xfrm>
              <a:off x="5120" y="2919"/>
              <a:ext cx="314" cy="311"/>
              <a:chOff x="6192" y="2448"/>
              <a:chExt cx="576" cy="576"/>
            </a:xfrm>
          </p:grpSpPr>
          <p:sp>
            <p:nvSpPr>
              <p:cNvPr id="39989" name="Oval 53"/>
              <p:cNvSpPr>
                <a:spLocks noChangeArrowheads="1"/>
              </p:cNvSpPr>
              <p:nvPr/>
            </p:nvSpPr>
            <p:spPr bwMode="auto">
              <a:xfrm>
                <a:off x="6192" y="2448"/>
                <a:ext cx="576" cy="57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0" name="Text Box 54"/>
              <p:cNvSpPr txBox="1">
                <a:spLocks noChangeArrowheads="1"/>
              </p:cNvSpPr>
              <p:nvPr/>
            </p:nvSpPr>
            <p:spPr bwMode="auto">
              <a:xfrm>
                <a:off x="6264" y="2520"/>
                <a:ext cx="432" cy="43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hu-HU" sz="1600">
                    <a:solidFill>
                      <a:schemeClr val="bg1"/>
                    </a:solidFill>
                    <a:latin typeface="Symbol" pitchFamily="18" charset="2"/>
                  </a:rPr>
                  <a:t>S</a:t>
                </a:r>
                <a:endParaRPr lang="hu-HU" sz="1000">
                  <a:latin typeface="Symbol" pitchFamily="18" charset="2"/>
                </a:endParaRPr>
              </a:p>
            </p:txBody>
          </p:sp>
        </p:grpSp>
        <p:sp>
          <p:nvSpPr>
            <p:cNvPr id="39991" name="Text Box 55"/>
            <p:cNvSpPr txBox="1">
              <a:spLocks noChangeArrowheads="1"/>
            </p:cNvSpPr>
            <p:nvPr/>
          </p:nvSpPr>
          <p:spPr bwMode="auto">
            <a:xfrm>
              <a:off x="4865" y="2880"/>
              <a:ext cx="235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1400">
                  <a:solidFill>
                    <a:schemeClr val="tx2"/>
                  </a:solidFill>
                  <a:latin typeface="Symbol" pitchFamily="18" charset="2"/>
                </a:rPr>
                <a:t>e</a:t>
              </a:r>
              <a:endParaRPr lang="hu-HU" sz="1000">
                <a:latin typeface="Symbol" pitchFamily="18" charset="2"/>
              </a:endParaRPr>
            </a:p>
          </p:txBody>
        </p:sp>
        <p:sp>
          <p:nvSpPr>
            <p:cNvPr id="39992" name="Text Box 56"/>
            <p:cNvSpPr txBox="1">
              <a:spLocks noChangeArrowheads="1"/>
            </p:cNvSpPr>
            <p:nvPr/>
          </p:nvSpPr>
          <p:spPr bwMode="auto">
            <a:xfrm>
              <a:off x="5277" y="3230"/>
              <a:ext cx="23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hu-HU" sz="1000"/>
                <a:t>-</a:t>
              </a:r>
            </a:p>
          </p:txBody>
        </p:sp>
        <p:sp>
          <p:nvSpPr>
            <p:cNvPr id="39993" name="Line 57"/>
            <p:cNvSpPr>
              <a:spLocks noChangeShapeType="1"/>
            </p:cNvSpPr>
            <p:nvPr/>
          </p:nvSpPr>
          <p:spPr bwMode="auto">
            <a:xfrm flipH="1">
              <a:off x="4885" y="3075"/>
              <a:ext cx="23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4" name="Text Box 58"/>
            <p:cNvSpPr txBox="1">
              <a:spLocks noChangeArrowheads="1"/>
            </p:cNvSpPr>
            <p:nvPr/>
          </p:nvSpPr>
          <p:spPr bwMode="auto">
            <a:xfrm>
              <a:off x="5277" y="2685"/>
              <a:ext cx="23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hu-HU" sz="1000"/>
                <a:t>+</a:t>
              </a:r>
            </a:p>
          </p:txBody>
        </p:sp>
        <p:sp>
          <p:nvSpPr>
            <p:cNvPr id="39995" name="Line 59"/>
            <p:cNvSpPr>
              <a:spLocks noChangeShapeType="1"/>
            </p:cNvSpPr>
            <p:nvPr/>
          </p:nvSpPr>
          <p:spPr bwMode="auto">
            <a:xfrm>
              <a:off x="3236" y="2841"/>
              <a:ext cx="0" cy="62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6" name="Line 60"/>
            <p:cNvSpPr>
              <a:spLocks noChangeShapeType="1"/>
            </p:cNvSpPr>
            <p:nvPr/>
          </p:nvSpPr>
          <p:spPr bwMode="auto">
            <a:xfrm flipH="1">
              <a:off x="3236" y="3464"/>
              <a:ext cx="2041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97" name="Text Box 61"/>
            <p:cNvSpPr txBox="1">
              <a:spLocks noChangeArrowheads="1"/>
            </p:cNvSpPr>
            <p:nvPr/>
          </p:nvSpPr>
          <p:spPr bwMode="auto">
            <a:xfrm>
              <a:off x="4414" y="2529"/>
              <a:ext cx="510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1400">
                  <a:solidFill>
                    <a:schemeClr val="bg1"/>
                  </a:solidFill>
                </a:rPr>
                <a:t>Inverse</a:t>
              </a:r>
              <a:br>
                <a:rPr lang="hu-HU" sz="1400">
                  <a:solidFill>
                    <a:schemeClr val="bg1"/>
                  </a:solidFill>
                </a:rPr>
              </a:br>
              <a:r>
                <a:rPr lang="hu-HU" sz="1400">
                  <a:solidFill>
                    <a:schemeClr val="bg1"/>
                  </a:solidFill>
                </a:rPr>
                <a:t>Model</a:t>
              </a:r>
              <a:endParaRPr lang="hu-HU" sz="1400"/>
            </a:p>
          </p:txBody>
        </p:sp>
        <p:sp>
          <p:nvSpPr>
            <p:cNvPr id="39998" name="Text Box 62"/>
            <p:cNvSpPr txBox="1">
              <a:spLocks noChangeArrowheads="1"/>
            </p:cNvSpPr>
            <p:nvPr/>
          </p:nvSpPr>
          <p:spPr bwMode="auto">
            <a:xfrm>
              <a:off x="3984" y="2880"/>
              <a:ext cx="745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hu-HU" sz="800">
                  <a:solidFill>
                    <a:srgbClr val="800080"/>
                  </a:solidFill>
                </a:rPr>
                <a:t> </a:t>
              </a:r>
              <a:r>
                <a:rPr lang="hu-HU" sz="1200">
                  <a:solidFill>
                    <a:schemeClr val="tx2"/>
                  </a:solidFill>
                </a:rPr>
                <a:t>predicted</a:t>
              </a:r>
              <a:br>
                <a:rPr lang="hu-HU" sz="1200">
                  <a:solidFill>
                    <a:schemeClr val="tx2"/>
                  </a:solidFill>
                </a:rPr>
              </a:br>
              <a:r>
                <a:rPr lang="hu-HU" sz="1200">
                  <a:solidFill>
                    <a:schemeClr val="tx2"/>
                  </a:solidFill>
                </a:rPr>
                <a:t> temperature</a:t>
              </a:r>
              <a:endParaRPr lang="hu-HU" sz="1200">
                <a:solidFill>
                  <a:srgbClr val="800080"/>
                </a:solidFill>
              </a:endParaRPr>
            </a:p>
          </p:txBody>
        </p:sp>
        <p:sp>
          <p:nvSpPr>
            <p:cNvPr id="39999" name="Text Box 63"/>
            <p:cNvSpPr txBox="1">
              <a:spLocks noChangeArrowheads="1"/>
            </p:cNvSpPr>
            <p:nvPr/>
          </p:nvSpPr>
          <p:spPr bwMode="auto">
            <a:xfrm>
              <a:off x="3394" y="2496"/>
              <a:ext cx="624" cy="42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hu-HU" sz="1400">
                  <a:solidFill>
                    <a:schemeClr val="bg1"/>
                  </a:solidFill>
                </a:rPr>
                <a:t>Copy of</a:t>
              </a:r>
              <a:br>
                <a:rPr lang="hu-HU" sz="1400">
                  <a:solidFill>
                    <a:schemeClr val="bg1"/>
                  </a:solidFill>
                </a:rPr>
              </a:br>
              <a:r>
                <a:rPr lang="hu-HU" sz="1400">
                  <a:solidFill>
                    <a:schemeClr val="bg1"/>
                  </a:solidFill>
                </a:rPr>
                <a:t>Plant  Model</a:t>
              </a:r>
              <a:endParaRPr lang="hu-HU">
                <a:solidFill>
                  <a:srgbClr val="800080"/>
                </a:solidFill>
              </a:endParaRPr>
            </a:p>
          </p:txBody>
        </p:sp>
        <p:grpSp>
          <p:nvGrpSpPr>
            <p:cNvPr id="40000" name="Group 64"/>
            <p:cNvGrpSpPr>
              <a:grpSpLocks/>
            </p:cNvGrpSpPr>
            <p:nvPr/>
          </p:nvGrpSpPr>
          <p:grpSpPr bwMode="auto">
            <a:xfrm>
              <a:off x="1640" y="2958"/>
              <a:ext cx="2146" cy="1026"/>
              <a:chOff x="3264" y="2592"/>
              <a:chExt cx="3936" cy="1896"/>
            </a:xfrm>
          </p:grpSpPr>
          <p:sp>
            <p:nvSpPr>
              <p:cNvPr id="40001" name="Freeform 65"/>
              <p:cNvSpPr>
                <a:spLocks/>
              </p:cNvSpPr>
              <p:nvPr/>
            </p:nvSpPr>
            <p:spPr bwMode="auto">
              <a:xfrm>
                <a:off x="3264" y="2592"/>
                <a:ext cx="3936" cy="1896"/>
              </a:xfrm>
              <a:custGeom>
                <a:avLst/>
                <a:gdLst>
                  <a:gd name="T0" fmla="*/ 48 w 3864"/>
                  <a:gd name="T1" fmla="*/ 720 h 1896"/>
                  <a:gd name="T2" fmla="*/ 192 w 3864"/>
                  <a:gd name="T3" fmla="*/ 1440 h 1896"/>
                  <a:gd name="T4" fmla="*/ 1200 w 3864"/>
                  <a:gd name="T5" fmla="*/ 1872 h 1896"/>
                  <a:gd name="T6" fmla="*/ 3360 w 3864"/>
                  <a:gd name="T7" fmla="*/ 1584 h 1896"/>
                  <a:gd name="T8" fmla="*/ 3792 w 3864"/>
                  <a:gd name="T9" fmla="*/ 576 h 1896"/>
                  <a:gd name="T10" fmla="*/ 3792 w 3864"/>
                  <a:gd name="T11" fmla="*/ 0 h 1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64" h="1896">
                    <a:moveTo>
                      <a:pt x="48" y="720"/>
                    </a:moveTo>
                    <a:cubicBezTo>
                      <a:pt x="24" y="984"/>
                      <a:pt x="0" y="1248"/>
                      <a:pt x="192" y="1440"/>
                    </a:cubicBezTo>
                    <a:cubicBezTo>
                      <a:pt x="384" y="1632"/>
                      <a:pt x="672" y="1848"/>
                      <a:pt x="1200" y="1872"/>
                    </a:cubicBezTo>
                    <a:cubicBezTo>
                      <a:pt x="1728" y="1896"/>
                      <a:pt x="2928" y="1800"/>
                      <a:pt x="3360" y="1584"/>
                    </a:cubicBezTo>
                    <a:cubicBezTo>
                      <a:pt x="3792" y="1368"/>
                      <a:pt x="3720" y="840"/>
                      <a:pt x="3792" y="576"/>
                    </a:cubicBezTo>
                    <a:cubicBezTo>
                      <a:pt x="3864" y="312"/>
                      <a:pt x="3828" y="156"/>
                      <a:pt x="3792" y="0"/>
                    </a:cubicBezTo>
                  </a:path>
                </a:pathLst>
              </a:custGeom>
              <a:noFill/>
              <a:ln w="9525" cap="rnd" cmpd="sng">
                <a:solidFill>
                  <a:schemeClr val="tx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02" name="AutoShape 66"/>
              <p:cNvSpPr>
                <a:spLocks noChangeArrowheads="1"/>
              </p:cNvSpPr>
              <p:nvPr/>
            </p:nvSpPr>
            <p:spPr bwMode="auto">
              <a:xfrm>
                <a:off x="7056" y="2592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Hybrid modeling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3408363" y="3275013"/>
            <a:ext cx="528637" cy="81438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hu-HU">
              <a:solidFill>
                <a:schemeClr val="bg1"/>
              </a:solidFill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568700" y="3678238"/>
            <a:ext cx="2841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100" b="1">
                <a:solidFill>
                  <a:srgbClr val="000000"/>
                </a:solidFill>
              </a:rPr>
              <a:t>NN</a:t>
            </a:r>
            <a:endParaRPr lang="hu-HU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3624263" y="3849688"/>
            <a:ext cx="163512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100" b="1" i="1">
                <a:solidFill>
                  <a:srgbClr val="000000"/>
                </a:solidFill>
              </a:rPr>
              <a:t>K</a:t>
            </a:r>
            <a:endParaRPr lang="hu-HU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2943225" y="3103563"/>
            <a:ext cx="530225" cy="81438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hu-HU">
              <a:solidFill>
                <a:schemeClr val="bg1"/>
              </a:solidFill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3105150" y="3508375"/>
            <a:ext cx="2841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100" b="1">
                <a:solidFill>
                  <a:srgbClr val="000000"/>
                </a:solidFill>
              </a:rPr>
              <a:t>NN</a:t>
            </a:r>
            <a:endParaRPr lang="hu-HU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3171825" y="3678238"/>
            <a:ext cx="141288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100" b="1">
                <a:solidFill>
                  <a:srgbClr val="000000"/>
                </a:solidFill>
              </a:rPr>
              <a:t>2</a:t>
            </a:r>
            <a:endParaRPr lang="hu-HU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2741613" y="1835150"/>
            <a:ext cx="3817937" cy="7334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3649663" y="1924050"/>
            <a:ext cx="195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800">
                <a:solidFill>
                  <a:schemeClr val="bg1"/>
                </a:solidFill>
              </a:rPr>
              <a:t>Output expert system</a:t>
            </a:r>
            <a:endParaRPr lang="hu-HU"/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4452938" y="21986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800" b="1">
                <a:solidFill>
                  <a:srgbClr val="000000"/>
                </a:solidFill>
              </a:rPr>
              <a:t>EX3</a:t>
            </a:r>
            <a:endParaRPr lang="hu-HU"/>
          </a:p>
        </p:txBody>
      </p:sp>
      <p:grpSp>
        <p:nvGrpSpPr>
          <p:cNvPr id="40979" name="Group 19"/>
          <p:cNvGrpSpPr>
            <a:grpSpLocks/>
          </p:cNvGrpSpPr>
          <p:nvPr/>
        </p:nvGrpSpPr>
        <p:grpSpPr bwMode="auto">
          <a:xfrm>
            <a:off x="3352800" y="1468438"/>
            <a:ext cx="111125" cy="366712"/>
            <a:chOff x="2112" y="925"/>
            <a:chExt cx="70" cy="231"/>
          </a:xfrm>
        </p:grpSpPr>
        <p:sp>
          <p:nvSpPr>
            <p:cNvPr id="40977" name="Line 17"/>
            <p:cNvSpPr>
              <a:spLocks noChangeShapeType="1"/>
            </p:cNvSpPr>
            <p:nvPr/>
          </p:nvSpPr>
          <p:spPr bwMode="auto">
            <a:xfrm>
              <a:off x="2147" y="993"/>
              <a:ext cx="1" cy="16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8" name="Freeform 18"/>
            <p:cNvSpPr>
              <a:spLocks/>
            </p:cNvSpPr>
            <p:nvPr/>
          </p:nvSpPr>
          <p:spPr bwMode="auto">
            <a:xfrm>
              <a:off x="2112" y="925"/>
              <a:ext cx="70" cy="70"/>
            </a:xfrm>
            <a:custGeom>
              <a:avLst/>
              <a:gdLst>
                <a:gd name="T0" fmla="*/ 70 w 70"/>
                <a:gd name="T1" fmla="*/ 70 h 70"/>
                <a:gd name="T2" fmla="*/ 35 w 70"/>
                <a:gd name="T3" fmla="*/ 0 h 70"/>
                <a:gd name="T4" fmla="*/ 0 w 70"/>
                <a:gd name="T5" fmla="*/ 70 h 70"/>
                <a:gd name="T6" fmla="*/ 70 w 70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70"/>
                  </a:moveTo>
                  <a:lnTo>
                    <a:pt x="35" y="0"/>
                  </a:lnTo>
                  <a:lnTo>
                    <a:pt x="0" y="7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2617788" y="2933700"/>
            <a:ext cx="530225" cy="814388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hu-HU">
              <a:solidFill>
                <a:schemeClr val="bg1"/>
              </a:solidFill>
            </a:endParaRP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2727325" y="3336925"/>
            <a:ext cx="2841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100" b="1">
                <a:solidFill>
                  <a:srgbClr val="000000"/>
                </a:solidFill>
              </a:rPr>
              <a:t>NN</a:t>
            </a:r>
            <a:endParaRPr lang="hu-HU"/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2727325" y="3508375"/>
            <a:ext cx="141288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100" b="1">
                <a:solidFill>
                  <a:srgbClr val="000000"/>
                </a:solidFill>
              </a:rPr>
              <a:t>1</a:t>
            </a:r>
            <a:endParaRPr lang="hu-HU"/>
          </a:p>
        </p:txBody>
      </p:sp>
      <p:grpSp>
        <p:nvGrpSpPr>
          <p:cNvPr id="40985" name="Group 25"/>
          <p:cNvGrpSpPr>
            <a:grpSpLocks/>
          </p:cNvGrpSpPr>
          <p:nvPr/>
        </p:nvGrpSpPr>
        <p:grpSpPr bwMode="auto">
          <a:xfrm>
            <a:off x="2825750" y="2587625"/>
            <a:ext cx="111125" cy="365125"/>
            <a:chOff x="1780" y="1617"/>
            <a:chExt cx="70" cy="230"/>
          </a:xfrm>
        </p:grpSpPr>
        <p:sp>
          <p:nvSpPr>
            <p:cNvPr id="40983" name="Line 23"/>
            <p:cNvSpPr>
              <a:spLocks noChangeShapeType="1"/>
            </p:cNvSpPr>
            <p:nvPr/>
          </p:nvSpPr>
          <p:spPr bwMode="auto">
            <a:xfrm>
              <a:off x="1814" y="1685"/>
              <a:ext cx="1" cy="16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84" name="Freeform 24"/>
            <p:cNvSpPr>
              <a:spLocks/>
            </p:cNvSpPr>
            <p:nvPr/>
          </p:nvSpPr>
          <p:spPr bwMode="auto">
            <a:xfrm>
              <a:off x="1780" y="1617"/>
              <a:ext cx="70" cy="70"/>
            </a:xfrm>
            <a:custGeom>
              <a:avLst/>
              <a:gdLst>
                <a:gd name="T0" fmla="*/ 70 w 70"/>
                <a:gd name="T1" fmla="*/ 70 h 70"/>
                <a:gd name="T2" fmla="*/ 34 w 70"/>
                <a:gd name="T3" fmla="*/ 0 h 70"/>
                <a:gd name="T4" fmla="*/ 0 w 70"/>
                <a:gd name="T5" fmla="*/ 70 h 70"/>
                <a:gd name="T6" fmla="*/ 70 w 70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70"/>
                  </a:moveTo>
                  <a:lnTo>
                    <a:pt x="34" y="0"/>
                  </a:lnTo>
                  <a:lnTo>
                    <a:pt x="0" y="7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88" name="Group 28"/>
          <p:cNvGrpSpPr>
            <a:grpSpLocks/>
          </p:cNvGrpSpPr>
          <p:nvPr/>
        </p:nvGrpSpPr>
        <p:grpSpPr bwMode="auto">
          <a:xfrm>
            <a:off x="3173413" y="2566988"/>
            <a:ext cx="111125" cy="534987"/>
            <a:chOff x="1999" y="1617"/>
            <a:chExt cx="70" cy="337"/>
          </a:xfrm>
        </p:grpSpPr>
        <p:sp>
          <p:nvSpPr>
            <p:cNvPr id="40986" name="Line 26"/>
            <p:cNvSpPr>
              <a:spLocks noChangeShapeType="1"/>
            </p:cNvSpPr>
            <p:nvPr/>
          </p:nvSpPr>
          <p:spPr bwMode="auto">
            <a:xfrm>
              <a:off x="2034" y="1685"/>
              <a:ext cx="1" cy="269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87" name="Freeform 27"/>
            <p:cNvSpPr>
              <a:spLocks/>
            </p:cNvSpPr>
            <p:nvPr/>
          </p:nvSpPr>
          <p:spPr bwMode="auto">
            <a:xfrm>
              <a:off x="1999" y="1617"/>
              <a:ext cx="70" cy="70"/>
            </a:xfrm>
            <a:custGeom>
              <a:avLst/>
              <a:gdLst>
                <a:gd name="T0" fmla="*/ 70 w 70"/>
                <a:gd name="T1" fmla="*/ 70 h 70"/>
                <a:gd name="T2" fmla="*/ 35 w 70"/>
                <a:gd name="T3" fmla="*/ 0 h 70"/>
                <a:gd name="T4" fmla="*/ 0 w 70"/>
                <a:gd name="T5" fmla="*/ 70 h 70"/>
                <a:gd name="T6" fmla="*/ 70 w 70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70"/>
                  </a:moveTo>
                  <a:lnTo>
                    <a:pt x="35" y="0"/>
                  </a:lnTo>
                  <a:lnTo>
                    <a:pt x="0" y="7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91" name="Group 31"/>
          <p:cNvGrpSpPr>
            <a:grpSpLocks/>
          </p:cNvGrpSpPr>
          <p:nvPr/>
        </p:nvGrpSpPr>
        <p:grpSpPr bwMode="auto">
          <a:xfrm>
            <a:off x="3621088" y="2566988"/>
            <a:ext cx="111125" cy="706437"/>
            <a:chOff x="2281" y="1617"/>
            <a:chExt cx="70" cy="445"/>
          </a:xfrm>
        </p:grpSpPr>
        <p:sp>
          <p:nvSpPr>
            <p:cNvPr id="40989" name="Line 29"/>
            <p:cNvSpPr>
              <a:spLocks noChangeShapeType="1"/>
            </p:cNvSpPr>
            <p:nvPr/>
          </p:nvSpPr>
          <p:spPr bwMode="auto">
            <a:xfrm flipV="1">
              <a:off x="2315" y="1685"/>
              <a:ext cx="1" cy="37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90" name="Freeform 30"/>
            <p:cNvSpPr>
              <a:spLocks/>
            </p:cNvSpPr>
            <p:nvPr/>
          </p:nvSpPr>
          <p:spPr bwMode="auto">
            <a:xfrm>
              <a:off x="2281" y="1617"/>
              <a:ext cx="70" cy="70"/>
            </a:xfrm>
            <a:custGeom>
              <a:avLst/>
              <a:gdLst>
                <a:gd name="T0" fmla="*/ 70 w 70"/>
                <a:gd name="T1" fmla="*/ 70 h 70"/>
                <a:gd name="T2" fmla="*/ 34 w 70"/>
                <a:gd name="T3" fmla="*/ 0 h 70"/>
                <a:gd name="T4" fmla="*/ 0 w 70"/>
                <a:gd name="T5" fmla="*/ 70 h 70"/>
                <a:gd name="T6" fmla="*/ 70 w 70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70"/>
                  </a:moveTo>
                  <a:lnTo>
                    <a:pt x="34" y="0"/>
                  </a:lnTo>
                  <a:lnTo>
                    <a:pt x="0" y="7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92" name="Rectangle 32"/>
          <p:cNvSpPr>
            <a:spLocks noChangeArrowheads="1"/>
          </p:cNvSpPr>
          <p:nvPr/>
        </p:nvSpPr>
        <p:spPr bwMode="auto">
          <a:xfrm>
            <a:off x="4243388" y="2892425"/>
            <a:ext cx="1027112" cy="110807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hu-HU">
              <a:solidFill>
                <a:schemeClr val="bg1"/>
              </a:solidFill>
            </a:endParaRPr>
          </a:p>
        </p:txBody>
      </p:sp>
      <p:sp>
        <p:nvSpPr>
          <p:cNvPr id="40993" name="Rectangle 33"/>
          <p:cNvSpPr>
            <a:spLocks noChangeArrowheads="1"/>
          </p:cNvSpPr>
          <p:nvPr/>
        </p:nvSpPr>
        <p:spPr bwMode="auto">
          <a:xfrm>
            <a:off x="4468813" y="2971800"/>
            <a:ext cx="5175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rgbClr val="000000"/>
                </a:solidFill>
              </a:rPr>
              <a:t>Expert </a:t>
            </a:r>
            <a:endParaRPr lang="hu-HU"/>
          </a:p>
        </p:txBody>
      </p:sp>
      <p:sp>
        <p:nvSpPr>
          <p:cNvPr id="40994" name="Rectangle 34"/>
          <p:cNvSpPr>
            <a:spLocks noChangeArrowheads="1"/>
          </p:cNvSpPr>
          <p:nvPr/>
        </p:nvSpPr>
        <p:spPr bwMode="auto">
          <a:xfrm>
            <a:off x="4491038" y="3190875"/>
            <a:ext cx="4953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rgbClr val="000000"/>
                </a:solidFill>
              </a:rPr>
              <a:t>system</a:t>
            </a:r>
            <a:endParaRPr lang="hu-HU"/>
          </a:p>
        </p:txBody>
      </p:sp>
      <p:sp>
        <p:nvSpPr>
          <p:cNvPr id="40995" name="Rectangle 35"/>
          <p:cNvSpPr>
            <a:spLocks noChangeArrowheads="1"/>
          </p:cNvSpPr>
          <p:nvPr/>
        </p:nvSpPr>
        <p:spPr bwMode="auto">
          <a:xfrm>
            <a:off x="4356100" y="3349625"/>
            <a:ext cx="9286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rgbClr val="000000"/>
                </a:solidFill>
              </a:rPr>
              <a:t>for selecting </a:t>
            </a:r>
            <a:endParaRPr lang="hu-HU"/>
          </a:p>
        </p:txBody>
      </p:sp>
      <p:sp>
        <p:nvSpPr>
          <p:cNvPr id="40996" name="Rectangle 36"/>
          <p:cNvSpPr>
            <a:spLocks noChangeArrowheads="1"/>
          </p:cNvSpPr>
          <p:nvPr/>
        </p:nvSpPr>
        <p:spPr bwMode="auto">
          <a:xfrm>
            <a:off x="4356100" y="3565525"/>
            <a:ext cx="7064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rgbClr val="000000"/>
                </a:solidFill>
              </a:rPr>
              <a:t>neural net</a:t>
            </a:r>
            <a:endParaRPr lang="hu-HU"/>
          </a:p>
        </p:txBody>
      </p:sp>
      <p:sp>
        <p:nvSpPr>
          <p:cNvPr id="40998" name="Rectangle 38"/>
          <p:cNvSpPr>
            <a:spLocks noChangeArrowheads="1"/>
          </p:cNvSpPr>
          <p:nvPr/>
        </p:nvSpPr>
        <p:spPr bwMode="auto">
          <a:xfrm>
            <a:off x="4608513" y="3767138"/>
            <a:ext cx="3365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 b="1">
                <a:solidFill>
                  <a:srgbClr val="000000"/>
                </a:solidFill>
              </a:rPr>
              <a:t>EX1</a:t>
            </a:r>
            <a:endParaRPr lang="hu-HU"/>
          </a:p>
        </p:txBody>
      </p:sp>
      <p:sp>
        <p:nvSpPr>
          <p:cNvPr id="40999" name="Rectangle 39"/>
          <p:cNvSpPr>
            <a:spLocks noChangeArrowheads="1"/>
          </p:cNvSpPr>
          <p:nvPr/>
        </p:nvSpPr>
        <p:spPr bwMode="auto">
          <a:xfrm>
            <a:off x="5462588" y="2809875"/>
            <a:ext cx="1381125" cy="1190625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0" name="Rectangle 40"/>
          <p:cNvSpPr>
            <a:spLocks noChangeArrowheads="1"/>
          </p:cNvSpPr>
          <p:nvPr/>
        </p:nvSpPr>
        <p:spPr bwMode="auto">
          <a:xfrm>
            <a:off x="5762625" y="2897188"/>
            <a:ext cx="787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rgbClr val="000000"/>
                </a:solidFill>
              </a:rPr>
              <a:t>Rule based</a:t>
            </a:r>
            <a:endParaRPr lang="hu-HU"/>
          </a:p>
        </p:txBody>
      </p:sp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5788025" y="3170238"/>
            <a:ext cx="6619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rgbClr val="000000"/>
                </a:solidFill>
              </a:rPr>
              <a:t>estimator</a:t>
            </a:r>
            <a:endParaRPr lang="hu-HU"/>
          </a:p>
        </p:txBody>
      </p:sp>
      <p:sp>
        <p:nvSpPr>
          <p:cNvPr id="41003" name="Rectangle 43"/>
          <p:cNvSpPr>
            <a:spLocks noChangeArrowheads="1"/>
          </p:cNvSpPr>
          <p:nvPr/>
        </p:nvSpPr>
        <p:spPr bwMode="auto">
          <a:xfrm>
            <a:off x="5867400" y="3482975"/>
            <a:ext cx="5175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rgbClr val="000000"/>
                </a:solidFill>
              </a:rPr>
              <a:t>Expert </a:t>
            </a:r>
            <a:endParaRPr lang="hu-HU"/>
          </a:p>
        </p:txBody>
      </p:sp>
      <p:sp>
        <p:nvSpPr>
          <p:cNvPr id="41005" name="Rectangle 45"/>
          <p:cNvSpPr>
            <a:spLocks noChangeArrowheads="1"/>
          </p:cNvSpPr>
          <p:nvPr/>
        </p:nvSpPr>
        <p:spPr bwMode="auto">
          <a:xfrm>
            <a:off x="6003925" y="3687763"/>
            <a:ext cx="3365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 b="1">
                <a:solidFill>
                  <a:srgbClr val="000000"/>
                </a:solidFill>
              </a:rPr>
              <a:t>EX2</a:t>
            </a:r>
            <a:endParaRPr lang="hu-HU"/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4675188" y="2566988"/>
            <a:ext cx="111125" cy="330200"/>
            <a:chOff x="2945" y="1617"/>
            <a:chExt cx="70" cy="208"/>
          </a:xfrm>
        </p:grpSpPr>
        <p:sp>
          <p:nvSpPr>
            <p:cNvPr id="41006" name="Freeform 46"/>
            <p:cNvSpPr>
              <a:spLocks/>
            </p:cNvSpPr>
            <p:nvPr/>
          </p:nvSpPr>
          <p:spPr bwMode="auto">
            <a:xfrm>
              <a:off x="2976" y="1793"/>
              <a:ext cx="7" cy="32"/>
            </a:xfrm>
            <a:custGeom>
              <a:avLst/>
              <a:gdLst>
                <a:gd name="T0" fmla="*/ 0 w 7"/>
                <a:gd name="T1" fmla="*/ 30 h 32"/>
                <a:gd name="T2" fmla="*/ 1 w 7"/>
                <a:gd name="T3" fmla="*/ 30 h 32"/>
                <a:gd name="T4" fmla="*/ 3 w 7"/>
                <a:gd name="T5" fmla="*/ 31 h 32"/>
                <a:gd name="T6" fmla="*/ 4 w 7"/>
                <a:gd name="T7" fmla="*/ 32 h 32"/>
                <a:gd name="T8" fmla="*/ 4 w 7"/>
                <a:gd name="T9" fmla="*/ 32 h 32"/>
                <a:gd name="T10" fmla="*/ 5 w 7"/>
                <a:gd name="T11" fmla="*/ 31 h 32"/>
                <a:gd name="T12" fmla="*/ 6 w 7"/>
                <a:gd name="T13" fmla="*/ 30 h 32"/>
                <a:gd name="T14" fmla="*/ 7 w 7"/>
                <a:gd name="T15" fmla="*/ 29 h 32"/>
                <a:gd name="T16" fmla="*/ 7 w 7"/>
                <a:gd name="T17" fmla="*/ 29 h 32"/>
                <a:gd name="T18" fmla="*/ 7 w 7"/>
                <a:gd name="T19" fmla="*/ 3 h 32"/>
                <a:gd name="T20" fmla="*/ 6 w 7"/>
                <a:gd name="T21" fmla="*/ 2 h 32"/>
                <a:gd name="T22" fmla="*/ 5 w 7"/>
                <a:gd name="T23" fmla="*/ 1 h 32"/>
                <a:gd name="T24" fmla="*/ 4 w 7"/>
                <a:gd name="T25" fmla="*/ 0 h 32"/>
                <a:gd name="T26" fmla="*/ 4 w 7"/>
                <a:gd name="T27" fmla="*/ 0 h 32"/>
                <a:gd name="T28" fmla="*/ 3 w 7"/>
                <a:gd name="T29" fmla="*/ 1 h 32"/>
                <a:gd name="T30" fmla="*/ 1 w 7"/>
                <a:gd name="T31" fmla="*/ 2 h 32"/>
                <a:gd name="T32" fmla="*/ 0 w 7"/>
                <a:gd name="T33" fmla="*/ 3 h 32"/>
                <a:gd name="T34" fmla="*/ 0 w 7"/>
                <a:gd name="T35" fmla="*/ 4 h 32"/>
                <a:gd name="T36" fmla="*/ 0 w 7"/>
                <a:gd name="T37" fmla="*/ 3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32">
                  <a:moveTo>
                    <a:pt x="0" y="30"/>
                  </a:moveTo>
                  <a:lnTo>
                    <a:pt x="1" y="30"/>
                  </a:lnTo>
                  <a:lnTo>
                    <a:pt x="3" y="31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5" y="31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7" y="29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7" name="Freeform 47"/>
            <p:cNvSpPr>
              <a:spLocks/>
            </p:cNvSpPr>
            <p:nvPr/>
          </p:nvSpPr>
          <p:spPr bwMode="auto">
            <a:xfrm>
              <a:off x="2976" y="1748"/>
              <a:ext cx="7" cy="32"/>
            </a:xfrm>
            <a:custGeom>
              <a:avLst/>
              <a:gdLst>
                <a:gd name="T0" fmla="*/ 0 w 7"/>
                <a:gd name="T1" fmla="*/ 30 h 32"/>
                <a:gd name="T2" fmla="*/ 1 w 7"/>
                <a:gd name="T3" fmla="*/ 30 h 32"/>
                <a:gd name="T4" fmla="*/ 3 w 7"/>
                <a:gd name="T5" fmla="*/ 31 h 32"/>
                <a:gd name="T6" fmla="*/ 4 w 7"/>
                <a:gd name="T7" fmla="*/ 32 h 32"/>
                <a:gd name="T8" fmla="*/ 4 w 7"/>
                <a:gd name="T9" fmla="*/ 32 h 32"/>
                <a:gd name="T10" fmla="*/ 5 w 7"/>
                <a:gd name="T11" fmla="*/ 31 h 32"/>
                <a:gd name="T12" fmla="*/ 6 w 7"/>
                <a:gd name="T13" fmla="*/ 30 h 32"/>
                <a:gd name="T14" fmla="*/ 7 w 7"/>
                <a:gd name="T15" fmla="*/ 29 h 32"/>
                <a:gd name="T16" fmla="*/ 7 w 7"/>
                <a:gd name="T17" fmla="*/ 29 h 32"/>
                <a:gd name="T18" fmla="*/ 7 w 7"/>
                <a:gd name="T19" fmla="*/ 3 h 32"/>
                <a:gd name="T20" fmla="*/ 6 w 7"/>
                <a:gd name="T21" fmla="*/ 2 h 32"/>
                <a:gd name="T22" fmla="*/ 5 w 7"/>
                <a:gd name="T23" fmla="*/ 1 h 32"/>
                <a:gd name="T24" fmla="*/ 4 w 7"/>
                <a:gd name="T25" fmla="*/ 0 h 32"/>
                <a:gd name="T26" fmla="*/ 4 w 7"/>
                <a:gd name="T27" fmla="*/ 0 h 32"/>
                <a:gd name="T28" fmla="*/ 3 w 7"/>
                <a:gd name="T29" fmla="*/ 1 h 32"/>
                <a:gd name="T30" fmla="*/ 1 w 7"/>
                <a:gd name="T31" fmla="*/ 2 h 32"/>
                <a:gd name="T32" fmla="*/ 0 w 7"/>
                <a:gd name="T33" fmla="*/ 3 h 32"/>
                <a:gd name="T34" fmla="*/ 0 w 7"/>
                <a:gd name="T35" fmla="*/ 4 h 32"/>
                <a:gd name="T36" fmla="*/ 0 w 7"/>
                <a:gd name="T37" fmla="*/ 3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32">
                  <a:moveTo>
                    <a:pt x="0" y="30"/>
                  </a:moveTo>
                  <a:lnTo>
                    <a:pt x="1" y="30"/>
                  </a:lnTo>
                  <a:lnTo>
                    <a:pt x="3" y="31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5" y="31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7" y="29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8" name="Freeform 48"/>
            <p:cNvSpPr>
              <a:spLocks/>
            </p:cNvSpPr>
            <p:nvPr/>
          </p:nvSpPr>
          <p:spPr bwMode="auto">
            <a:xfrm>
              <a:off x="2976" y="1702"/>
              <a:ext cx="7" cy="33"/>
            </a:xfrm>
            <a:custGeom>
              <a:avLst/>
              <a:gdLst>
                <a:gd name="T0" fmla="*/ 0 w 7"/>
                <a:gd name="T1" fmla="*/ 30 h 33"/>
                <a:gd name="T2" fmla="*/ 1 w 7"/>
                <a:gd name="T3" fmla="*/ 30 h 33"/>
                <a:gd name="T4" fmla="*/ 3 w 7"/>
                <a:gd name="T5" fmla="*/ 31 h 33"/>
                <a:gd name="T6" fmla="*/ 4 w 7"/>
                <a:gd name="T7" fmla="*/ 33 h 33"/>
                <a:gd name="T8" fmla="*/ 4 w 7"/>
                <a:gd name="T9" fmla="*/ 33 h 33"/>
                <a:gd name="T10" fmla="*/ 5 w 7"/>
                <a:gd name="T11" fmla="*/ 31 h 33"/>
                <a:gd name="T12" fmla="*/ 6 w 7"/>
                <a:gd name="T13" fmla="*/ 30 h 33"/>
                <a:gd name="T14" fmla="*/ 7 w 7"/>
                <a:gd name="T15" fmla="*/ 29 h 33"/>
                <a:gd name="T16" fmla="*/ 7 w 7"/>
                <a:gd name="T17" fmla="*/ 29 h 33"/>
                <a:gd name="T18" fmla="*/ 7 w 7"/>
                <a:gd name="T19" fmla="*/ 3 h 33"/>
                <a:gd name="T20" fmla="*/ 6 w 7"/>
                <a:gd name="T21" fmla="*/ 2 h 33"/>
                <a:gd name="T22" fmla="*/ 5 w 7"/>
                <a:gd name="T23" fmla="*/ 1 h 33"/>
                <a:gd name="T24" fmla="*/ 4 w 7"/>
                <a:gd name="T25" fmla="*/ 0 h 33"/>
                <a:gd name="T26" fmla="*/ 4 w 7"/>
                <a:gd name="T27" fmla="*/ 0 h 33"/>
                <a:gd name="T28" fmla="*/ 3 w 7"/>
                <a:gd name="T29" fmla="*/ 1 h 33"/>
                <a:gd name="T30" fmla="*/ 1 w 7"/>
                <a:gd name="T31" fmla="*/ 2 h 33"/>
                <a:gd name="T32" fmla="*/ 0 w 7"/>
                <a:gd name="T33" fmla="*/ 3 h 33"/>
                <a:gd name="T34" fmla="*/ 0 w 7"/>
                <a:gd name="T35" fmla="*/ 5 h 33"/>
                <a:gd name="T36" fmla="*/ 0 w 7"/>
                <a:gd name="T37" fmla="*/ 3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33">
                  <a:moveTo>
                    <a:pt x="0" y="30"/>
                  </a:moveTo>
                  <a:lnTo>
                    <a:pt x="1" y="30"/>
                  </a:lnTo>
                  <a:lnTo>
                    <a:pt x="3" y="31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5" y="31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7" y="29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9" name="Freeform 49"/>
            <p:cNvSpPr>
              <a:spLocks/>
            </p:cNvSpPr>
            <p:nvPr/>
          </p:nvSpPr>
          <p:spPr bwMode="auto">
            <a:xfrm>
              <a:off x="2976" y="1682"/>
              <a:ext cx="7" cy="7"/>
            </a:xfrm>
            <a:custGeom>
              <a:avLst/>
              <a:gdLst>
                <a:gd name="T0" fmla="*/ 0 w 7"/>
                <a:gd name="T1" fmla="*/ 5 h 7"/>
                <a:gd name="T2" fmla="*/ 1 w 7"/>
                <a:gd name="T3" fmla="*/ 5 h 7"/>
                <a:gd name="T4" fmla="*/ 3 w 7"/>
                <a:gd name="T5" fmla="*/ 6 h 7"/>
                <a:gd name="T6" fmla="*/ 4 w 7"/>
                <a:gd name="T7" fmla="*/ 7 h 7"/>
                <a:gd name="T8" fmla="*/ 4 w 7"/>
                <a:gd name="T9" fmla="*/ 7 h 7"/>
                <a:gd name="T10" fmla="*/ 5 w 7"/>
                <a:gd name="T11" fmla="*/ 6 h 7"/>
                <a:gd name="T12" fmla="*/ 6 w 7"/>
                <a:gd name="T13" fmla="*/ 5 h 7"/>
                <a:gd name="T14" fmla="*/ 7 w 7"/>
                <a:gd name="T15" fmla="*/ 4 h 7"/>
                <a:gd name="T16" fmla="*/ 7 w 7"/>
                <a:gd name="T17" fmla="*/ 4 h 7"/>
                <a:gd name="T18" fmla="*/ 7 w 7"/>
                <a:gd name="T19" fmla="*/ 3 h 7"/>
                <a:gd name="T20" fmla="*/ 6 w 7"/>
                <a:gd name="T21" fmla="*/ 2 h 7"/>
                <a:gd name="T22" fmla="*/ 5 w 7"/>
                <a:gd name="T23" fmla="*/ 1 h 7"/>
                <a:gd name="T24" fmla="*/ 4 w 7"/>
                <a:gd name="T25" fmla="*/ 0 h 7"/>
                <a:gd name="T26" fmla="*/ 4 w 7"/>
                <a:gd name="T27" fmla="*/ 0 h 7"/>
                <a:gd name="T28" fmla="*/ 3 w 7"/>
                <a:gd name="T29" fmla="*/ 1 h 7"/>
                <a:gd name="T30" fmla="*/ 1 w 7"/>
                <a:gd name="T31" fmla="*/ 2 h 7"/>
                <a:gd name="T32" fmla="*/ 0 w 7"/>
                <a:gd name="T33" fmla="*/ 3 h 7"/>
                <a:gd name="T34" fmla="*/ 0 w 7"/>
                <a:gd name="T35" fmla="*/ 4 h 7"/>
                <a:gd name="T36" fmla="*/ 0 w 7"/>
                <a:gd name="T37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0" y="5"/>
                  </a:moveTo>
                  <a:lnTo>
                    <a:pt x="1" y="5"/>
                  </a:lnTo>
                  <a:lnTo>
                    <a:pt x="3" y="6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0" name="Freeform 50"/>
            <p:cNvSpPr>
              <a:spLocks/>
            </p:cNvSpPr>
            <p:nvPr/>
          </p:nvSpPr>
          <p:spPr bwMode="auto">
            <a:xfrm>
              <a:off x="2945" y="1617"/>
              <a:ext cx="70" cy="70"/>
            </a:xfrm>
            <a:custGeom>
              <a:avLst/>
              <a:gdLst>
                <a:gd name="T0" fmla="*/ 70 w 70"/>
                <a:gd name="T1" fmla="*/ 70 h 70"/>
                <a:gd name="T2" fmla="*/ 35 w 70"/>
                <a:gd name="T3" fmla="*/ 0 h 70"/>
                <a:gd name="T4" fmla="*/ 0 w 70"/>
                <a:gd name="T5" fmla="*/ 70 h 70"/>
                <a:gd name="T6" fmla="*/ 70 w 70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70"/>
                  </a:moveTo>
                  <a:lnTo>
                    <a:pt x="35" y="0"/>
                  </a:lnTo>
                  <a:lnTo>
                    <a:pt x="0" y="7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2" name="Freeform 52"/>
          <p:cNvSpPr>
            <a:spLocks/>
          </p:cNvSpPr>
          <p:nvPr/>
        </p:nvSpPr>
        <p:spPr bwMode="auto">
          <a:xfrm>
            <a:off x="2497138" y="3998913"/>
            <a:ext cx="4427537" cy="1025525"/>
          </a:xfrm>
          <a:custGeom>
            <a:avLst/>
            <a:gdLst>
              <a:gd name="T0" fmla="*/ 0 w 2789"/>
              <a:gd name="T1" fmla="*/ 458 h 646"/>
              <a:gd name="T2" fmla="*/ 1348 w 2789"/>
              <a:gd name="T3" fmla="*/ 458 h 646"/>
              <a:gd name="T4" fmla="*/ 1348 w 2789"/>
              <a:gd name="T5" fmla="*/ 118 h 646"/>
              <a:gd name="T6" fmla="*/ 1229 w 2789"/>
              <a:gd name="T7" fmla="*/ 118 h 646"/>
              <a:gd name="T8" fmla="*/ 1395 w 2789"/>
              <a:gd name="T9" fmla="*/ 0 h 646"/>
              <a:gd name="T10" fmla="*/ 1560 w 2789"/>
              <a:gd name="T11" fmla="*/ 118 h 646"/>
              <a:gd name="T12" fmla="*/ 1440 w 2789"/>
              <a:gd name="T13" fmla="*/ 118 h 646"/>
              <a:gd name="T14" fmla="*/ 1440 w 2789"/>
              <a:gd name="T15" fmla="*/ 458 h 646"/>
              <a:gd name="T16" fmla="*/ 2789 w 2789"/>
              <a:gd name="T17" fmla="*/ 458 h 646"/>
              <a:gd name="T18" fmla="*/ 2789 w 2789"/>
              <a:gd name="T19" fmla="*/ 646 h 646"/>
              <a:gd name="T20" fmla="*/ 0 w 2789"/>
              <a:gd name="T21" fmla="*/ 646 h 646"/>
              <a:gd name="T22" fmla="*/ 0 w 2789"/>
              <a:gd name="T23" fmla="*/ 458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9" h="646">
                <a:moveTo>
                  <a:pt x="0" y="458"/>
                </a:moveTo>
                <a:lnTo>
                  <a:pt x="1348" y="458"/>
                </a:lnTo>
                <a:lnTo>
                  <a:pt x="1348" y="118"/>
                </a:lnTo>
                <a:lnTo>
                  <a:pt x="1229" y="118"/>
                </a:lnTo>
                <a:lnTo>
                  <a:pt x="1395" y="0"/>
                </a:lnTo>
                <a:lnTo>
                  <a:pt x="1560" y="118"/>
                </a:lnTo>
                <a:lnTo>
                  <a:pt x="1440" y="118"/>
                </a:lnTo>
                <a:lnTo>
                  <a:pt x="1440" y="458"/>
                </a:lnTo>
                <a:lnTo>
                  <a:pt x="2789" y="458"/>
                </a:lnTo>
                <a:lnTo>
                  <a:pt x="2789" y="646"/>
                </a:lnTo>
                <a:lnTo>
                  <a:pt x="0" y="646"/>
                </a:lnTo>
                <a:lnTo>
                  <a:pt x="0" y="45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3" name="Freeform 53"/>
          <p:cNvSpPr>
            <a:spLocks/>
          </p:cNvSpPr>
          <p:nvPr/>
        </p:nvSpPr>
        <p:spPr bwMode="auto">
          <a:xfrm>
            <a:off x="2617788" y="3743325"/>
            <a:ext cx="325437" cy="976313"/>
          </a:xfrm>
          <a:custGeom>
            <a:avLst/>
            <a:gdLst>
              <a:gd name="T0" fmla="*/ 0 w 205"/>
              <a:gd name="T1" fmla="*/ 165 h 615"/>
              <a:gd name="T2" fmla="*/ 84 w 205"/>
              <a:gd name="T3" fmla="*/ 165 h 615"/>
              <a:gd name="T4" fmla="*/ 84 w 205"/>
              <a:gd name="T5" fmla="*/ 615 h 615"/>
              <a:gd name="T6" fmla="*/ 122 w 205"/>
              <a:gd name="T7" fmla="*/ 615 h 615"/>
              <a:gd name="T8" fmla="*/ 122 w 205"/>
              <a:gd name="T9" fmla="*/ 165 h 615"/>
              <a:gd name="T10" fmla="*/ 205 w 205"/>
              <a:gd name="T11" fmla="*/ 165 h 615"/>
              <a:gd name="T12" fmla="*/ 103 w 205"/>
              <a:gd name="T13" fmla="*/ 0 h 615"/>
              <a:gd name="T14" fmla="*/ 0 w 205"/>
              <a:gd name="T15" fmla="*/ 165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615">
                <a:moveTo>
                  <a:pt x="0" y="165"/>
                </a:moveTo>
                <a:lnTo>
                  <a:pt x="84" y="165"/>
                </a:lnTo>
                <a:lnTo>
                  <a:pt x="84" y="615"/>
                </a:lnTo>
                <a:lnTo>
                  <a:pt x="122" y="615"/>
                </a:lnTo>
                <a:lnTo>
                  <a:pt x="122" y="165"/>
                </a:lnTo>
                <a:lnTo>
                  <a:pt x="205" y="165"/>
                </a:lnTo>
                <a:lnTo>
                  <a:pt x="103" y="0"/>
                </a:lnTo>
                <a:lnTo>
                  <a:pt x="0" y="165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4" name="Freeform 54"/>
          <p:cNvSpPr>
            <a:spLocks/>
          </p:cNvSpPr>
          <p:nvPr/>
        </p:nvSpPr>
        <p:spPr bwMode="auto">
          <a:xfrm>
            <a:off x="3025775" y="3914775"/>
            <a:ext cx="323850" cy="804863"/>
          </a:xfrm>
          <a:custGeom>
            <a:avLst/>
            <a:gdLst>
              <a:gd name="T0" fmla="*/ 0 w 204"/>
              <a:gd name="T1" fmla="*/ 136 h 507"/>
              <a:gd name="T2" fmla="*/ 83 w 204"/>
              <a:gd name="T3" fmla="*/ 136 h 507"/>
              <a:gd name="T4" fmla="*/ 83 w 204"/>
              <a:gd name="T5" fmla="*/ 507 h 507"/>
              <a:gd name="T6" fmla="*/ 121 w 204"/>
              <a:gd name="T7" fmla="*/ 507 h 507"/>
              <a:gd name="T8" fmla="*/ 121 w 204"/>
              <a:gd name="T9" fmla="*/ 136 h 507"/>
              <a:gd name="T10" fmla="*/ 204 w 204"/>
              <a:gd name="T11" fmla="*/ 136 h 507"/>
              <a:gd name="T12" fmla="*/ 102 w 204"/>
              <a:gd name="T13" fmla="*/ 0 h 507"/>
              <a:gd name="T14" fmla="*/ 0 w 204"/>
              <a:gd name="T15" fmla="*/ 136 h 5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4" h="507">
                <a:moveTo>
                  <a:pt x="0" y="136"/>
                </a:moveTo>
                <a:lnTo>
                  <a:pt x="83" y="136"/>
                </a:lnTo>
                <a:lnTo>
                  <a:pt x="83" y="507"/>
                </a:lnTo>
                <a:lnTo>
                  <a:pt x="121" y="507"/>
                </a:lnTo>
                <a:lnTo>
                  <a:pt x="121" y="136"/>
                </a:lnTo>
                <a:lnTo>
                  <a:pt x="204" y="136"/>
                </a:lnTo>
                <a:lnTo>
                  <a:pt x="102" y="0"/>
                </a:lnTo>
                <a:lnTo>
                  <a:pt x="0" y="136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5" name="Freeform 55"/>
          <p:cNvSpPr>
            <a:spLocks/>
          </p:cNvSpPr>
          <p:nvPr/>
        </p:nvSpPr>
        <p:spPr bwMode="auto">
          <a:xfrm>
            <a:off x="3513138" y="4086225"/>
            <a:ext cx="323850" cy="633413"/>
          </a:xfrm>
          <a:custGeom>
            <a:avLst/>
            <a:gdLst>
              <a:gd name="T0" fmla="*/ 0 w 204"/>
              <a:gd name="T1" fmla="*/ 107 h 399"/>
              <a:gd name="T2" fmla="*/ 83 w 204"/>
              <a:gd name="T3" fmla="*/ 107 h 399"/>
              <a:gd name="T4" fmla="*/ 83 w 204"/>
              <a:gd name="T5" fmla="*/ 399 h 399"/>
              <a:gd name="T6" fmla="*/ 121 w 204"/>
              <a:gd name="T7" fmla="*/ 399 h 399"/>
              <a:gd name="T8" fmla="*/ 121 w 204"/>
              <a:gd name="T9" fmla="*/ 107 h 399"/>
              <a:gd name="T10" fmla="*/ 204 w 204"/>
              <a:gd name="T11" fmla="*/ 107 h 399"/>
              <a:gd name="T12" fmla="*/ 102 w 204"/>
              <a:gd name="T13" fmla="*/ 0 h 399"/>
              <a:gd name="T14" fmla="*/ 0 w 204"/>
              <a:gd name="T15" fmla="*/ 107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4" h="399">
                <a:moveTo>
                  <a:pt x="0" y="107"/>
                </a:moveTo>
                <a:lnTo>
                  <a:pt x="83" y="107"/>
                </a:lnTo>
                <a:lnTo>
                  <a:pt x="83" y="399"/>
                </a:lnTo>
                <a:lnTo>
                  <a:pt x="121" y="399"/>
                </a:lnTo>
                <a:lnTo>
                  <a:pt x="121" y="107"/>
                </a:lnTo>
                <a:lnTo>
                  <a:pt x="204" y="107"/>
                </a:lnTo>
                <a:lnTo>
                  <a:pt x="102" y="0"/>
                </a:lnTo>
                <a:lnTo>
                  <a:pt x="0" y="107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6" name="Freeform 56"/>
          <p:cNvSpPr>
            <a:spLocks/>
          </p:cNvSpPr>
          <p:nvPr/>
        </p:nvSpPr>
        <p:spPr bwMode="auto">
          <a:xfrm>
            <a:off x="5949950" y="3998913"/>
            <a:ext cx="323850" cy="720725"/>
          </a:xfrm>
          <a:custGeom>
            <a:avLst/>
            <a:gdLst>
              <a:gd name="T0" fmla="*/ 0 w 204"/>
              <a:gd name="T1" fmla="*/ 122 h 454"/>
              <a:gd name="T2" fmla="*/ 83 w 204"/>
              <a:gd name="T3" fmla="*/ 122 h 454"/>
              <a:gd name="T4" fmla="*/ 83 w 204"/>
              <a:gd name="T5" fmla="*/ 454 h 454"/>
              <a:gd name="T6" fmla="*/ 121 w 204"/>
              <a:gd name="T7" fmla="*/ 454 h 454"/>
              <a:gd name="T8" fmla="*/ 121 w 204"/>
              <a:gd name="T9" fmla="*/ 122 h 454"/>
              <a:gd name="T10" fmla="*/ 204 w 204"/>
              <a:gd name="T11" fmla="*/ 122 h 454"/>
              <a:gd name="T12" fmla="*/ 102 w 204"/>
              <a:gd name="T13" fmla="*/ 0 h 454"/>
              <a:gd name="T14" fmla="*/ 0 w 204"/>
              <a:gd name="T15" fmla="*/ 122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4" h="454">
                <a:moveTo>
                  <a:pt x="0" y="122"/>
                </a:moveTo>
                <a:lnTo>
                  <a:pt x="83" y="122"/>
                </a:lnTo>
                <a:lnTo>
                  <a:pt x="83" y="454"/>
                </a:lnTo>
                <a:lnTo>
                  <a:pt x="121" y="454"/>
                </a:lnTo>
                <a:lnTo>
                  <a:pt x="121" y="122"/>
                </a:lnTo>
                <a:lnTo>
                  <a:pt x="204" y="122"/>
                </a:lnTo>
                <a:lnTo>
                  <a:pt x="102" y="0"/>
                </a:lnTo>
                <a:lnTo>
                  <a:pt x="0" y="122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7" name="Freeform 57"/>
          <p:cNvSpPr>
            <a:spLocks/>
          </p:cNvSpPr>
          <p:nvPr/>
        </p:nvSpPr>
        <p:spPr bwMode="auto">
          <a:xfrm>
            <a:off x="4446588" y="5024438"/>
            <a:ext cx="528637" cy="720725"/>
          </a:xfrm>
          <a:custGeom>
            <a:avLst/>
            <a:gdLst>
              <a:gd name="T0" fmla="*/ 0 w 333"/>
              <a:gd name="T1" fmla="*/ 122 h 454"/>
              <a:gd name="T2" fmla="*/ 76 w 333"/>
              <a:gd name="T3" fmla="*/ 122 h 454"/>
              <a:gd name="T4" fmla="*/ 76 w 333"/>
              <a:gd name="T5" fmla="*/ 454 h 454"/>
              <a:gd name="T6" fmla="*/ 257 w 333"/>
              <a:gd name="T7" fmla="*/ 454 h 454"/>
              <a:gd name="T8" fmla="*/ 257 w 333"/>
              <a:gd name="T9" fmla="*/ 122 h 454"/>
              <a:gd name="T10" fmla="*/ 333 w 333"/>
              <a:gd name="T11" fmla="*/ 122 h 454"/>
              <a:gd name="T12" fmla="*/ 167 w 333"/>
              <a:gd name="T13" fmla="*/ 0 h 454"/>
              <a:gd name="T14" fmla="*/ 0 w 333"/>
              <a:gd name="T15" fmla="*/ 122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33" h="454">
                <a:moveTo>
                  <a:pt x="0" y="122"/>
                </a:moveTo>
                <a:lnTo>
                  <a:pt x="76" y="122"/>
                </a:lnTo>
                <a:lnTo>
                  <a:pt x="76" y="454"/>
                </a:lnTo>
                <a:lnTo>
                  <a:pt x="257" y="454"/>
                </a:lnTo>
                <a:lnTo>
                  <a:pt x="257" y="122"/>
                </a:lnTo>
                <a:lnTo>
                  <a:pt x="333" y="122"/>
                </a:lnTo>
                <a:lnTo>
                  <a:pt x="167" y="0"/>
                </a:lnTo>
                <a:lnTo>
                  <a:pt x="0" y="122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8" name="Rectangle 58"/>
          <p:cNvSpPr>
            <a:spLocks noChangeArrowheads="1"/>
          </p:cNvSpPr>
          <p:nvPr/>
        </p:nvSpPr>
        <p:spPr bwMode="auto">
          <a:xfrm>
            <a:off x="4811713" y="5287963"/>
            <a:ext cx="97631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9" name="Rectangle 59"/>
          <p:cNvSpPr>
            <a:spLocks noChangeArrowheads="1"/>
          </p:cNvSpPr>
          <p:nvPr/>
        </p:nvSpPr>
        <p:spPr bwMode="auto">
          <a:xfrm>
            <a:off x="4914900" y="5360988"/>
            <a:ext cx="7159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chemeClr val="tx2"/>
                </a:solidFill>
              </a:rPr>
              <a:t>Input data</a:t>
            </a:r>
            <a:endParaRPr lang="hu-HU"/>
          </a:p>
        </p:txBody>
      </p:sp>
      <p:grpSp>
        <p:nvGrpSpPr>
          <p:cNvPr id="41032" name="Group 72"/>
          <p:cNvGrpSpPr>
            <a:grpSpLocks/>
          </p:cNvGrpSpPr>
          <p:nvPr/>
        </p:nvGrpSpPr>
        <p:grpSpPr bwMode="auto">
          <a:xfrm>
            <a:off x="3935413" y="3565525"/>
            <a:ext cx="296862" cy="111125"/>
            <a:chOff x="2479" y="2246"/>
            <a:chExt cx="187" cy="70"/>
          </a:xfrm>
        </p:grpSpPr>
        <p:sp>
          <p:nvSpPr>
            <p:cNvPr id="41021" name="Freeform 61"/>
            <p:cNvSpPr>
              <a:spLocks/>
            </p:cNvSpPr>
            <p:nvPr/>
          </p:nvSpPr>
          <p:spPr bwMode="auto">
            <a:xfrm>
              <a:off x="2543" y="2279"/>
              <a:ext cx="7" cy="6"/>
            </a:xfrm>
            <a:custGeom>
              <a:avLst/>
              <a:gdLst>
                <a:gd name="T0" fmla="*/ 5 w 7"/>
                <a:gd name="T1" fmla="*/ 0 h 6"/>
                <a:gd name="T2" fmla="*/ 4 w 7"/>
                <a:gd name="T3" fmla="*/ 0 h 6"/>
                <a:gd name="T4" fmla="*/ 3 w 7"/>
                <a:gd name="T5" fmla="*/ 1 h 6"/>
                <a:gd name="T6" fmla="*/ 1 w 7"/>
                <a:gd name="T7" fmla="*/ 2 h 6"/>
                <a:gd name="T8" fmla="*/ 0 w 7"/>
                <a:gd name="T9" fmla="*/ 3 h 6"/>
                <a:gd name="T10" fmla="*/ 0 w 7"/>
                <a:gd name="T11" fmla="*/ 3 h 6"/>
                <a:gd name="T12" fmla="*/ 1 w 7"/>
                <a:gd name="T13" fmla="*/ 4 h 6"/>
                <a:gd name="T14" fmla="*/ 3 w 7"/>
                <a:gd name="T15" fmla="*/ 5 h 6"/>
                <a:gd name="T16" fmla="*/ 4 w 7"/>
                <a:gd name="T17" fmla="*/ 6 h 6"/>
                <a:gd name="T18" fmla="*/ 4 w 7"/>
                <a:gd name="T19" fmla="*/ 6 h 6"/>
                <a:gd name="T20" fmla="*/ 4 w 7"/>
                <a:gd name="T21" fmla="*/ 6 h 6"/>
                <a:gd name="T22" fmla="*/ 5 w 7"/>
                <a:gd name="T23" fmla="*/ 5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3 h 6"/>
                <a:gd name="T30" fmla="*/ 6 w 7"/>
                <a:gd name="T31" fmla="*/ 2 h 6"/>
                <a:gd name="T32" fmla="*/ 5 w 7"/>
                <a:gd name="T33" fmla="*/ 1 h 6"/>
                <a:gd name="T34" fmla="*/ 5 w 7"/>
                <a:gd name="T3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" h="6">
                  <a:moveTo>
                    <a:pt x="5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2" name="Freeform 62"/>
            <p:cNvSpPr>
              <a:spLocks/>
            </p:cNvSpPr>
            <p:nvPr/>
          </p:nvSpPr>
          <p:spPr bwMode="auto">
            <a:xfrm>
              <a:off x="2556" y="2279"/>
              <a:ext cx="7" cy="6"/>
            </a:xfrm>
            <a:custGeom>
              <a:avLst/>
              <a:gdLst>
                <a:gd name="T0" fmla="*/ 4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0 w 7"/>
                <a:gd name="T7" fmla="*/ 2 h 6"/>
                <a:gd name="T8" fmla="*/ 0 w 7"/>
                <a:gd name="T9" fmla="*/ 3 h 6"/>
                <a:gd name="T10" fmla="*/ 0 w 7"/>
                <a:gd name="T11" fmla="*/ 4 h 6"/>
                <a:gd name="T12" fmla="*/ 0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4 w 7"/>
                <a:gd name="T19" fmla="*/ 6 h 6"/>
                <a:gd name="T20" fmla="*/ 4 w 7"/>
                <a:gd name="T21" fmla="*/ 6 h 6"/>
                <a:gd name="T22" fmla="*/ 5 w 7"/>
                <a:gd name="T23" fmla="*/ 5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3 h 6"/>
                <a:gd name="T30" fmla="*/ 6 w 7"/>
                <a:gd name="T31" fmla="*/ 2 h 6"/>
                <a:gd name="T32" fmla="*/ 5 w 7"/>
                <a:gd name="T33" fmla="*/ 1 h 6"/>
                <a:gd name="T34" fmla="*/ 5 w 7"/>
                <a:gd name="T35" fmla="*/ 0 h 6"/>
                <a:gd name="T36" fmla="*/ 4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3" name="Freeform 63"/>
            <p:cNvSpPr>
              <a:spLocks/>
            </p:cNvSpPr>
            <p:nvPr/>
          </p:nvSpPr>
          <p:spPr bwMode="auto">
            <a:xfrm>
              <a:off x="2569" y="2279"/>
              <a:ext cx="7" cy="6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0 w 7"/>
                <a:gd name="T7" fmla="*/ 2 h 6"/>
                <a:gd name="T8" fmla="*/ 0 w 7"/>
                <a:gd name="T9" fmla="*/ 3 h 6"/>
                <a:gd name="T10" fmla="*/ 0 w 7"/>
                <a:gd name="T11" fmla="*/ 4 h 6"/>
                <a:gd name="T12" fmla="*/ 0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3 w 7"/>
                <a:gd name="T21" fmla="*/ 6 h 6"/>
                <a:gd name="T22" fmla="*/ 5 w 7"/>
                <a:gd name="T23" fmla="*/ 5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3 h 6"/>
                <a:gd name="T30" fmla="*/ 6 w 7"/>
                <a:gd name="T31" fmla="*/ 2 h 6"/>
                <a:gd name="T32" fmla="*/ 5 w 7"/>
                <a:gd name="T33" fmla="*/ 1 h 6"/>
                <a:gd name="T34" fmla="*/ 5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4" name="Freeform 64"/>
            <p:cNvSpPr>
              <a:spLocks/>
            </p:cNvSpPr>
            <p:nvPr/>
          </p:nvSpPr>
          <p:spPr bwMode="auto">
            <a:xfrm>
              <a:off x="2582" y="2279"/>
              <a:ext cx="7" cy="6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0 w 7"/>
                <a:gd name="T7" fmla="*/ 2 h 6"/>
                <a:gd name="T8" fmla="*/ 0 w 7"/>
                <a:gd name="T9" fmla="*/ 3 h 6"/>
                <a:gd name="T10" fmla="*/ 0 w 7"/>
                <a:gd name="T11" fmla="*/ 4 h 6"/>
                <a:gd name="T12" fmla="*/ 0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3 w 7"/>
                <a:gd name="T21" fmla="*/ 6 h 6"/>
                <a:gd name="T22" fmla="*/ 4 w 7"/>
                <a:gd name="T23" fmla="*/ 5 h 6"/>
                <a:gd name="T24" fmla="*/ 6 w 7"/>
                <a:gd name="T25" fmla="*/ 4 h 6"/>
                <a:gd name="T26" fmla="*/ 7 w 7"/>
                <a:gd name="T27" fmla="*/ 3 h 6"/>
                <a:gd name="T28" fmla="*/ 7 w 7"/>
                <a:gd name="T29" fmla="*/ 3 h 6"/>
                <a:gd name="T30" fmla="*/ 6 w 7"/>
                <a:gd name="T31" fmla="*/ 2 h 6"/>
                <a:gd name="T32" fmla="*/ 4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5" name="Freeform 65"/>
            <p:cNvSpPr>
              <a:spLocks/>
            </p:cNvSpPr>
            <p:nvPr/>
          </p:nvSpPr>
          <p:spPr bwMode="auto">
            <a:xfrm>
              <a:off x="2595" y="2279"/>
              <a:ext cx="7" cy="6"/>
            </a:xfrm>
            <a:custGeom>
              <a:avLst/>
              <a:gdLst>
                <a:gd name="T0" fmla="*/ 3 w 7"/>
                <a:gd name="T1" fmla="*/ 0 h 6"/>
                <a:gd name="T2" fmla="*/ 2 w 7"/>
                <a:gd name="T3" fmla="*/ 0 h 6"/>
                <a:gd name="T4" fmla="*/ 1 w 7"/>
                <a:gd name="T5" fmla="*/ 1 h 6"/>
                <a:gd name="T6" fmla="*/ 0 w 7"/>
                <a:gd name="T7" fmla="*/ 2 h 6"/>
                <a:gd name="T8" fmla="*/ 0 w 7"/>
                <a:gd name="T9" fmla="*/ 3 h 6"/>
                <a:gd name="T10" fmla="*/ 0 w 7"/>
                <a:gd name="T11" fmla="*/ 4 h 6"/>
                <a:gd name="T12" fmla="*/ 0 w 7"/>
                <a:gd name="T13" fmla="*/ 5 h 6"/>
                <a:gd name="T14" fmla="*/ 1 w 7"/>
                <a:gd name="T15" fmla="*/ 6 h 6"/>
                <a:gd name="T16" fmla="*/ 2 w 7"/>
                <a:gd name="T17" fmla="*/ 6 h 6"/>
                <a:gd name="T18" fmla="*/ 3 w 7"/>
                <a:gd name="T19" fmla="*/ 6 h 6"/>
                <a:gd name="T20" fmla="*/ 3 w 7"/>
                <a:gd name="T21" fmla="*/ 6 h 6"/>
                <a:gd name="T22" fmla="*/ 4 w 7"/>
                <a:gd name="T23" fmla="*/ 5 h 6"/>
                <a:gd name="T24" fmla="*/ 5 w 7"/>
                <a:gd name="T25" fmla="*/ 4 h 6"/>
                <a:gd name="T26" fmla="*/ 7 w 7"/>
                <a:gd name="T27" fmla="*/ 3 h 6"/>
                <a:gd name="T28" fmla="*/ 7 w 7"/>
                <a:gd name="T29" fmla="*/ 3 h 6"/>
                <a:gd name="T30" fmla="*/ 5 w 7"/>
                <a:gd name="T31" fmla="*/ 2 h 6"/>
                <a:gd name="T32" fmla="*/ 4 w 7"/>
                <a:gd name="T33" fmla="*/ 1 h 6"/>
                <a:gd name="T34" fmla="*/ 4 w 7"/>
                <a:gd name="T35" fmla="*/ 0 h 6"/>
                <a:gd name="T36" fmla="*/ 3 w 7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7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6" name="Freeform 66"/>
            <p:cNvSpPr>
              <a:spLocks/>
            </p:cNvSpPr>
            <p:nvPr/>
          </p:nvSpPr>
          <p:spPr bwMode="auto">
            <a:xfrm>
              <a:off x="2608" y="2279"/>
              <a:ext cx="6" cy="6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0 w 6"/>
                <a:gd name="T7" fmla="*/ 2 h 6"/>
                <a:gd name="T8" fmla="*/ 0 w 6"/>
                <a:gd name="T9" fmla="*/ 3 h 6"/>
                <a:gd name="T10" fmla="*/ 0 w 6"/>
                <a:gd name="T11" fmla="*/ 4 h 6"/>
                <a:gd name="T12" fmla="*/ 0 w 6"/>
                <a:gd name="T13" fmla="*/ 5 h 6"/>
                <a:gd name="T14" fmla="*/ 1 w 6"/>
                <a:gd name="T15" fmla="*/ 6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6 h 6"/>
                <a:gd name="T22" fmla="*/ 4 w 6"/>
                <a:gd name="T23" fmla="*/ 5 h 6"/>
                <a:gd name="T24" fmla="*/ 5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5 w 6"/>
                <a:gd name="T31" fmla="*/ 2 h 6"/>
                <a:gd name="T32" fmla="*/ 4 w 6"/>
                <a:gd name="T33" fmla="*/ 1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7" name="Freeform 67"/>
            <p:cNvSpPr>
              <a:spLocks/>
            </p:cNvSpPr>
            <p:nvPr/>
          </p:nvSpPr>
          <p:spPr bwMode="auto">
            <a:xfrm>
              <a:off x="2621" y="2279"/>
              <a:ext cx="6" cy="6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0 w 6"/>
                <a:gd name="T7" fmla="*/ 2 h 6"/>
                <a:gd name="T8" fmla="*/ 0 w 6"/>
                <a:gd name="T9" fmla="*/ 3 h 6"/>
                <a:gd name="T10" fmla="*/ 0 w 6"/>
                <a:gd name="T11" fmla="*/ 4 h 6"/>
                <a:gd name="T12" fmla="*/ 0 w 6"/>
                <a:gd name="T13" fmla="*/ 5 h 6"/>
                <a:gd name="T14" fmla="*/ 1 w 6"/>
                <a:gd name="T15" fmla="*/ 6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6 h 6"/>
                <a:gd name="T22" fmla="*/ 4 w 6"/>
                <a:gd name="T23" fmla="*/ 5 h 6"/>
                <a:gd name="T24" fmla="*/ 5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5 w 6"/>
                <a:gd name="T31" fmla="*/ 2 h 6"/>
                <a:gd name="T32" fmla="*/ 4 w 6"/>
                <a:gd name="T33" fmla="*/ 1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8" name="Freeform 68"/>
            <p:cNvSpPr>
              <a:spLocks/>
            </p:cNvSpPr>
            <p:nvPr/>
          </p:nvSpPr>
          <p:spPr bwMode="auto">
            <a:xfrm>
              <a:off x="2634" y="2279"/>
              <a:ext cx="6" cy="6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0 w 6"/>
                <a:gd name="T7" fmla="*/ 2 h 6"/>
                <a:gd name="T8" fmla="*/ 0 w 6"/>
                <a:gd name="T9" fmla="*/ 3 h 6"/>
                <a:gd name="T10" fmla="*/ 0 w 6"/>
                <a:gd name="T11" fmla="*/ 4 h 6"/>
                <a:gd name="T12" fmla="*/ 0 w 6"/>
                <a:gd name="T13" fmla="*/ 5 h 6"/>
                <a:gd name="T14" fmla="*/ 1 w 6"/>
                <a:gd name="T15" fmla="*/ 6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6 h 6"/>
                <a:gd name="T22" fmla="*/ 4 w 6"/>
                <a:gd name="T23" fmla="*/ 5 h 6"/>
                <a:gd name="T24" fmla="*/ 5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5 w 6"/>
                <a:gd name="T31" fmla="*/ 2 h 6"/>
                <a:gd name="T32" fmla="*/ 4 w 6"/>
                <a:gd name="T33" fmla="*/ 1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9" name="Freeform 69"/>
            <p:cNvSpPr>
              <a:spLocks/>
            </p:cNvSpPr>
            <p:nvPr/>
          </p:nvSpPr>
          <p:spPr bwMode="auto">
            <a:xfrm>
              <a:off x="2647" y="2279"/>
              <a:ext cx="6" cy="6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0 w 6"/>
                <a:gd name="T7" fmla="*/ 2 h 6"/>
                <a:gd name="T8" fmla="*/ 0 w 6"/>
                <a:gd name="T9" fmla="*/ 3 h 6"/>
                <a:gd name="T10" fmla="*/ 0 w 6"/>
                <a:gd name="T11" fmla="*/ 4 h 6"/>
                <a:gd name="T12" fmla="*/ 0 w 6"/>
                <a:gd name="T13" fmla="*/ 5 h 6"/>
                <a:gd name="T14" fmla="*/ 1 w 6"/>
                <a:gd name="T15" fmla="*/ 6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6 h 6"/>
                <a:gd name="T22" fmla="*/ 4 w 6"/>
                <a:gd name="T23" fmla="*/ 5 h 6"/>
                <a:gd name="T24" fmla="*/ 5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5 w 6"/>
                <a:gd name="T31" fmla="*/ 2 h 6"/>
                <a:gd name="T32" fmla="*/ 4 w 6"/>
                <a:gd name="T33" fmla="*/ 1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0" name="Freeform 70"/>
            <p:cNvSpPr>
              <a:spLocks/>
            </p:cNvSpPr>
            <p:nvPr/>
          </p:nvSpPr>
          <p:spPr bwMode="auto">
            <a:xfrm>
              <a:off x="2660" y="2279"/>
              <a:ext cx="6" cy="6"/>
            </a:xfrm>
            <a:custGeom>
              <a:avLst/>
              <a:gdLst>
                <a:gd name="T0" fmla="*/ 3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0 w 6"/>
                <a:gd name="T7" fmla="*/ 2 h 6"/>
                <a:gd name="T8" fmla="*/ 0 w 6"/>
                <a:gd name="T9" fmla="*/ 3 h 6"/>
                <a:gd name="T10" fmla="*/ 0 w 6"/>
                <a:gd name="T11" fmla="*/ 4 h 6"/>
                <a:gd name="T12" fmla="*/ 0 w 6"/>
                <a:gd name="T13" fmla="*/ 5 h 6"/>
                <a:gd name="T14" fmla="*/ 1 w 6"/>
                <a:gd name="T15" fmla="*/ 6 h 6"/>
                <a:gd name="T16" fmla="*/ 2 w 6"/>
                <a:gd name="T17" fmla="*/ 6 h 6"/>
                <a:gd name="T18" fmla="*/ 3 w 6"/>
                <a:gd name="T19" fmla="*/ 6 h 6"/>
                <a:gd name="T20" fmla="*/ 3 w 6"/>
                <a:gd name="T21" fmla="*/ 6 h 6"/>
                <a:gd name="T22" fmla="*/ 4 w 6"/>
                <a:gd name="T23" fmla="*/ 5 h 6"/>
                <a:gd name="T24" fmla="*/ 5 w 6"/>
                <a:gd name="T25" fmla="*/ 4 h 6"/>
                <a:gd name="T26" fmla="*/ 6 w 6"/>
                <a:gd name="T27" fmla="*/ 3 h 6"/>
                <a:gd name="T28" fmla="*/ 6 w 6"/>
                <a:gd name="T29" fmla="*/ 3 h 6"/>
                <a:gd name="T30" fmla="*/ 5 w 6"/>
                <a:gd name="T31" fmla="*/ 2 h 6"/>
                <a:gd name="T32" fmla="*/ 4 w 6"/>
                <a:gd name="T33" fmla="*/ 1 h 6"/>
                <a:gd name="T34" fmla="*/ 4 w 6"/>
                <a:gd name="T35" fmla="*/ 0 h 6"/>
                <a:gd name="T36" fmla="*/ 3 w 6"/>
                <a:gd name="T3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6"/>
                  </a:lnTo>
                  <a:lnTo>
                    <a:pt x="2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1" name="Freeform 71"/>
            <p:cNvSpPr>
              <a:spLocks/>
            </p:cNvSpPr>
            <p:nvPr/>
          </p:nvSpPr>
          <p:spPr bwMode="auto">
            <a:xfrm>
              <a:off x="2479" y="2246"/>
              <a:ext cx="70" cy="70"/>
            </a:xfrm>
            <a:custGeom>
              <a:avLst/>
              <a:gdLst>
                <a:gd name="T0" fmla="*/ 70 w 70"/>
                <a:gd name="T1" fmla="*/ 0 h 70"/>
                <a:gd name="T2" fmla="*/ 0 w 70"/>
                <a:gd name="T3" fmla="*/ 36 h 70"/>
                <a:gd name="T4" fmla="*/ 70 w 70"/>
                <a:gd name="T5" fmla="*/ 70 h 70"/>
                <a:gd name="T6" fmla="*/ 70 w 70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6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67" name="Group 107"/>
          <p:cNvGrpSpPr>
            <a:grpSpLocks/>
          </p:cNvGrpSpPr>
          <p:nvPr/>
        </p:nvGrpSpPr>
        <p:grpSpPr bwMode="auto">
          <a:xfrm>
            <a:off x="3471863" y="3403600"/>
            <a:ext cx="769937" cy="111125"/>
            <a:chOff x="2187" y="2144"/>
            <a:chExt cx="485" cy="70"/>
          </a:xfrm>
        </p:grpSpPr>
        <p:sp>
          <p:nvSpPr>
            <p:cNvPr id="41033" name="Freeform 73"/>
            <p:cNvSpPr>
              <a:spLocks/>
            </p:cNvSpPr>
            <p:nvPr/>
          </p:nvSpPr>
          <p:spPr bwMode="auto">
            <a:xfrm>
              <a:off x="2251" y="2176"/>
              <a:ext cx="7" cy="7"/>
            </a:xfrm>
            <a:custGeom>
              <a:avLst/>
              <a:gdLst>
                <a:gd name="T0" fmla="*/ 5 w 7"/>
                <a:gd name="T1" fmla="*/ 0 h 7"/>
                <a:gd name="T2" fmla="*/ 4 w 7"/>
                <a:gd name="T3" fmla="*/ 0 h 7"/>
                <a:gd name="T4" fmla="*/ 3 w 7"/>
                <a:gd name="T5" fmla="*/ 1 h 7"/>
                <a:gd name="T6" fmla="*/ 2 w 7"/>
                <a:gd name="T7" fmla="*/ 2 h 7"/>
                <a:gd name="T8" fmla="*/ 0 w 7"/>
                <a:gd name="T9" fmla="*/ 4 h 7"/>
                <a:gd name="T10" fmla="*/ 0 w 7"/>
                <a:gd name="T11" fmla="*/ 4 h 7"/>
                <a:gd name="T12" fmla="*/ 2 w 7"/>
                <a:gd name="T13" fmla="*/ 5 h 7"/>
                <a:gd name="T14" fmla="*/ 3 w 7"/>
                <a:gd name="T15" fmla="*/ 6 h 7"/>
                <a:gd name="T16" fmla="*/ 4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" h="7">
                  <a:moveTo>
                    <a:pt x="5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4" name="Freeform 74"/>
            <p:cNvSpPr>
              <a:spLocks/>
            </p:cNvSpPr>
            <p:nvPr/>
          </p:nvSpPr>
          <p:spPr bwMode="auto">
            <a:xfrm>
              <a:off x="2264" y="2176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5" name="Freeform 75"/>
            <p:cNvSpPr>
              <a:spLocks/>
            </p:cNvSpPr>
            <p:nvPr/>
          </p:nvSpPr>
          <p:spPr bwMode="auto">
            <a:xfrm>
              <a:off x="2277" y="2176"/>
              <a:ext cx="7" cy="7"/>
            </a:xfrm>
            <a:custGeom>
              <a:avLst/>
              <a:gdLst>
                <a:gd name="T0" fmla="*/ 4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6" name="Freeform 76"/>
            <p:cNvSpPr>
              <a:spLocks/>
            </p:cNvSpPr>
            <p:nvPr/>
          </p:nvSpPr>
          <p:spPr bwMode="auto">
            <a:xfrm>
              <a:off x="2290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7" name="Freeform 77"/>
            <p:cNvSpPr>
              <a:spLocks/>
            </p:cNvSpPr>
            <p:nvPr/>
          </p:nvSpPr>
          <p:spPr bwMode="auto">
            <a:xfrm>
              <a:off x="2303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4 w 7"/>
                <a:gd name="T33" fmla="*/ 1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8" name="Freeform 78"/>
            <p:cNvSpPr>
              <a:spLocks/>
            </p:cNvSpPr>
            <p:nvPr/>
          </p:nvSpPr>
          <p:spPr bwMode="auto">
            <a:xfrm>
              <a:off x="2316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5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5 w 7"/>
                <a:gd name="T31" fmla="*/ 2 h 7"/>
                <a:gd name="T32" fmla="*/ 4 w 7"/>
                <a:gd name="T33" fmla="*/ 1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9" name="Freeform 79"/>
            <p:cNvSpPr>
              <a:spLocks/>
            </p:cNvSpPr>
            <p:nvPr/>
          </p:nvSpPr>
          <p:spPr bwMode="auto">
            <a:xfrm>
              <a:off x="2329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0" name="Freeform 80"/>
            <p:cNvSpPr>
              <a:spLocks/>
            </p:cNvSpPr>
            <p:nvPr/>
          </p:nvSpPr>
          <p:spPr bwMode="auto">
            <a:xfrm>
              <a:off x="2342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1" name="Freeform 81"/>
            <p:cNvSpPr>
              <a:spLocks/>
            </p:cNvSpPr>
            <p:nvPr/>
          </p:nvSpPr>
          <p:spPr bwMode="auto">
            <a:xfrm>
              <a:off x="2355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2" name="Freeform 82"/>
            <p:cNvSpPr>
              <a:spLocks/>
            </p:cNvSpPr>
            <p:nvPr/>
          </p:nvSpPr>
          <p:spPr bwMode="auto">
            <a:xfrm>
              <a:off x="2368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3" name="Freeform 83"/>
            <p:cNvSpPr>
              <a:spLocks/>
            </p:cNvSpPr>
            <p:nvPr/>
          </p:nvSpPr>
          <p:spPr bwMode="auto">
            <a:xfrm>
              <a:off x="2381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4" name="Freeform 84"/>
            <p:cNvSpPr>
              <a:spLocks/>
            </p:cNvSpPr>
            <p:nvPr/>
          </p:nvSpPr>
          <p:spPr bwMode="auto">
            <a:xfrm>
              <a:off x="2394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5" name="Freeform 85"/>
            <p:cNvSpPr>
              <a:spLocks/>
            </p:cNvSpPr>
            <p:nvPr/>
          </p:nvSpPr>
          <p:spPr bwMode="auto">
            <a:xfrm>
              <a:off x="2407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6" name="Freeform 86"/>
            <p:cNvSpPr>
              <a:spLocks/>
            </p:cNvSpPr>
            <p:nvPr/>
          </p:nvSpPr>
          <p:spPr bwMode="auto">
            <a:xfrm>
              <a:off x="2419" y="2176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2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2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7" name="Freeform 87"/>
            <p:cNvSpPr>
              <a:spLocks/>
            </p:cNvSpPr>
            <p:nvPr/>
          </p:nvSpPr>
          <p:spPr bwMode="auto">
            <a:xfrm>
              <a:off x="2432" y="2176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8" name="Freeform 88"/>
            <p:cNvSpPr>
              <a:spLocks/>
            </p:cNvSpPr>
            <p:nvPr/>
          </p:nvSpPr>
          <p:spPr bwMode="auto">
            <a:xfrm>
              <a:off x="2445" y="2176"/>
              <a:ext cx="7" cy="7"/>
            </a:xfrm>
            <a:custGeom>
              <a:avLst/>
              <a:gdLst>
                <a:gd name="T0" fmla="*/ 4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9" name="Freeform 89"/>
            <p:cNvSpPr>
              <a:spLocks/>
            </p:cNvSpPr>
            <p:nvPr/>
          </p:nvSpPr>
          <p:spPr bwMode="auto">
            <a:xfrm>
              <a:off x="2458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0" name="Freeform 90"/>
            <p:cNvSpPr>
              <a:spLocks/>
            </p:cNvSpPr>
            <p:nvPr/>
          </p:nvSpPr>
          <p:spPr bwMode="auto">
            <a:xfrm>
              <a:off x="2471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4 w 7"/>
                <a:gd name="T33" fmla="*/ 1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1" name="Freeform 91"/>
            <p:cNvSpPr>
              <a:spLocks/>
            </p:cNvSpPr>
            <p:nvPr/>
          </p:nvSpPr>
          <p:spPr bwMode="auto">
            <a:xfrm>
              <a:off x="2484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5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5 w 7"/>
                <a:gd name="T31" fmla="*/ 2 h 7"/>
                <a:gd name="T32" fmla="*/ 4 w 7"/>
                <a:gd name="T33" fmla="*/ 1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2" name="Freeform 92"/>
            <p:cNvSpPr>
              <a:spLocks/>
            </p:cNvSpPr>
            <p:nvPr/>
          </p:nvSpPr>
          <p:spPr bwMode="auto">
            <a:xfrm>
              <a:off x="2497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5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5 w 7"/>
                <a:gd name="T31" fmla="*/ 2 h 7"/>
                <a:gd name="T32" fmla="*/ 4 w 7"/>
                <a:gd name="T33" fmla="*/ 1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3" name="Freeform 93"/>
            <p:cNvSpPr>
              <a:spLocks/>
            </p:cNvSpPr>
            <p:nvPr/>
          </p:nvSpPr>
          <p:spPr bwMode="auto">
            <a:xfrm>
              <a:off x="2510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4" name="Freeform 94"/>
            <p:cNvSpPr>
              <a:spLocks/>
            </p:cNvSpPr>
            <p:nvPr/>
          </p:nvSpPr>
          <p:spPr bwMode="auto">
            <a:xfrm>
              <a:off x="2523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5" name="Freeform 95"/>
            <p:cNvSpPr>
              <a:spLocks/>
            </p:cNvSpPr>
            <p:nvPr/>
          </p:nvSpPr>
          <p:spPr bwMode="auto">
            <a:xfrm>
              <a:off x="2536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6" name="Freeform 96"/>
            <p:cNvSpPr>
              <a:spLocks/>
            </p:cNvSpPr>
            <p:nvPr/>
          </p:nvSpPr>
          <p:spPr bwMode="auto">
            <a:xfrm>
              <a:off x="2549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7" name="Freeform 97"/>
            <p:cNvSpPr>
              <a:spLocks/>
            </p:cNvSpPr>
            <p:nvPr/>
          </p:nvSpPr>
          <p:spPr bwMode="auto">
            <a:xfrm>
              <a:off x="2562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8" name="Freeform 98"/>
            <p:cNvSpPr>
              <a:spLocks/>
            </p:cNvSpPr>
            <p:nvPr/>
          </p:nvSpPr>
          <p:spPr bwMode="auto">
            <a:xfrm>
              <a:off x="2575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9" name="Freeform 99"/>
            <p:cNvSpPr>
              <a:spLocks/>
            </p:cNvSpPr>
            <p:nvPr/>
          </p:nvSpPr>
          <p:spPr bwMode="auto">
            <a:xfrm>
              <a:off x="2588" y="2176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1 h 7"/>
                <a:gd name="T6" fmla="*/ 0 w 6"/>
                <a:gd name="T7" fmla="*/ 2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2 h 7"/>
                <a:gd name="T32" fmla="*/ 4 w 6"/>
                <a:gd name="T33" fmla="*/ 1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0" name="Freeform 100"/>
            <p:cNvSpPr>
              <a:spLocks/>
            </p:cNvSpPr>
            <p:nvPr/>
          </p:nvSpPr>
          <p:spPr bwMode="auto">
            <a:xfrm>
              <a:off x="2600" y="2176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2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2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1" name="Freeform 101"/>
            <p:cNvSpPr>
              <a:spLocks/>
            </p:cNvSpPr>
            <p:nvPr/>
          </p:nvSpPr>
          <p:spPr bwMode="auto">
            <a:xfrm>
              <a:off x="2613" y="2176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2" name="Freeform 102"/>
            <p:cNvSpPr>
              <a:spLocks/>
            </p:cNvSpPr>
            <p:nvPr/>
          </p:nvSpPr>
          <p:spPr bwMode="auto">
            <a:xfrm>
              <a:off x="2626" y="2176"/>
              <a:ext cx="7" cy="7"/>
            </a:xfrm>
            <a:custGeom>
              <a:avLst/>
              <a:gdLst>
                <a:gd name="T0" fmla="*/ 4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3" name="Freeform 103"/>
            <p:cNvSpPr>
              <a:spLocks/>
            </p:cNvSpPr>
            <p:nvPr/>
          </p:nvSpPr>
          <p:spPr bwMode="auto">
            <a:xfrm>
              <a:off x="2639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5 w 7"/>
                <a:gd name="T33" fmla="*/ 1 h 7"/>
                <a:gd name="T34" fmla="*/ 5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4" name="Freeform 104"/>
            <p:cNvSpPr>
              <a:spLocks/>
            </p:cNvSpPr>
            <p:nvPr/>
          </p:nvSpPr>
          <p:spPr bwMode="auto">
            <a:xfrm>
              <a:off x="2652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2 h 7"/>
                <a:gd name="T32" fmla="*/ 4 w 7"/>
                <a:gd name="T33" fmla="*/ 1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5" name="Freeform 105"/>
            <p:cNvSpPr>
              <a:spLocks/>
            </p:cNvSpPr>
            <p:nvPr/>
          </p:nvSpPr>
          <p:spPr bwMode="auto">
            <a:xfrm>
              <a:off x="2665" y="2176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1 h 7"/>
                <a:gd name="T6" fmla="*/ 0 w 7"/>
                <a:gd name="T7" fmla="*/ 2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5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5 w 7"/>
                <a:gd name="T31" fmla="*/ 2 h 7"/>
                <a:gd name="T32" fmla="*/ 4 w 7"/>
                <a:gd name="T33" fmla="*/ 1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6" name="Freeform 106"/>
            <p:cNvSpPr>
              <a:spLocks/>
            </p:cNvSpPr>
            <p:nvPr/>
          </p:nvSpPr>
          <p:spPr bwMode="auto">
            <a:xfrm>
              <a:off x="2187" y="2144"/>
              <a:ext cx="70" cy="70"/>
            </a:xfrm>
            <a:custGeom>
              <a:avLst/>
              <a:gdLst>
                <a:gd name="T0" fmla="*/ 70 w 70"/>
                <a:gd name="T1" fmla="*/ 0 h 70"/>
                <a:gd name="T2" fmla="*/ 0 w 70"/>
                <a:gd name="T3" fmla="*/ 36 h 70"/>
                <a:gd name="T4" fmla="*/ 70 w 70"/>
                <a:gd name="T5" fmla="*/ 70 h 70"/>
                <a:gd name="T6" fmla="*/ 70 w 70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6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8" name="Group 158"/>
          <p:cNvGrpSpPr>
            <a:grpSpLocks/>
          </p:cNvGrpSpPr>
          <p:nvPr/>
        </p:nvGrpSpPr>
        <p:grpSpPr bwMode="auto">
          <a:xfrm>
            <a:off x="3146425" y="3119438"/>
            <a:ext cx="1098550" cy="111125"/>
            <a:chOff x="1982" y="1965"/>
            <a:chExt cx="692" cy="70"/>
          </a:xfrm>
        </p:grpSpPr>
        <p:sp>
          <p:nvSpPr>
            <p:cNvPr id="41068" name="Freeform 108"/>
            <p:cNvSpPr>
              <a:spLocks/>
            </p:cNvSpPr>
            <p:nvPr/>
          </p:nvSpPr>
          <p:spPr bwMode="auto">
            <a:xfrm>
              <a:off x="2047" y="1997"/>
              <a:ext cx="6" cy="7"/>
            </a:xfrm>
            <a:custGeom>
              <a:avLst/>
              <a:gdLst>
                <a:gd name="T0" fmla="*/ 4 w 6"/>
                <a:gd name="T1" fmla="*/ 0 h 7"/>
                <a:gd name="T2" fmla="*/ 3 w 6"/>
                <a:gd name="T3" fmla="*/ 0 h 7"/>
                <a:gd name="T4" fmla="*/ 2 w 6"/>
                <a:gd name="T5" fmla="*/ 2 h 7"/>
                <a:gd name="T6" fmla="*/ 1 w 6"/>
                <a:gd name="T7" fmla="*/ 3 h 7"/>
                <a:gd name="T8" fmla="*/ 0 w 6"/>
                <a:gd name="T9" fmla="*/ 4 h 7"/>
                <a:gd name="T10" fmla="*/ 0 w 6"/>
                <a:gd name="T11" fmla="*/ 4 h 7"/>
                <a:gd name="T12" fmla="*/ 1 w 6"/>
                <a:gd name="T13" fmla="*/ 5 h 7"/>
                <a:gd name="T14" fmla="*/ 2 w 6"/>
                <a:gd name="T15" fmla="*/ 6 h 7"/>
                <a:gd name="T16" fmla="*/ 3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7">
                  <a:moveTo>
                    <a:pt x="4" y="0"/>
                  </a:moveTo>
                  <a:lnTo>
                    <a:pt x="3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9" name="Freeform 109"/>
            <p:cNvSpPr>
              <a:spLocks/>
            </p:cNvSpPr>
            <p:nvPr/>
          </p:nvSpPr>
          <p:spPr bwMode="auto">
            <a:xfrm>
              <a:off x="2060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0" name="Freeform 110"/>
            <p:cNvSpPr>
              <a:spLocks/>
            </p:cNvSpPr>
            <p:nvPr/>
          </p:nvSpPr>
          <p:spPr bwMode="auto">
            <a:xfrm>
              <a:off x="2073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1" name="Freeform 111"/>
            <p:cNvSpPr>
              <a:spLocks/>
            </p:cNvSpPr>
            <p:nvPr/>
          </p:nvSpPr>
          <p:spPr bwMode="auto">
            <a:xfrm>
              <a:off x="2086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2" name="Freeform 112"/>
            <p:cNvSpPr>
              <a:spLocks/>
            </p:cNvSpPr>
            <p:nvPr/>
          </p:nvSpPr>
          <p:spPr bwMode="auto">
            <a:xfrm>
              <a:off x="2098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2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2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3" name="Freeform 113"/>
            <p:cNvSpPr>
              <a:spLocks/>
            </p:cNvSpPr>
            <p:nvPr/>
          </p:nvSpPr>
          <p:spPr bwMode="auto">
            <a:xfrm>
              <a:off x="2111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4" name="Freeform 114"/>
            <p:cNvSpPr>
              <a:spLocks/>
            </p:cNvSpPr>
            <p:nvPr/>
          </p:nvSpPr>
          <p:spPr bwMode="auto">
            <a:xfrm>
              <a:off x="2124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5" name="Freeform 115"/>
            <p:cNvSpPr>
              <a:spLocks/>
            </p:cNvSpPr>
            <p:nvPr/>
          </p:nvSpPr>
          <p:spPr bwMode="auto">
            <a:xfrm>
              <a:off x="2137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6" name="Freeform 116"/>
            <p:cNvSpPr>
              <a:spLocks/>
            </p:cNvSpPr>
            <p:nvPr/>
          </p:nvSpPr>
          <p:spPr bwMode="auto">
            <a:xfrm>
              <a:off x="2150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4 w 7"/>
                <a:gd name="T33" fmla="*/ 2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7" name="Freeform 117"/>
            <p:cNvSpPr>
              <a:spLocks/>
            </p:cNvSpPr>
            <p:nvPr/>
          </p:nvSpPr>
          <p:spPr bwMode="auto">
            <a:xfrm>
              <a:off x="2163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5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5 w 7"/>
                <a:gd name="T31" fmla="*/ 3 h 7"/>
                <a:gd name="T32" fmla="*/ 4 w 7"/>
                <a:gd name="T33" fmla="*/ 2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8" name="Freeform 118"/>
            <p:cNvSpPr>
              <a:spLocks/>
            </p:cNvSpPr>
            <p:nvPr/>
          </p:nvSpPr>
          <p:spPr bwMode="auto">
            <a:xfrm>
              <a:off x="2176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9" name="Freeform 119"/>
            <p:cNvSpPr>
              <a:spLocks/>
            </p:cNvSpPr>
            <p:nvPr/>
          </p:nvSpPr>
          <p:spPr bwMode="auto">
            <a:xfrm>
              <a:off x="2189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0" name="Freeform 120"/>
            <p:cNvSpPr>
              <a:spLocks/>
            </p:cNvSpPr>
            <p:nvPr/>
          </p:nvSpPr>
          <p:spPr bwMode="auto">
            <a:xfrm>
              <a:off x="2202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1" name="Freeform 121"/>
            <p:cNvSpPr>
              <a:spLocks/>
            </p:cNvSpPr>
            <p:nvPr/>
          </p:nvSpPr>
          <p:spPr bwMode="auto">
            <a:xfrm>
              <a:off x="2215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2" name="Freeform 122"/>
            <p:cNvSpPr>
              <a:spLocks/>
            </p:cNvSpPr>
            <p:nvPr/>
          </p:nvSpPr>
          <p:spPr bwMode="auto">
            <a:xfrm>
              <a:off x="2228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3" name="Freeform 123"/>
            <p:cNvSpPr>
              <a:spLocks/>
            </p:cNvSpPr>
            <p:nvPr/>
          </p:nvSpPr>
          <p:spPr bwMode="auto">
            <a:xfrm>
              <a:off x="2241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4" name="Freeform 124"/>
            <p:cNvSpPr>
              <a:spLocks/>
            </p:cNvSpPr>
            <p:nvPr/>
          </p:nvSpPr>
          <p:spPr bwMode="auto">
            <a:xfrm>
              <a:off x="2254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5" name="Freeform 125"/>
            <p:cNvSpPr>
              <a:spLocks/>
            </p:cNvSpPr>
            <p:nvPr/>
          </p:nvSpPr>
          <p:spPr bwMode="auto">
            <a:xfrm>
              <a:off x="2267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6" name="Freeform 126"/>
            <p:cNvSpPr>
              <a:spLocks/>
            </p:cNvSpPr>
            <p:nvPr/>
          </p:nvSpPr>
          <p:spPr bwMode="auto">
            <a:xfrm>
              <a:off x="2279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2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2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7" name="Freeform 127"/>
            <p:cNvSpPr>
              <a:spLocks/>
            </p:cNvSpPr>
            <p:nvPr/>
          </p:nvSpPr>
          <p:spPr bwMode="auto">
            <a:xfrm>
              <a:off x="2292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8" name="Freeform 128"/>
            <p:cNvSpPr>
              <a:spLocks/>
            </p:cNvSpPr>
            <p:nvPr/>
          </p:nvSpPr>
          <p:spPr bwMode="auto">
            <a:xfrm>
              <a:off x="2305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9" name="Freeform 129"/>
            <p:cNvSpPr>
              <a:spLocks/>
            </p:cNvSpPr>
            <p:nvPr/>
          </p:nvSpPr>
          <p:spPr bwMode="auto">
            <a:xfrm>
              <a:off x="2318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0" name="Freeform 130"/>
            <p:cNvSpPr>
              <a:spLocks/>
            </p:cNvSpPr>
            <p:nvPr/>
          </p:nvSpPr>
          <p:spPr bwMode="auto">
            <a:xfrm>
              <a:off x="2331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4 w 7"/>
                <a:gd name="T33" fmla="*/ 2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1" name="Freeform 131"/>
            <p:cNvSpPr>
              <a:spLocks/>
            </p:cNvSpPr>
            <p:nvPr/>
          </p:nvSpPr>
          <p:spPr bwMode="auto">
            <a:xfrm>
              <a:off x="2344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5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5 w 7"/>
                <a:gd name="T31" fmla="*/ 3 h 7"/>
                <a:gd name="T32" fmla="*/ 4 w 7"/>
                <a:gd name="T33" fmla="*/ 2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2" name="Freeform 132"/>
            <p:cNvSpPr>
              <a:spLocks/>
            </p:cNvSpPr>
            <p:nvPr/>
          </p:nvSpPr>
          <p:spPr bwMode="auto">
            <a:xfrm>
              <a:off x="2357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3" name="Freeform 133"/>
            <p:cNvSpPr>
              <a:spLocks/>
            </p:cNvSpPr>
            <p:nvPr/>
          </p:nvSpPr>
          <p:spPr bwMode="auto">
            <a:xfrm>
              <a:off x="2370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4" name="Freeform 134"/>
            <p:cNvSpPr>
              <a:spLocks/>
            </p:cNvSpPr>
            <p:nvPr/>
          </p:nvSpPr>
          <p:spPr bwMode="auto">
            <a:xfrm>
              <a:off x="2383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5" name="Freeform 135"/>
            <p:cNvSpPr>
              <a:spLocks/>
            </p:cNvSpPr>
            <p:nvPr/>
          </p:nvSpPr>
          <p:spPr bwMode="auto">
            <a:xfrm>
              <a:off x="2396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6" name="Freeform 136"/>
            <p:cNvSpPr>
              <a:spLocks/>
            </p:cNvSpPr>
            <p:nvPr/>
          </p:nvSpPr>
          <p:spPr bwMode="auto">
            <a:xfrm>
              <a:off x="2409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7" name="Freeform 137"/>
            <p:cNvSpPr>
              <a:spLocks/>
            </p:cNvSpPr>
            <p:nvPr/>
          </p:nvSpPr>
          <p:spPr bwMode="auto">
            <a:xfrm>
              <a:off x="2422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8" name="Freeform 138"/>
            <p:cNvSpPr>
              <a:spLocks/>
            </p:cNvSpPr>
            <p:nvPr/>
          </p:nvSpPr>
          <p:spPr bwMode="auto">
            <a:xfrm>
              <a:off x="2435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9" name="Freeform 139"/>
            <p:cNvSpPr>
              <a:spLocks/>
            </p:cNvSpPr>
            <p:nvPr/>
          </p:nvSpPr>
          <p:spPr bwMode="auto">
            <a:xfrm>
              <a:off x="2447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2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2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0" name="Freeform 140"/>
            <p:cNvSpPr>
              <a:spLocks/>
            </p:cNvSpPr>
            <p:nvPr/>
          </p:nvSpPr>
          <p:spPr bwMode="auto">
            <a:xfrm>
              <a:off x="2460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1" name="Freeform 141"/>
            <p:cNvSpPr>
              <a:spLocks/>
            </p:cNvSpPr>
            <p:nvPr/>
          </p:nvSpPr>
          <p:spPr bwMode="auto">
            <a:xfrm>
              <a:off x="2473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2" name="Freeform 142"/>
            <p:cNvSpPr>
              <a:spLocks/>
            </p:cNvSpPr>
            <p:nvPr/>
          </p:nvSpPr>
          <p:spPr bwMode="auto">
            <a:xfrm>
              <a:off x="2486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3" name="Freeform 143"/>
            <p:cNvSpPr>
              <a:spLocks/>
            </p:cNvSpPr>
            <p:nvPr/>
          </p:nvSpPr>
          <p:spPr bwMode="auto">
            <a:xfrm>
              <a:off x="2499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4" name="Freeform 144"/>
            <p:cNvSpPr>
              <a:spLocks/>
            </p:cNvSpPr>
            <p:nvPr/>
          </p:nvSpPr>
          <p:spPr bwMode="auto">
            <a:xfrm>
              <a:off x="2512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4 w 7"/>
                <a:gd name="T33" fmla="*/ 2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5" name="Freeform 145"/>
            <p:cNvSpPr>
              <a:spLocks/>
            </p:cNvSpPr>
            <p:nvPr/>
          </p:nvSpPr>
          <p:spPr bwMode="auto">
            <a:xfrm>
              <a:off x="2525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4 w 7"/>
                <a:gd name="T23" fmla="*/ 6 h 7"/>
                <a:gd name="T24" fmla="*/ 5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5 w 7"/>
                <a:gd name="T31" fmla="*/ 3 h 7"/>
                <a:gd name="T32" fmla="*/ 4 w 7"/>
                <a:gd name="T33" fmla="*/ 2 h 7"/>
                <a:gd name="T34" fmla="*/ 4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6" name="Freeform 146"/>
            <p:cNvSpPr>
              <a:spLocks/>
            </p:cNvSpPr>
            <p:nvPr/>
          </p:nvSpPr>
          <p:spPr bwMode="auto">
            <a:xfrm>
              <a:off x="2538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7" name="Freeform 147"/>
            <p:cNvSpPr>
              <a:spLocks/>
            </p:cNvSpPr>
            <p:nvPr/>
          </p:nvSpPr>
          <p:spPr bwMode="auto">
            <a:xfrm>
              <a:off x="2551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8" name="Freeform 148"/>
            <p:cNvSpPr>
              <a:spLocks/>
            </p:cNvSpPr>
            <p:nvPr/>
          </p:nvSpPr>
          <p:spPr bwMode="auto">
            <a:xfrm>
              <a:off x="2564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9" name="Freeform 149"/>
            <p:cNvSpPr>
              <a:spLocks/>
            </p:cNvSpPr>
            <p:nvPr/>
          </p:nvSpPr>
          <p:spPr bwMode="auto">
            <a:xfrm>
              <a:off x="2577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0" name="Freeform 150"/>
            <p:cNvSpPr>
              <a:spLocks/>
            </p:cNvSpPr>
            <p:nvPr/>
          </p:nvSpPr>
          <p:spPr bwMode="auto">
            <a:xfrm>
              <a:off x="2590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1" name="Freeform 151"/>
            <p:cNvSpPr>
              <a:spLocks/>
            </p:cNvSpPr>
            <p:nvPr/>
          </p:nvSpPr>
          <p:spPr bwMode="auto">
            <a:xfrm>
              <a:off x="2603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2" name="Freeform 152"/>
            <p:cNvSpPr>
              <a:spLocks/>
            </p:cNvSpPr>
            <p:nvPr/>
          </p:nvSpPr>
          <p:spPr bwMode="auto">
            <a:xfrm>
              <a:off x="2616" y="1997"/>
              <a:ext cx="6" cy="7"/>
            </a:xfrm>
            <a:custGeom>
              <a:avLst/>
              <a:gdLst>
                <a:gd name="T0" fmla="*/ 3 w 6"/>
                <a:gd name="T1" fmla="*/ 0 h 7"/>
                <a:gd name="T2" fmla="*/ 2 w 6"/>
                <a:gd name="T3" fmla="*/ 0 h 7"/>
                <a:gd name="T4" fmla="*/ 1 w 6"/>
                <a:gd name="T5" fmla="*/ 2 h 7"/>
                <a:gd name="T6" fmla="*/ 0 w 6"/>
                <a:gd name="T7" fmla="*/ 3 h 7"/>
                <a:gd name="T8" fmla="*/ 0 w 6"/>
                <a:gd name="T9" fmla="*/ 4 h 7"/>
                <a:gd name="T10" fmla="*/ 0 w 6"/>
                <a:gd name="T11" fmla="*/ 5 h 7"/>
                <a:gd name="T12" fmla="*/ 0 w 6"/>
                <a:gd name="T13" fmla="*/ 6 h 7"/>
                <a:gd name="T14" fmla="*/ 1 w 6"/>
                <a:gd name="T15" fmla="*/ 7 h 7"/>
                <a:gd name="T16" fmla="*/ 2 w 6"/>
                <a:gd name="T17" fmla="*/ 7 h 7"/>
                <a:gd name="T18" fmla="*/ 3 w 6"/>
                <a:gd name="T19" fmla="*/ 7 h 7"/>
                <a:gd name="T20" fmla="*/ 3 w 6"/>
                <a:gd name="T21" fmla="*/ 7 h 7"/>
                <a:gd name="T22" fmla="*/ 4 w 6"/>
                <a:gd name="T23" fmla="*/ 6 h 7"/>
                <a:gd name="T24" fmla="*/ 5 w 6"/>
                <a:gd name="T25" fmla="*/ 5 h 7"/>
                <a:gd name="T26" fmla="*/ 6 w 6"/>
                <a:gd name="T27" fmla="*/ 4 h 7"/>
                <a:gd name="T28" fmla="*/ 6 w 6"/>
                <a:gd name="T29" fmla="*/ 4 h 7"/>
                <a:gd name="T30" fmla="*/ 5 w 6"/>
                <a:gd name="T31" fmla="*/ 3 h 7"/>
                <a:gd name="T32" fmla="*/ 4 w 6"/>
                <a:gd name="T33" fmla="*/ 2 h 7"/>
                <a:gd name="T34" fmla="*/ 4 w 6"/>
                <a:gd name="T35" fmla="*/ 0 h 7"/>
                <a:gd name="T36" fmla="*/ 3 w 6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3" name="Freeform 153"/>
            <p:cNvSpPr>
              <a:spLocks/>
            </p:cNvSpPr>
            <p:nvPr/>
          </p:nvSpPr>
          <p:spPr bwMode="auto">
            <a:xfrm>
              <a:off x="2628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2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2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4" name="Freeform 154"/>
            <p:cNvSpPr>
              <a:spLocks/>
            </p:cNvSpPr>
            <p:nvPr/>
          </p:nvSpPr>
          <p:spPr bwMode="auto">
            <a:xfrm>
              <a:off x="2641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3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3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3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5" name="Freeform 155"/>
            <p:cNvSpPr>
              <a:spLocks/>
            </p:cNvSpPr>
            <p:nvPr/>
          </p:nvSpPr>
          <p:spPr bwMode="auto">
            <a:xfrm>
              <a:off x="2654" y="1997"/>
              <a:ext cx="7" cy="7"/>
            </a:xfrm>
            <a:custGeom>
              <a:avLst/>
              <a:gdLst>
                <a:gd name="T0" fmla="*/ 4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4 w 7"/>
                <a:gd name="T19" fmla="*/ 7 h 7"/>
                <a:gd name="T20" fmla="*/ 4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4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6" name="Freeform 156"/>
            <p:cNvSpPr>
              <a:spLocks/>
            </p:cNvSpPr>
            <p:nvPr/>
          </p:nvSpPr>
          <p:spPr bwMode="auto">
            <a:xfrm>
              <a:off x="2667" y="1997"/>
              <a:ext cx="7" cy="7"/>
            </a:xfrm>
            <a:custGeom>
              <a:avLst/>
              <a:gdLst>
                <a:gd name="T0" fmla="*/ 3 w 7"/>
                <a:gd name="T1" fmla="*/ 0 h 7"/>
                <a:gd name="T2" fmla="*/ 2 w 7"/>
                <a:gd name="T3" fmla="*/ 0 h 7"/>
                <a:gd name="T4" fmla="*/ 1 w 7"/>
                <a:gd name="T5" fmla="*/ 2 h 7"/>
                <a:gd name="T6" fmla="*/ 0 w 7"/>
                <a:gd name="T7" fmla="*/ 3 h 7"/>
                <a:gd name="T8" fmla="*/ 0 w 7"/>
                <a:gd name="T9" fmla="*/ 4 h 7"/>
                <a:gd name="T10" fmla="*/ 0 w 7"/>
                <a:gd name="T11" fmla="*/ 5 h 7"/>
                <a:gd name="T12" fmla="*/ 0 w 7"/>
                <a:gd name="T13" fmla="*/ 6 h 7"/>
                <a:gd name="T14" fmla="*/ 1 w 7"/>
                <a:gd name="T15" fmla="*/ 7 h 7"/>
                <a:gd name="T16" fmla="*/ 2 w 7"/>
                <a:gd name="T17" fmla="*/ 7 h 7"/>
                <a:gd name="T18" fmla="*/ 3 w 7"/>
                <a:gd name="T19" fmla="*/ 7 h 7"/>
                <a:gd name="T20" fmla="*/ 3 w 7"/>
                <a:gd name="T21" fmla="*/ 7 h 7"/>
                <a:gd name="T22" fmla="*/ 5 w 7"/>
                <a:gd name="T23" fmla="*/ 6 h 7"/>
                <a:gd name="T24" fmla="*/ 6 w 7"/>
                <a:gd name="T25" fmla="*/ 5 h 7"/>
                <a:gd name="T26" fmla="*/ 7 w 7"/>
                <a:gd name="T27" fmla="*/ 4 h 7"/>
                <a:gd name="T28" fmla="*/ 7 w 7"/>
                <a:gd name="T29" fmla="*/ 4 h 7"/>
                <a:gd name="T30" fmla="*/ 6 w 7"/>
                <a:gd name="T31" fmla="*/ 3 h 7"/>
                <a:gd name="T32" fmla="*/ 5 w 7"/>
                <a:gd name="T33" fmla="*/ 2 h 7"/>
                <a:gd name="T34" fmla="*/ 5 w 7"/>
                <a:gd name="T35" fmla="*/ 0 h 7"/>
                <a:gd name="T36" fmla="*/ 3 w 7"/>
                <a:gd name="T3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7" name="Freeform 157"/>
            <p:cNvSpPr>
              <a:spLocks/>
            </p:cNvSpPr>
            <p:nvPr/>
          </p:nvSpPr>
          <p:spPr bwMode="auto">
            <a:xfrm>
              <a:off x="1982" y="1965"/>
              <a:ext cx="70" cy="70"/>
            </a:xfrm>
            <a:custGeom>
              <a:avLst/>
              <a:gdLst>
                <a:gd name="T0" fmla="*/ 70 w 70"/>
                <a:gd name="T1" fmla="*/ 0 h 70"/>
                <a:gd name="T2" fmla="*/ 0 w 70"/>
                <a:gd name="T3" fmla="*/ 36 h 70"/>
                <a:gd name="T4" fmla="*/ 70 w 70"/>
                <a:gd name="T5" fmla="*/ 70 h 70"/>
                <a:gd name="T6" fmla="*/ 70 w 70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6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21" name="Group 161"/>
          <p:cNvGrpSpPr>
            <a:grpSpLocks/>
          </p:cNvGrpSpPr>
          <p:nvPr/>
        </p:nvGrpSpPr>
        <p:grpSpPr bwMode="auto">
          <a:xfrm>
            <a:off x="6261100" y="2566988"/>
            <a:ext cx="111125" cy="242887"/>
            <a:chOff x="3944" y="1617"/>
            <a:chExt cx="70" cy="153"/>
          </a:xfrm>
        </p:grpSpPr>
        <p:sp>
          <p:nvSpPr>
            <p:cNvPr id="41119" name="Line 159"/>
            <p:cNvSpPr>
              <a:spLocks noChangeShapeType="1"/>
            </p:cNvSpPr>
            <p:nvPr/>
          </p:nvSpPr>
          <p:spPr bwMode="auto">
            <a:xfrm>
              <a:off x="3978" y="1685"/>
              <a:ext cx="1" cy="8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0" name="Freeform 160"/>
            <p:cNvSpPr>
              <a:spLocks/>
            </p:cNvSpPr>
            <p:nvPr/>
          </p:nvSpPr>
          <p:spPr bwMode="auto">
            <a:xfrm>
              <a:off x="3944" y="1617"/>
              <a:ext cx="70" cy="70"/>
            </a:xfrm>
            <a:custGeom>
              <a:avLst/>
              <a:gdLst>
                <a:gd name="T0" fmla="*/ 70 w 70"/>
                <a:gd name="T1" fmla="*/ 70 h 70"/>
                <a:gd name="T2" fmla="*/ 34 w 70"/>
                <a:gd name="T3" fmla="*/ 0 h 70"/>
                <a:gd name="T4" fmla="*/ 0 w 70"/>
                <a:gd name="T5" fmla="*/ 70 h 70"/>
                <a:gd name="T6" fmla="*/ 70 w 70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70"/>
                  </a:moveTo>
                  <a:lnTo>
                    <a:pt x="34" y="0"/>
                  </a:lnTo>
                  <a:lnTo>
                    <a:pt x="0" y="7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22" name="Rectangle 162"/>
          <p:cNvSpPr>
            <a:spLocks noChangeArrowheads="1"/>
          </p:cNvSpPr>
          <p:nvPr/>
        </p:nvSpPr>
        <p:spPr bwMode="auto">
          <a:xfrm>
            <a:off x="3408363" y="1470025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3" name="Rectangle 163"/>
          <p:cNvSpPr>
            <a:spLocks noChangeArrowheads="1"/>
          </p:cNvSpPr>
          <p:nvPr/>
        </p:nvSpPr>
        <p:spPr bwMode="auto">
          <a:xfrm>
            <a:off x="3511550" y="1554163"/>
            <a:ext cx="647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chemeClr val="tx2"/>
                </a:solidFill>
              </a:rPr>
              <a:t>Answer: </a:t>
            </a:r>
            <a:endParaRPr lang="hu-HU"/>
          </a:p>
        </p:txBody>
      </p:sp>
      <p:sp>
        <p:nvSpPr>
          <p:cNvPr id="41124" name="Rectangle 164"/>
          <p:cNvSpPr>
            <a:spLocks noChangeArrowheads="1"/>
          </p:cNvSpPr>
          <p:nvPr/>
        </p:nvSpPr>
        <p:spPr bwMode="auto">
          <a:xfrm>
            <a:off x="4141788" y="1554163"/>
            <a:ext cx="2270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 b="1">
                <a:solidFill>
                  <a:schemeClr val="tx2"/>
                </a:solidFill>
              </a:rPr>
              <a:t>O2</a:t>
            </a:r>
            <a:endParaRPr lang="hu-HU"/>
          </a:p>
        </p:txBody>
      </p:sp>
      <p:sp>
        <p:nvSpPr>
          <p:cNvPr id="41125" name="Rectangle 165"/>
          <p:cNvSpPr>
            <a:spLocks noChangeArrowheads="1"/>
          </p:cNvSpPr>
          <p:nvPr/>
        </p:nvSpPr>
        <p:spPr bwMode="auto">
          <a:xfrm>
            <a:off x="2781300" y="2647950"/>
            <a:ext cx="449263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6" name="Rectangle 166"/>
          <p:cNvSpPr>
            <a:spLocks noChangeArrowheads="1"/>
          </p:cNvSpPr>
          <p:nvPr/>
        </p:nvSpPr>
        <p:spPr bwMode="auto">
          <a:xfrm>
            <a:off x="2882900" y="2722563"/>
            <a:ext cx="128588" cy="212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chemeClr val="tx2"/>
                </a:solidFill>
              </a:rPr>
              <a:t>O</a:t>
            </a:r>
            <a:endParaRPr lang="hu-HU"/>
          </a:p>
        </p:txBody>
      </p:sp>
      <p:sp>
        <p:nvSpPr>
          <p:cNvPr id="41127" name="Rectangle 167"/>
          <p:cNvSpPr>
            <a:spLocks noChangeArrowheads="1"/>
          </p:cNvSpPr>
          <p:nvPr/>
        </p:nvSpPr>
        <p:spPr bwMode="auto">
          <a:xfrm>
            <a:off x="3006725" y="2782888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900">
                <a:solidFill>
                  <a:schemeClr val="tx2"/>
                </a:solidFill>
              </a:rPr>
              <a:t>1</a:t>
            </a:r>
            <a:endParaRPr lang="hu-HU"/>
          </a:p>
        </p:txBody>
      </p:sp>
      <p:sp>
        <p:nvSpPr>
          <p:cNvPr id="41128" name="Rectangle 168"/>
          <p:cNvSpPr>
            <a:spLocks noChangeArrowheads="1"/>
          </p:cNvSpPr>
          <p:nvPr/>
        </p:nvSpPr>
        <p:spPr bwMode="auto">
          <a:xfrm>
            <a:off x="3146425" y="2647950"/>
            <a:ext cx="5715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9" name="Rectangle 169"/>
          <p:cNvSpPr>
            <a:spLocks noChangeArrowheads="1"/>
          </p:cNvSpPr>
          <p:nvPr/>
        </p:nvSpPr>
        <p:spPr bwMode="auto">
          <a:xfrm>
            <a:off x="3249613" y="2732088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chemeClr val="tx2"/>
                </a:solidFill>
              </a:rPr>
              <a:t>O</a:t>
            </a:r>
            <a:endParaRPr lang="hu-HU"/>
          </a:p>
        </p:txBody>
      </p:sp>
      <p:sp>
        <p:nvSpPr>
          <p:cNvPr id="41130" name="Rectangle 170"/>
          <p:cNvSpPr>
            <a:spLocks noChangeArrowheads="1"/>
          </p:cNvSpPr>
          <p:nvPr/>
        </p:nvSpPr>
        <p:spPr bwMode="auto">
          <a:xfrm>
            <a:off x="3371850" y="2790825"/>
            <a:ext cx="571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900">
                <a:solidFill>
                  <a:schemeClr val="tx2"/>
                </a:solidFill>
              </a:rPr>
              <a:t>2</a:t>
            </a:r>
            <a:endParaRPr lang="hu-HU"/>
          </a:p>
        </p:txBody>
      </p:sp>
      <p:sp>
        <p:nvSpPr>
          <p:cNvPr id="41131" name="Rectangle 171"/>
          <p:cNvSpPr>
            <a:spLocks noChangeArrowheads="1"/>
          </p:cNvSpPr>
          <p:nvPr/>
        </p:nvSpPr>
        <p:spPr bwMode="auto">
          <a:xfrm>
            <a:off x="3633788" y="2647950"/>
            <a:ext cx="5715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2" name="Rectangle 172"/>
          <p:cNvSpPr>
            <a:spLocks noChangeArrowheads="1"/>
          </p:cNvSpPr>
          <p:nvPr/>
        </p:nvSpPr>
        <p:spPr bwMode="auto">
          <a:xfrm>
            <a:off x="3736975" y="2732088"/>
            <a:ext cx="128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chemeClr val="tx2"/>
                </a:solidFill>
              </a:rPr>
              <a:t>O</a:t>
            </a:r>
            <a:endParaRPr lang="hu-HU"/>
          </a:p>
        </p:txBody>
      </p:sp>
      <p:sp>
        <p:nvSpPr>
          <p:cNvPr id="41133" name="Rectangle 173"/>
          <p:cNvSpPr>
            <a:spLocks noChangeArrowheads="1"/>
          </p:cNvSpPr>
          <p:nvPr/>
        </p:nvSpPr>
        <p:spPr bwMode="auto">
          <a:xfrm>
            <a:off x="3859213" y="2790825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900">
                <a:solidFill>
                  <a:schemeClr val="tx2"/>
                </a:solidFill>
              </a:rPr>
              <a:t>K</a:t>
            </a:r>
            <a:endParaRPr lang="hu-HU"/>
          </a:p>
        </p:txBody>
      </p:sp>
      <p:sp>
        <p:nvSpPr>
          <p:cNvPr id="41134" name="Rectangle 174"/>
          <p:cNvSpPr>
            <a:spLocks noChangeArrowheads="1"/>
          </p:cNvSpPr>
          <p:nvPr/>
        </p:nvSpPr>
        <p:spPr bwMode="auto">
          <a:xfrm>
            <a:off x="6315075" y="2525713"/>
            <a:ext cx="6111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5" name="Rectangle 175"/>
          <p:cNvSpPr>
            <a:spLocks noChangeArrowheads="1"/>
          </p:cNvSpPr>
          <p:nvPr/>
        </p:nvSpPr>
        <p:spPr bwMode="auto">
          <a:xfrm>
            <a:off x="6418263" y="2609850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chemeClr val="tx2"/>
                </a:solidFill>
              </a:rPr>
              <a:t>O</a:t>
            </a:r>
            <a:endParaRPr lang="hu-HU"/>
          </a:p>
        </p:txBody>
      </p:sp>
      <p:sp>
        <p:nvSpPr>
          <p:cNvPr id="41136" name="Rectangle 176"/>
          <p:cNvSpPr>
            <a:spLocks noChangeArrowheads="1"/>
          </p:cNvSpPr>
          <p:nvPr/>
        </p:nvSpPr>
        <p:spPr bwMode="auto">
          <a:xfrm>
            <a:off x="6540500" y="2670175"/>
            <a:ext cx="152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900">
                <a:solidFill>
                  <a:schemeClr val="tx2"/>
                </a:solidFill>
              </a:rPr>
              <a:t>EX</a:t>
            </a:r>
            <a:endParaRPr lang="hu-HU"/>
          </a:p>
        </p:txBody>
      </p:sp>
      <p:grpSp>
        <p:nvGrpSpPr>
          <p:cNvPr id="41139" name="Group 179"/>
          <p:cNvGrpSpPr>
            <a:grpSpLocks/>
          </p:cNvGrpSpPr>
          <p:nvPr/>
        </p:nvGrpSpPr>
        <p:grpSpPr bwMode="auto">
          <a:xfrm>
            <a:off x="5610225" y="2566988"/>
            <a:ext cx="111125" cy="242887"/>
            <a:chOff x="3534" y="1617"/>
            <a:chExt cx="70" cy="153"/>
          </a:xfrm>
        </p:grpSpPr>
        <p:sp>
          <p:nvSpPr>
            <p:cNvPr id="41137" name="Line 177"/>
            <p:cNvSpPr>
              <a:spLocks noChangeShapeType="1"/>
            </p:cNvSpPr>
            <p:nvPr/>
          </p:nvSpPr>
          <p:spPr bwMode="auto">
            <a:xfrm>
              <a:off x="3569" y="1685"/>
              <a:ext cx="1" cy="8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8" name="Freeform 178"/>
            <p:cNvSpPr>
              <a:spLocks/>
            </p:cNvSpPr>
            <p:nvPr/>
          </p:nvSpPr>
          <p:spPr bwMode="auto">
            <a:xfrm>
              <a:off x="3534" y="1617"/>
              <a:ext cx="70" cy="70"/>
            </a:xfrm>
            <a:custGeom>
              <a:avLst/>
              <a:gdLst>
                <a:gd name="T0" fmla="*/ 70 w 70"/>
                <a:gd name="T1" fmla="*/ 70 h 70"/>
                <a:gd name="T2" fmla="*/ 35 w 70"/>
                <a:gd name="T3" fmla="*/ 0 h 70"/>
                <a:gd name="T4" fmla="*/ 0 w 70"/>
                <a:gd name="T5" fmla="*/ 70 h 70"/>
                <a:gd name="T6" fmla="*/ 70 w 70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0">
                  <a:moveTo>
                    <a:pt x="70" y="70"/>
                  </a:moveTo>
                  <a:lnTo>
                    <a:pt x="35" y="0"/>
                  </a:lnTo>
                  <a:lnTo>
                    <a:pt x="0" y="7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40" name="Rectangle 180"/>
          <p:cNvSpPr>
            <a:spLocks noChangeArrowheads="1"/>
          </p:cNvSpPr>
          <p:nvPr/>
        </p:nvSpPr>
        <p:spPr bwMode="auto">
          <a:xfrm>
            <a:off x="5624513" y="2525713"/>
            <a:ext cx="56991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1" name="Rectangle 181"/>
          <p:cNvSpPr>
            <a:spLocks noChangeArrowheads="1"/>
          </p:cNvSpPr>
          <p:nvPr/>
        </p:nvSpPr>
        <p:spPr bwMode="auto">
          <a:xfrm>
            <a:off x="5727700" y="2609850"/>
            <a:ext cx="1095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chemeClr val="tx2"/>
                </a:solidFill>
                <a:latin typeface="Symbol" pitchFamily="18" charset="2"/>
              </a:rPr>
              <a:t>D</a:t>
            </a:r>
            <a:endParaRPr lang="hu-HU">
              <a:solidFill>
                <a:schemeClr val="tx2"/>
              </a:solidFill>
            </a:endParaRPr>
          </a:p>
        </p:txBody>
      </p:sp>
      <p:sp>
        <p:nvSpPr>
          <p:cNvPr id="41142" name="Rectangle 182"/>
          <p:cNvSpPr>
            <a:spLocks noChangeArrowheads="1"/>
          </p:cNvSpPr>
          <p:nvPr/>
        </p:nvSpPr>
        <p:spPr bwMode="auto">
          <a:xfrm>
            <a:off x="5830888" y="2611438"/>
            <a:ext cx="1285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chemeClr val="tx2"/>
                </a:solidFill>
              </a:rPr>
              <a:t>O</a:t>
            </a:r>
            <a:endParaRPr lang="hu-HU"/>
          </a:p>
        </p:txBody>
      </p:sp>
      <p:sp>
        <p:nvSpPr>
          <p:cNvPr id="41143" name="Rectangle 183"/>
          <p:cNvSpPr>
            <a:spLocks noChangeArrowheads="1"/>
          </p:cNvSpPr>
          <p:nvPr/>
        </p:nvSpPr>
        <p:spPr bwMode="auto">
          <a:xfrm>
            <a:off x="5299075" y="1347788"/>
            <a:ext cx="14128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4" name="Rectangle 184"/>
          <p:cNvSpPr>
            <a:spLocks noChangeArrowheads="1"/>
          </p:cNvSpPr>
          <p:nvPr/>
        </p:nvSpPr>
        <p:spPr bwMode="auto">
          <a:xfrm>
            <a:off x="5414963" y="1419225"/>
            <a:ext cx="8159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sz="1400">
                <a:solidFill>
                  <a:schemeClr val="tx2"/>
                </a:solidFill>
              </a:rPr>
              <a:t>No Answer</a:t>
            </a:r>
            <a:endParaRPr lang="hu-HU"/>
          </a:p>
        </p:txBody>
      </p:sp>
      <p:sp>
        <p:nvSpPr>
          <p:cNvPr id="41147" name="Freeform 187"/>
          <p:cNvSpPr>
            <a:spLocks/>
          </p:cNvSpPr>
          <p:nvPr/>
        </p:nvSpPr>
        <p:spPr bwMode="auto">
          <a:xfrm>
            <a:off x="5038725" y="1468438"/>
            <a:ext cx="220663" cy="366712"/>
          </a:xfrm>
          <a:custGeom>
            <a:avLst/>
            <a:gdLst>
              <a:gd name="T0" fmla="*/ 0 w 139"/>
              <a:gd name="T1" fmla="*/ 69 h 231"/>
              <a:gd name="T2" fmla="*/ 53 w 139"/>
              <a:gd name="T3" fmla="*/ 69 h 231"/>
              <a:gd name="T4" fmla="*/ 53 w 139"/>
              <a:gd name="T5" fmla="*/ 231 h 231"/>
              <a:gd name="T6" fmla="*/ 86 w 139"/>
              <a:gd name="T7" fmla="*/ 231 h 231"/>
              <a:gd name="T8" fmla="*/ 86 w 139"/>
              <a:gd name="T9" fmla="*/ 69 h 231"/>
              <a:gd name="T10" fmla="*/ 139 w 139"/>
              <a:gd name="T11" fmla="*/ 69 h 231"/>
              <a:gd name="T12" fmla="*/ 70 w 139"/>
              <a:gd name="T13" fmla="*/ 0 h 231"/>
              <a:gd name="T14" fmla="*/ 0 w 139"/>
              <a:gd name="T15" fmla="*/ 69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9" h="231">
                <a:moveTo>
                  <a:pt x="0" y="69"/>
                </a:moveTo>
                <a:lnTo>
                  <a:pt x="53" y="69"/>
                </a:lnTo>
                <a:lnTo>
                  <a:pt x="53" y="231"/>
                </a:lnTo>
                <a:lnTo>
                  <a:pt x="86" y="231"/>
                </a:lnTo>
                <a:lnTo>
                  <a:pt x="86" y="69"/>
                </a:lnTo>
                <a:lnTo>
                  <a:pt x="139" y="69"/>
                </a:lnTo>
                <a:lnTo>
                  <a:pt x="70" y="0"/>
                </a:lnTo>
                <a:lnTo>
                  <a:pt x="0" y="69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Neural modeling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dirty="0">
                <a:solidFill>
                  <a:srgbClr val="FF33CC"/>
                </a:solidFill>
              </a:rPr>
              <a:t>The benefits obtained from neural modeling</a:t>
            </a:r>
            <a:endParaRPr lang="en-US" sz="2400" dirty="0"/>
          </a:p>
          <a:p>
            <a:pPr>
              <a:spcBef>
                <a:spcPct val="70000"/>
              </a:spcBef>
            </a:pPr>
            <a:r>
              <a:rPr lang="en-US" sz="2000" dirty="0">
                <a:solidFill>
                  <a:schemeClr val="accent1"/>
                </a:solidFill>
              </a:rPr>
              <a:t>direct benefit: </a:t>
            </a:r>
          </a:p>
          <a:p>
            <a:pPr>
              <a:spcBef>
                <a:spcPct val="70000"/>
              </a:spcBef>
              <a:buFontTx/>
              <a:buNone/>
            </a:pPr>
            <a:r>
              <a:rPr lang="en-US" sz="2000" dirty="0">
                <a:solidFill>
                  <a:schemeClr val="accent1"/>
                </a:solidFill>
              </a:rPr>
              <a:t>		- a model has been built, (the problem is solved)</a:t>
            </a:r>
            <a:endParaRPr lang="en-US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000" dirty="0">
                <a:solidFill>
                  <a:schemeClr val="accent1"/>
                </a:solidFill>
              </a:rPr>
              <a:t>indirect benefits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1"/>
                </a:solidFill>
              </a:rPr>
              <a:t>		- exploration of new relationships</a:t>
            </a:r>
            <a:r>
              <a:rPr lang="en-US" dirty="0">
                <a:solidFill>
                  <a:schemeClr val="accent1"/>
                </a:solidFill>
              </a:rPr>
              <a:t>,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000" dirty="0">
                <a:solidFill>
                  <a:schemeClr val="accent1"/>
                </a:solidFill>
              </a:rPr>
              <a:t>		- the importance of the different parameters is revised,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000" dirty="0">
                <a:solidFill>
                  <a:schemeClr val="accent1"/>
                </a:solidFill>
              </a:rPr>
              <a:t>		- suggestions for technological modifications.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</a:t>
            </a:r>
            <a:r>
              <a:rPr lang="en-US" dirty="0"/>
              <a:t>of </a:t>
            </a:r>
            <a:r>
              <a:rPr lang="hu-HU" dirty="0" err="1" smtClean="0"/>
              <a:t>Technology</a:t>
            </a:r>
            <a:endParaRPr lang="en-US" dirty="0"/>
          </a:p>
          <a:p>
            <a:r>
              <a:rPr lang="en-US" dirty="0"/>
              <a:t>Department of Measurement and Information Systems</a:t>
            </a:r>
          </a:p>
        </p:txBody>
      </p:sp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Complex industrial problems </a:t>
            </a:r>
          </a:p>
        </p:txBody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No </a:t>
            </a:r>
            <a:r>
              <a:rPr lang="hu-HU" b="1" dirty="0" err="1">
                <a:solidFill>
                  <a:srgbClr val="FF0000"/>
                </a:solidFill>
              </a:rPr>
              <a:t>exact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mathematical</a:t>
            </a:r>
            <a:r>
              <a:rPr lang="hu-HU" b="1" dirty="0">
                <a:solidFill>
                  <a:srgbClr val="FF0000"/>
                </a:solidFill>
              </a:rPr>
              <a:t> (</a:t>
            </a:r>
            <a:r>
              <a:rPr lang="hu-HU" b="1" dirty="0" err="1">
                <a:solidFill>
                  <a:srgbClr val="FF0000"/>
                </a:solidFill>
              </a:rPr>
              <a:t>chemical</a:t>
            </a:r>
            <a:r>
              <a:rPr lang="hu-HU" b="1" dirty="0">
                <a:solidFill>
                  <a:srgbClr val="FF0000"/>
                </a:solidFill>
              </a:rPr>
              <a:t>, </a:t>
            </a:r>
            <a:r>
              <a:rPr lang="hu-HU" b="1" dirty="0" err="1">
                <a:solidFill>
                  <a:srgbClr val="FF0000"/>
                </a:solidFill>
              </a:rPr>
              <a:t>physical</a:t>
            </a:r>
            <a:r>
              <a:rPr lang="hu-HU" b="1" dirty="0">
                <a:solidFill>
                  <a:srgbClr val="FF0000"/>
                </a:solidFill>
              </a:rPr>
              <a:t>, etc.) </a:t>
            </a:r>
            <a:r>
              <a:rPr lang="hu-HU" b="1" dirty="0" err="1">
                <a:solidFill>
                  <a:srgbClr val="FF0000"/>
                </a:solidFill>
              </a:rPr>
              <a:t>equations</a:t>
            </a:r>
            <a:endParaRPr lang="hu-HU" b="1" dirty="0">
              <a:solidFill>
                <a:srgbClr val="FF0000"/>
              </a:solidFill>
            </a:endParaRPr>
          </a:p>
          <a:p>
            <a:r>
              <a:rPr lang="hu-HU" b="1" dirty="0" err="1">
                <a:solidFill>
                  <a:srgbClr val="FF0000"/>
                </a:solidFill>
              </a:rPr>
              <a:t>Or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the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exact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description</a:t>
            </a:r>
            <a:r>
              <a:rPr lang="hu-HU" b="1" dirty="0">
                <a:solidFill>
                  <a:srgbClr val="FF0000"/>
                </a:solidFill>
              </a:rPr>
              <a:t> of </a:t>
            </a:r>
            <a:r>
              <a:rPr lang="hu-HU" b="1" dirty="0" err="1">
                <a:solidFill>
                  <a:srgbClr val="FF0000"/>
                </a:solidFill>
              </a:rPr>
              <a:t>the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problem</a:t>
            </a:r>
            <a:r>
              <a:rPr lang="hu-HU" b="1" dirty="0">
                <a:solidFill>
                  <a:srgbClr val="FF0000"/>
                </a:solidFill>
              </a:rPr>
              <a:t> is </a:t>
            </a:r>
            <a:r>
              <a:rPr lang="hu-HU" b="1" dirty="0" err="1">
                <a:solidFill>
                  <a:srgbClr val="FF0000"/>
                </a:solidFill>
              </a:rPr>
              <a:t>too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complex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endParaRPr lang="hu-H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b="1" dirty="0" smtClean="0">
                <a:sym typeface="Symbol"/>
              </a:rPr>
              <a:t></a:t>
            </a:r>
            <a:r>
              <a:rPr lang="hu-HU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hu-HU" b="1" dirty="0" smtClean="0">
                <a:sym typeface="Symbol"/>
              </a:rPr>
              <a:t>1000 kg extra </a:t>
            </a:r>
            <a:r>
              <a:rPr lang="hu-HU" b="1" dirty="0" err="1" smtClean="0">
                <a:sym typeface="Symbol"/>
              </a:rPr>
              <a:t>sand</a:t>
            </a:r>
            <a:r>
              <a:rPr lang="hu-HU" b="1" dirty="0" smtClean="0">
                <a:sym typeface="Symbol"/>
              </a:rPr>
              <a:t> must be </a:t>
            </a:r>
            <a:r>
              <a:rPr lang="hu-HU" b="1" dirty="0" err="1" smtClean="0">
                <a:sym typeface="Symbol"/>
              </a:rPr>
              <a:t>added</a:t>
            </a:r>
            <a:r>
              <a:rPr lang="hu-HU" b="1" dirty="0" smtClean="0">
                <a:sym typeface="Symbol"/>
              </a:rPr>
              <a:t> </a:t>
            </a:r>
            <a:r>
              <a:rPr lang="hu-HU" b="1" dirty="0" err="1" smtClean="0">
                <a:sym typeface="Symbol"/>
              </a:rPr>
              <a:t>to</a:t>
            </a:r>
            <a:r>
              <a:rPr lang="hu-HU" b="1" dirty="0" smtClean="0">
                <a:sym typeface="Symbol"/>
              </a:rPr>
              <a:t> th </a:t>
            </a:r>
            <a:r>
              <a:rPr lang="hu-HU" b="1" dirty="0" err="1" smtClean="0">
                <a:sym typeface="Symbol"/>
              </a:rPr>
              <a:t>model</a:t>
            </a:r>
            <a:r>
              <a:rPr lang="hu-HU" b="1" dirty="0" smtClean="0">
                <a:sym typeface="Symbol"/>
              </a:rPr>
              <a:t> !!!</a:t>
            </a:r>
            <a:endParaRPr lang="hu-HU" b="1" dirty="0"/>
          </a:p>
          <a:p>
            <a:r>
              <a:rPr lang="hu-HU" b="1" dirty="0" err="1">
                <a:solidFill>
                  <a:srgbClr val="FF0000"/>
                </a:solidFill>
              </a:rPr>
              <a:t>Experimental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data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can</a:t>
            </a:r>
            <a:r>
              <a:rPr lang="hu-HU" b="1" dirty="0">
                <a:solidFill>
                  <a:srgbClr val="FF0000"/>
                </a:solidFill>
              </a:rPr>
              <a:t> be </a:t>
            </a:r>
            <a:r>
              <a:rPr lang="hu-HU" b="1" dirty="0" err="1">
                <a:solidFill>
                  <a:srgbClr val="FF0000"/>
                </a:solidFill>
              </a:rPr>
              <a:t>obtained</a:t>
            </a:r>
            <a:endParaRPr lang="hu-HU" b="1" dirty="0">
              <a:solidFill>
                <a:srgbClr val="FF0000"/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Phases of the Linz-Donawitz </a:t>
            </a:r>
            <a:br>
              <a:rPr lang="en-US" sz="4000"/>
            </a:br>
            <a:r>
              <a:rPr lang="en-US" sz="4000"/>
              <a:t>steelmaking process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hu-HU" sz="2400">
                <a:solidFill>
                  <a:srgbClr val="9234DB"/>
                </a:solidFill>
              </a:rPr>
              <a:t>Phases of steelmaking</a:t>
            </a:r>
          </a:p>
          <a:p>
            <a:pPr>
              <a:buFontTx/>
              <a:buNone/>
            </a:pPr>
            <a:endParaRPr lang="hu-HU" sz="2400">
              <a:solidFill>
                <a:srgbClr val="9234DB"/>
              </a:solidFill>
            </a:endParaRPr>
          </a:p>
          <a:p>
            <a:r>
              <a:rPr lang="hu-HU" sz="2400">
                <a:solidFill>
                  <a:schemeClr val="accent1"/>
                </a:solidFill>
              </a:rPr>
              <a:t>1. Filling waste iron</a:t>
            </a:r>
            <a:endParaRPr lang="hu-HU" sz="2400">
              <a:solidFill>
                <a:srgbClr val="00DFCA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2. Filling pig iron</a:t>
            </a:r>
          </a:p>
          <a:p>
            <a:r>
              <a:rPr lang="hu-HU" sz="2400">
                <a:solidFill>
                  <a:srgbClr val="666699"/>
                </a:solidFill>
              </a:rPr>
              <a:t>3. Blasting with pure oxygen</a:t>
            </a:r>
          </a:p>
          <a:p>
            <a:r>
              <a:rPr lang="hu-HU" sz="2400">
                <a:solidFill>
                  <a:srgbClr val="666699"/>
                </a:solidFill>
              </a:rPr>
              <a:t>4. Supplement additives</a:t>
            </a:r>
          </a:p>
          <a:p>
            <a:r>
              <a:rPr lang="hu-HU" sz="2400">
                <a:solidFill>
                  <a:srgbClr val="666699"/>
                </a:solidFill>
              </a:rPr>
              <a:t>5. Sampling for test the quality</a:t>
            </a:r>
          </a:p>
          <a:p>
            <a:r>
              <a:rPr lang="hu-HU" sz="2400">
                <a:solidFill>
                  <a:srgbClr val="666699"/>
                </a:solidFill>
              </a:rPr>
              <a:t>6. Tap off the steel and slag</a:t>
            </a:r>
            <a:endParaRPr lang="en-US" sz="4000">
              <a:solidFill>
                <a:srgbClr val="CECECE"/>
              </a:solidFill>
            </a:endParaRPr>
          </a:p>
        </p:txBody>
      </p:sp>
      <p:graphicFrame>
        <p:nvGraphicFramePr>
          <p:cNvPr id="23558" name="Object 6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4648200" y="1828800"/>
          <a:ext cx="4038600" cy="366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Microsoft Drawing" r:id="rId3" imgW="4981320" imgH="4613040" progId="MSDraw">
                  <p:embed/>
                </p:oleObj>
              </mc:Choice>
              <mc:Fallback>
                <p:oleObj name="Microsoft Drawing" r:id="rId3" imgW="4981320" imgH="4613040" progId="MSDraw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828800"/>
                        <a:ext cx="4038600" cy="3668713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Phases of the Linz-Donawitz </a:t>
            </a:r>
            <a:br>
              <a:rPr lang="en-US" sz="4000"/>
            </a:br>
            <a:r>
              <a:rPr lang="en-US" sz="4000"/>
              <a:t>steelmaking process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hu-HU" sz="2400">
                <a:solidFill>
                  <a:srgbClr val="9234DB"/>
                </a:solidFill>
              </a:rPr>
              <a:t>Phases of steelmaking</a:t>
            </a:r>
          </a:p>
          <a:p>
            <a:pPr>
              <a:buFontTx/>
              <a:buNone/>
            </a:pPr>
            <a:endParaRPr lang="hu-HU" sz="2400">
              <a:solidFill>
                <a:srgbClr val="9234DB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1. Filling waste iron</a:t>
            </a:r>
            <a:endParaRPr lang="hu-HU" sz="2400">
              <a:solidFill>
                <a:srgbClr val="00DFCA"/>
              </a:solidFill>
            </a:endParaRPr>
          </a:p>
          <a:p>
            <a:r>
              <a:rPr lang="hu-HU" sz="2400">
                <a:solidFill>
                  <a:schemeClr val="accent1"/>
                </a:solidFill>
              </a:rPr>
              <a:t>2. Filling pig iron</a:t>
            </a:r>
            <a:endParaRPr lang="hu-HU" sz="2400">
              <a:solidFill>
                <a:srgbClr val="666699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3. Blasting with pure oxygen</a:t>
            </a:r>
          </a:p>
          <a:p>
            <a:r>
              <a:rPr lang="hu-HU" sz="2400">
                <a:solidFill>
                  <a:srgbClr val="666699"/>
                </a:solidFill>
              </a:rPr>
              <a:t>4. Supplement additives</a:t>
            </a:r>
          </a:p>
          <a:p>
            <a:r>
              <a:rPr lang="hu-HU" sz="2400">
                <a:solidFill>
                  <a:srgbClr val="666699"/>
                </a:solidFill>
              </a:rPr>
              <a:t>5. Sampling for test the quality</a:t>
            </a:r>
          </a:p>
          <a:p>
            <a:r>
              <a:rPr lang="hu-HU" sz="2400">
                <a:solidFill>
                  <a:srgbClr val="666699"/>
                </a:solidFill>
              </a:rPr>
              <a:t>6. Tap off the steel and slag</a:t>
            </a:r>
            <a:endParaRPr lang="en-US" sz="2400">
              <a:solidFill>
                <a:srgbClr val="666699"/>
              </a:solidFill>
            </a:endParaRPr>
          </a:p>
        </p:txBody>
      </p:sp>
      <p:graphicFrame>
        <p:nvGraphicFramePr>
          <p:cNvPr id="24585" name="Object 9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4648200" y="2100263"/>
          <a:ext cx="3810000" cy="311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Microsoft Drawing" r:id="rId3" imgW="6268680" imgH="5125680" progId="MSDraw">
                  <p:embed/>
                </p:oleObj>
              </mc:Choice>
              <mc:Fallback>
                <p:oleObj name="Microsoft Drawing" r:id="rId3" imgW="6268680" imgH="5125680" progId="MSDraw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100263"/>
                        <a:ext cx="3810000" cy="311467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Phases of the Linz-Donawitz </a:t>
            </a:r>
            <a:br>
              <a:rPr lang="en-US" sz="4000"/>
            </a:br>
            <a:r>
              <a:rPr lang="en-US" sz="4000"/>
              <a:t>steelmaking process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u-HU" sz="2400">
                <a:solidFill>
                  <a:srgbClr val="9234DB"/>
                </a:solidFill>
              </a:rPr>
              <a:t>Phases of steelmaking</a:t>
            </a:r>
          </a:p>
          <a:p>
            <a:pPr>
              <a:buFontTx/>
              <a:buNone/>
            </a:pPr>
            <a:endParaRPr lang="hu-HU" sz="2400">
              <a:solidFill>
                <a:srgbClr val="9234DB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1. Filling waste iron</a:t>
            </a:r>
            <a:endParaRPr lang="hu-HU" sz="2400">
              <a:solidFill>
                <a:srgbClr val="00DFCA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2. Filling pig iron</a:t>
            </a:r>
          </a:p>
          <a:p>
            <a:r>
              <a:rPr lang="hu-HU" sz="2400">
                <a:solidFill>
                  <a:schemeClr val="accent1"/>
                </a:solidFill>
              </a:rPr>
              <a:t>3. Blasting with pure oxygen</a:t>
            </a:r>
          </a:p>
          <a:p>
            <a:r>
              <a:rPr lang="hu-HU" sz="2400">
                <a:solidFill>
                  <a:srgbClr val="666699"/>
                </a:solidFill>
              </a:rPr>
              <a:t>4. Supplement additives</a:t>
            </a:r>
          </a:p>
          <a:p>
            <a:r>
              <a:rPr lang="hu-HU" sz="2400">
                <a:solidFill>
                  <a:srgbClr val="666699"/>
                </a:solidFill>
              </a:rPr>
              <a:t>5. Sampling for test the quality</a:t>
            </a:r>
          </a:p>
          <a:p>
            <a:r>
              <a:rPr lang="hu-HU" sz="2400">
                <a:solidFill>
                  <a:srgbClr val="666699"/>
                </a:solidFill>
              </a:rPr>
              <a:t>6. Tap off the steel and slag</a:t>
            </a:r>
            <a:endParaRPr lang="en-US" sz="2400">
              <a:solidFill>
                <a:srgbClr val="666699"/>
              </a:solidFill>
            </a:endParaRPr>
          </a:p>
        </p:txBody>
      </p:sp>
      <p:graphicFrame>
        <p:nvGraphicFramePr>
          <p:cNvPr id="25606" name="Object 6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5046663" y="1371600"/>
          <a:ext cx="3011487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Microsoft Drawing" r:id="rId3" imgW="2751120" imgH="4176360" progId="MSDraw">
                  <p:embed/>
                </p:oleObj>
              </mc:Choice>
              <mc:Fallback>
                <p:oleObj name="Microsoft Drawing" r:id="rId3" imgW="2751120" imgH="4176360" progId="MSDraw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1371600"/>
                        <a:ext cx="3011487" cy="45720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685800"/>
          </a:xfrm>
        </p:spPr>
        <p:txBody>
          <a:bodyPr/>
          <a:lstStyle/>
          <a:p>
            <a:r>
              <a:rPr lang="en-US" sz="4000" dirty="0"/>
              <a:t>Phases of the Linz-</a:t>
            </a:r>
            <a:r>
              <a:rPr lang="en-US" sz="4000" dirty="0" err="1"/>
              <a:t>Donawitz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steelmaking process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u-HU" sz="2400">
                <a:solidFill>
                  <a:srgbClr val="9234DB"/>
                </a:solidFill>
              </a:rPr>
              <a:t>Phases of steelmaking</a:t>
            </a:r>
          </a:p>
          <a:p>
            <a:pPr>
              <a:buFontTx/>
              <a:buNone/>
            </a:pPr>
            <a:endParaRPr lang="hu-HU" sz="2400">
              <a:solidFill>
                <a:srgbClr val="9234DB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1. Filling waste iron</a:t>
            </a:r>
            <a:endParaRPr lang="hu-HU" sz="2400">
              <a:solidFill>
                <a:srgbClr val="00DFCA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2. Filling pig iron</a:t>
            </a:r>
          </a:p>
          <a:p>
            <a:r>
              <a:rPr lang="hu-HU" sz="2400">
                <a:solidFill>
                  <a:srgbClr val="666699"/>
                </a:solidFill>
              </a:rPr>
              <a:t>3. Blasting with pure oxygen</a:t>
            </a:r>
          </a:p>
          <a:p>
            <a:r>
              <a:rPr lang="hu-HU" sz="2400">
                <a:solidFill>
                  <a:schemeClr val="accent1"/>
                </a:solidFill>
              </a:rPr>
              <a:t>4. Supplement additives</a:t>
            </a:r>
            <a:endParaRPr lang="hu-HU" sz="2400">
              <a:solidFill>
                <a:srgbClr val="666699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5. Sampling for test the quality</a:t>
            </a:r>
          </a:p>
          <a:p>
            <a:r>
              <a:rPr lang="hu-HU" sz="2400">
                <a:solidFill>
                  <a:srgbClr val="666699"/>
                </a:solidFill>
              </a:rPr>
              <a:t>6. Tap off the steel and slag</a:t>
            </a:r>
            <a:endParaRPr lang="en-US" sz="2400">
              <a:solidFill>
                <a:srgbClr val="666699"/>
              </a:solidFill>
            </a:endParaRPr>
          </a:p>
        </p:txBody>
      </p:sp>
      <p:graphicFrame>
        <p:nvGraphicFramePr>
          <p:cNvPr id="26630" name="Object 6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3945620291"/>
              </p:ext>
            </p:extLst>
          </p:nvPr>
        </p:nvGraphicFramePr>
        <p:xfrm>
          <a:off x="5398244" y="1268760"/>
          <a:ext cx="25908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Microsoft Drawing" r:id="rId3" imgW="3373200" imgH="6987960" progId="MSDraw">
                  <p:embed/>
                </p:oleObj>
              </mc:Choice>
              <mc:Fallback>
                <p:oleObj name="Microsoft Drawing" r:id="rId3" imgW="3373200" imgH="6987960" progId="MSDraw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8244" y="1268760"/>
                        <a:ext cx="2590800" cy="48006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Phases of the Linz-Donawitz </a:t>
            </a:r>
            <a:br>
              <a:rPr lang="en-US" sz="4000"/>
            </a:br>
            <a:r>
              <a:rPr lang="en-US" sz="4000"/>
              <a:t>steelmaking process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u-HU" sz="2400">
                <a:solidFill>
                  <a:srgbClr val="9234DB"/>
                </a:solidFill>
              </a:rPr>
              <a:t>Phases of steelmaking</a:t>
            </a:r>
          </a:p>
          <a:p>
            <a:pPr>
              <a:buFontTx/>
              <a:buNone/>
            </a:pPr>
            <a:endParaRPr lang="hu-HU" sz="2400">
              <a:solidFill>
                <a:srgbClr val="9234DB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1. Filling waste iron</a:t>
            </a:r>
            <a:endParaRPr lang="hu-HU" sz="2400">
              <a:solidFill>
                <a:srgbClr val="00DFCA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2. Filling pig iron</a:t>
            </a:r>
          </a:p>
          <a:p>
            <a:r>
              <a:rPr lang="hu-HU" sz="2400">
                <a:solidFill>
                  <a:srgbClr val="666699"/>
                </a:solidFill>
              </a:rPr>
              <a:t>3. Blasting with pure oxygen</a:t>
            </a:r>
          </a:p>
          <a:p>
            <a:r>
              <a:rPr lang="hu-HU" sz="2400">
                <a:solidFill>
                  <a:srgbClr val="666699"/>
                </a:solidFill>
              </a:rPr>
              <a:t>4. Supplement additives</a:t>
            </a:r>
          </a:p>
          <a:p>
            <a:r>
              <a:rPr lang="hu-HU" sz="2400">
                <a:solidFill>
                  <a:schemeClr val="accent1"/>
                </a:solidFill>
              </a:rPr>
              <a:t>5. Sampling for test the quality</a:t>
            </a:r>
            <a:endParaRPr lang="hu-HU" sz="2400"/>
          </a:p>
          <a:p>
            <a:r>
              <a:rPr lang="hu-HU" sz="2400">
                <a:solidFill>
                  <a:srgbClr val="666699"/>
                </a:solidFill>
              </a:rPr>
              <a:t>6. Tap off the steel and slag</a:t>
            </a:r>
            <a:endParaRPr lang="en-US" sz="2400">
              <a:solidFill>
                <a:srgbClr val="666699"/>
              </a:solidFill>
            </a:endParaRPr>
          </a:p>
        </p:txBody>
      </p:sp>
      <p:graphicFrame>
        <p:nvGraphicFramePr>
          <p:cNvPr id="27654" name="Object 6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4572000" y="2514600"/>
          <a:ext cx="38100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Microsoft Drawing" r:id="rId3" imgW="6360840" imgH="4284360" progId="MSDraw">
                  <p:embed/>
                </p:oleObj>
              </mc:Choice>
              <mc:Fallback>
                <p:oleObj name="Microsoft Drawing" r:id="rId3" imgW="6360840" imgH="4284360" progId="MSDraw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514600"/>
                        <a:ext cx="3810000" cy="25654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Phases of the Linz-Donawitz </a:t>
            </a:r>
            <a:br>
              <a:rPr lang="en-US" sz="4000"/>
            </a:br>
            <a:r>
              <a:rPr lang="en-US" sz="4000"/>
              <a:t>steelmaking process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u-HU" sz="2400">
                <a:solidFill>
                  <a:srgbClr val="9234DB"/>
                </a:solidFill>
              </a:rPr>
              <a:t>Phases of steelmaking</a:t>
            </a:r>
          </a:p>
          <a:p>
            <a:pPr>
              <a:buFontTx/>
              <a:buNone/>
            </a:pPr>
            <a:endParaRPr lang="hu-HU" sz="2400">
              <a:solidFill>
                <a:srgbClr val="9234DB"/>
              </a:solidFill>
            </a:endParaRPr>
          </a:p>
          <a:p>
            <a:r>
              <a:rPr lang="hu-HU" sz="2400">
                <a:solidFill>
                  <a:srgbClr val="666699"/>
                </a:solidFill>
              </a:rPr>
              <a:t>1. Filling waste iron</a:t>
            </a:r>
          </a:p>
          <a:p>
            <a:r>
              <a:rPr lang="hu-HU" sz="2400">
                <a:solidFill>
                  <a:srgbClr val="666699"/>
                </a:solidFill>
              </a:rPr>
              <a:t>2. Filling pig iron</a:t>
            </a:r>
          </a:p>
          <a:p>
            <a:r>
              <a:rPr lang="hu-HU" sz="2400">
                <a:solidFill>
                  <a:srgbClr val="666699"/>
                </a:solidFill>
              </a:rPr>
              <a:t>3. Blasting with pure oxygen</a:t>
            </a:r>
          </a:p>
          <a:p>
            <a:r>
              <a:rPr lang="hu-HU" sz="2400">
                <a:solidFill>
                  <a:srgbClr val="666699"/>
                </a:solidFill>
              </a:rPr>
              <a:t>4. Supplement additives</a:t>
            </a:r>
          </a:p>
          <a:p>
            <a:r>
              <a:rPr lang="hu-HU" sz="2400">
                <a:solidFill>
                  <a:srgbClr val="666699"/>
                </a:solidFill>
              </a:rPr>
              <a:t>5. Sampling for test the quality</a:t>
            </a:r>
          </a:p>
          <a:p>
            <a:r>
              <a:rPr lang="hu-HU" sz="2400">
                <a:solidFill>
                  <a:schemeClr val="accent1"/>
                </a:solidFill>
              </a:rPr>
              <a:t>6. Tap off the steel and slag</a:t>
            </a:r>
            <a:endParaRPr lang="en-US" sz="2400">
              <a:solidFill>
                <a:schemeClr val="accent1"/>
              </a:solidFill>
            </a:endParaRPr>
          </a:p>
        </p:txBody>
      </p:sp>
      <p:graphicFrame>
        <p:nvGraphicFramePr>
          <p:cNvPr id="28678" name="Object 6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4648200" y="2243138"/>
          <a:ext cx="3810000" cy="282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Microsoft Drawing" r:id="rId3" imgW="4431960" imgH="3288960" progId="MSDraw">
                  <p:embed/>
                </p:oleObj>
              </mc:Choice>
              <mc:Fallback>
                <p:oleObj name="Microsoft Drawing" r:id="rId3" imgW="4431960" imgH="3288960" progId="MSDraw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243138"/>
                        <a:ext cx="3810000" cy="282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Budapest </a:t>
            </a:r>
            <a:r>
              <a:rPr lang="en-US" dirty="0" smtClean="0"/>
              <a:t>University of </a:t>
            </a:r>
            <a:r>
              <a:rPr lang="hu-HU" dirty="0" err="1" smtClean="0"/>
              <a:t>Technology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/>
              <a:t>of Measurement and Information Systems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Neural modeling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944" y="1054100"/>
            <a:ext cx="8077200" cy="5105400"/>
          </a:xfrm>
        </p:spPr>
        <p:txBody>
          <a:bodyPr/>
          <a:lstStyle/>
          <a:p>
            <a:pPr>
              <a:buFontTx/>
              <a:buNone/>
            </a:pPr>
            <a:r>
              <a:rPr lang="hu-HU" sz="2400" b="1" dirty="0" err="1">
                <a:solidFill>
                  <a:srgbClr val="FF33CC"/>
                </a:solidFill>
              </a:rPr>
              <a:t>Modeling</a:t>
            </a:r>
            <a:r>
              <a:rPr lang="hu-HU" sz="2400" b="1" dirty="0">
                <a:solidFill>
                  <a:srgbClr val="FF33CC"/>
                </a:solidFill>
              </a:rPr>
              <a:t> </a:t>
            </a:r>
            <a:r>
              <a:rPr lang="hu-HU" sz="2400" b="1" dirty="0" err="1">
                <a:solidFill>
                  <a:srgbClr val="FF33CC"/>
                </a:solidFill>
              </a:rPr>
              <a:t>the</a:t>
            </a:r>
            <a:r>
              <a:rPr lang="hu-HU" sz="2400" b="1" dirty="0">
                <a:solidFill>
                  <a:srgbClr val="FF33CC"/>
                </a:solidFill>
              </a:rPr>
              <a:t> </a:t>
            </a:r>
            <a:r>
              <a:rPr lang="hu-HU" sz="2400" b="1" dirty="0" err="1">
                <a:solidFill>
                  <a:srgbClr val="FF33CC"/>
                </a:solidFill>
              </a:rPr>
              <a:t>metallurgical</a:t>
            </a:r>
            <a:r>
              <a:rPr lang="hu-HU" sz="2400" b="1" dirty="0">
                <a:solidFill>
                  <a:srgbClr val="FF33CC"/>
                </a:solidFill>
              </a:rPr>
              <a:t> </a:t>
            </a:r>
            <a:r>
              <a:rPr lang="hu-HU" sz="2400" b="1" dirty="0" err="1">
                <a:solidFill>
                  <a:srgbClr val="FF33CC"/>
                </a:solidFill>
              </a:rPr>
              <a:t>process</a:t>
            </a:r>
            <a:r>
              <a:rPr lang="hu-HU" sz="2400" b="1" dirty="0">
                <a:solidFill>
                  <a:srgbClr val="FF33CC"/>
                </a:solidFill>
              </a:rPr>
              <a:t> </a:t>
            </a:r>
            <a:r>
              <a:rPr lang="hu-HU" sz="2400" b="1" dirty="0" err="1">
                <a:solidFill>
                  <a:srgbClr val="FF33CC"/>
                </a:solidFill>
              </a:rPr>
              <a:t>during</a:t>
            </a:r>
            <a:r>
              <a:rPr lang="hu-HU" sz="2400" b="1" dirty="0">
                <a:solidFill>
                  <a:srgbClr val="FF33CC"/>
                </a:solidFill>
              </a:rPr>
              <a:t> </a:t>
            </a:r>
            <a:r>
              <a:rPr lang="hu-HU" sz="2400" b="1" dirty="0" err="1">
                <a:solidFill>
                  <a:srgbClr val="FF33CC"/>
                </a:solidFill>
              </a:rPr>
              <a:t>oxygen</a:t>
            </a:r>
            <a:r>
              <a:rPr lang="hu-HU" sz="2400" b="1" dirty="0">
                <a:solidFill>
                  <a:srgbClr val="FF33CC"/>
                </a:solidFill>
              </a:rPr>
              <a:t> </a:t>
            </a:r>
            <a:r>
              <a:rPr lang="hu-HU" sz="2400" b="1" dirty="0" err="1">
                <a:solidFill>
                  <a:srgbClr val="FF33CC"/>
                </a:solidFill>
              </a:rPr>
              <a:t>blasting</a:t>
            </a:r>
            <a:endParaRPr lang="hu-HU" sz="2400" b="1" dirty="0">
              <a:solidFill>
                <a:schemeClr val="accent1"/>
              </a:solidFill>
            </a:endParaRPr>
          </a:p>
          <a:p>
            <a:r>
              <a:rPr lang="hu-HU" sz="2400" b="1" dirty="0" err="1">
                <a:solidFill>
                  <a:srgbClr val="FF0000"/>
                </a:solidFill>
              </a:rPr>
              <a:t>Many-input</a:t>
            </a:r>
            <a:r>
              <a:rPr lang="hu-HU" sz="2400" b="1" dirty="0">
                <a:solidFill>
                  <a:srgbClr val="FF0000"/>
                </a:solidFill>
              </a:rPr>
              <a:t> -- </a:t>
            </a:r>
            <a:r>
              <a:rPr lang="hu-HU" sz="2400" b="1" dirty="0" err="1">
                <a:solidFill>
                  <a:srgbClr val="FF0000"/>
                </a:solidFill>
              </a:rPr>
              <a:t>two-output</a:t>
            </a:r>
            <a:r>
              <a:rPr lang="hu-HU" sz="2400" b="1" dirty="0">
                <a:solidFill>
                  <a:srgbClr val="FF0000"/>
                </a:solidFill>
              </a:rPr>
              <a:t> </a:t>
            </a:r>
            <a:r>
              <a:rPr lang="hu-HU" sz="2400" b="1" dirty="0" err="1">
                <a:solidFill>
                  <a:srgbClr val="FF0000"/>
                </a:solidFill>
              </a:rPr>
              <a:t>non-linear</a:t>
            </a:r>
            <a:r>
              <a:rPr lang="hu-HU" sz="2400" b="1" dirty="0">
                <a:solidFill>
                  <a:srgbClr val="FF0000"/>
                </a:solidFill>
              </a:rPr>
              <a:t> </a:t>
            </a:r>
            <a:r>
              <a:rPr lang="hu-HU" sz="2400" b="1" dirty="0" err="1">
                <a:solidFill>
                  <a:srgbClr val="FF0000"/>
                </a:solidFill>
              </a:rPr>
              <a:t>model</a:t>
            </a:r>
            <a:endParaRPr lang="hu-HU" sz="2400" b="1" dirty="0">
              <a:solidFill>
                <a:srgbClr val="FF0000"/>
              </a:solidFill>
            </a:endParaRPr>
          </a:p>
          <a:p>
            <a:pPr>
              <a:buFont typeface="Symbol" pitchFamily="18" charset="2"/>
              <a:buChar char="·"/>
            </a:pPr>
            <a:r>
              <a:rPr lang="hu-HU" sz="2400" b="1" dirty="0">
                <a:solidFill>
                  <a:srgbClr val="FF0000"/>
                </a:solidFill>
              </a:rPr>
              <a:t>input </a:t>
            </a:r>
            <a:r>
              <a:rPr lang="hu-HU" sz="2400" b="1" dirty="0" err="1">
                <a:solidFill>
                  <a:srgbClr val="FF0000"/>
                </a:solidFill>
              </a:rPr>
              <a:t>parameters</a:t>
            </a:r>
            <a:r>
              <a:rPr lang="hu-HU" sz="2400" b="1" dirty="0">
                <a:solidFill>
                  <a:srgbClr val="FF0000"/>
                </a:solidFill>
              </a:rPr>
              <a:t>  (~50 </a:t>
            </a:r>
            <a:r>
              <a:rPr lang="hu-HU" sz="2400" b="1" dirty="0" err="1">
                <a:solidFill>
                  <a:srgbClr val="FF0000"/>
                </a:solidFill>
              </a:rPr>
              <a:t>different</a:t>
            </a:r>
            <a:r>
              <a:rPr lang="hu-HU" sz="2400" b="1" dirty="0">
                <a:solidFill>
                  <a:srgbClr val="FF0000"/>
                </a:solidFill>
              </a:rPr>
              <a:t> </a:t>
            </a:r>
            <a:r>
              <a:rPr lang="hu-HU" sz="2400" b="1" dirty="0" err="1">
                <a:solidFill>
                  <a:srgbClr val="FF0000"/>
                </a:solidFill>
              </a:rPr>
              <a:t>parameters</a:t>
            </a:r>
            <a:r>
              <a:rPr lang="hu-HU" sz="2000" b="1" dirty="0">
                <a:solidFill>
                  <a:srgbClr val="FF0000"/>
                </a:solidFill>
              </a:rPr>
              <a:t>)</a:t>
            </a:r>
            <a:endParaRPr lang="hu-HU" sz="2400" b="1" dirty="0">
              <a:solidFill>
                <a:srgbClr val="FF0000"/>
              </a:solidFill>
            </a:endParaRPr>
          </a:p>
          <a:p>
            <a:pPr lvl="2"/>
            <a:r>
              <a:rPr lang="hu-HU" sz="1600" dirty="0" err="1"/>
              <a:t>time</a:t>
            </a:r>
            <a:r>
              <a:rPr lang="hu-HU" sz="1600" dirty="0"/>
              <a:t> </a:t>
            </a:r>
            <a:r>
              <a:rPr lang="hu-HU" sz="1600" dirty="0" err="1"/>
              <a:t>period</a:t>
            </a:r>
            <a:r>
              <a:rPr lang="hu-HU" sz="1600" dirty="0"/>
              <a:t> </a:t>
            </a:r>
            <a:r>
              <a:rPr lang="hu-HU" sz="1600" dirty="0" err="1"/>
              <a:t>spent</a:t>
            </a:r>
            <a:r>
              <a:rPr lang="hu-HU" sz="1600" dirty="0"/>
              <a:t> </a:t>
            </a:r>
            <a:r>
              <a:rPr lang="hu-HU" sz="1600" dirty="0" err="1"/>
              <a:t>since</a:t>
            </a:r>
            <a:r>
              <a:rPr lang="hu-HU" sz="1600" dirty="0"/>
              <a:t>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previous</a:t>
            </a:r>
            <a:r>
              <a:rPr lang="hu-HU" sz="1600" dirty="0"/>
              <a:t> </a:t>
            </a:r>
            <a:r>
              <a:rPr lang="hu-HU" sz="1600" dirty="0" err="1"/>
              <a:t>process</a:t>
            </a:r>
            <a:endParaRPr lang="hu-HU" sz="1600" dirty="0"/>
          </a:p>
          <a:p>
            <a:pPr lvl="2"/>
            <a:r>
              <a:rPr lang="hu-HU" sz="1600" dirty="0" err="1"/>
              <a:t>temperature</a:t>
            </a:r>
            <a:r>
              <a:rPr lang="hu-HU" sz="1600" dirty="0"/>
              <a:t> of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converter</a:t>
            </a:r>
            <a:endParaRPr lang="hu-HU" sz="1600" dirty="0"/>
          </a:p>
          <a:p>
            <a:pPr lvl="2"/>
            <a:r>
              <a:rPr lang="hu-HU" sz="1600" dirty="0" err="1"/>
              <a:t>temperature</a:t>
            </a:r>
            <a:r>
              <a:rPr lang="hu-HU" sz="1600" dirty="0"/>
              <a:t>, </a:t>
            </a:r>
            <a:r>
              <a:rPr lang="hu-HU" sz="1600" dirty="0" err="1"/>
              <a:t>mass</a:t>
            </a:r>
            <a:r>
              <a:rPr lang="hu-HU" sz="1600" dirty="0"/>
              <a:t> (and </a:t>
            </a:r>
            <a:r>
              <a:rPr lang="hu-HU" sz="1600" dirty="0" err="1"/>
              <a:t>quality</a:t>
            </a:r>
            <a:r>
              <a:rPr lang="hu-HU" sz="1600" dirty="0"/>
              <a:t>) of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waste</a:t>
            </a:r>
            <a:r>
              <a:rPr lang="hu-HU" sz="1600" dirty="0"/>
              <a:t> </a:t>
            </a:r>
            <a:r>
              <a:rPr lang="hu-HU" sz="1600" dirty="0" err="1"/>
              <a:t>iron</a:t>
            </a:r>
            <a:endParaRPr lang="hu-HU" sz="1600" dirty="0"/>
          </a:p>
          <a:p>
            <a:pPr lvl="2"/>
            <a:r>
              <a:rPr lang="hu-HU" sz="1600" dirty="0" err="1"/>
              <a:t>temperature</a:t>
            </a:r>
            <a:r>
              <a:rPr lang="hu-HU" sz="1600" dirty="0"/>
              <a:t>, </a:t>
            </a:r>
            <a:r>
              <a:rPr lang="hu-HU" sz="1600" dirty="0" err="1"/>
              <a:t>mass</a:t>
            </a:r>
            <a:r>
              <a:rPr lang="hu-HU" sz="1600" dirty="0"/>
              <a:t> and </a:t>
            </a:r>
            <a:r>
              <a:rPr lang="hu-HU" sz="1600" dirty="0" err="1"/>
              <a:t>quality</a:t>
            </a:r>
            <a:r>
              <a:rPr lang="hu-HU" sz="1600" dirty="0"/>
              <a:t> of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pig</a:t>
            </a:r>
            <a:r>
              <a:rPr lang="hu-HU" sz="1600" dirty="0"/>
              <a:t> </a:t>
            </a:r>
            <a:r>
              <a:rPr lang="hu-HU" sz="1600" dirty="0" err="1"/>
              <a:t>iron</a:t>
            </a:r>
            <a:r>
              <a:rPr lang="hu-HU" sz="1600" dirty="0"/>
              <a:t> </a:t>
            </a:r>
          </a:p>
          <a:p>
            <a:pPr lvl="2"/>
            <a:r>
              <a:rPr lang="hu-HU" sz="1600" dirty="0" err="1"/>
              <a:t>additives</a:t>
            </a:r>
            <a:endParaRPr lang="hu-HU" sz="1600" dirty="0"/>
          </a:p>
          <a:p>
            <a:pPr lvl="2"/>
            <a:r>
              <a:rPr lang="hu-HU" sz="1600" dirty="0" err="1"/>
              <a:t>quality</a:t>
            </a:r>
            <a:r>
              <a:rPr lang="hu-HU" sz="1600" dirty="0"/>
              <a:t> and </a:t>
            </a:r>
            <a:r>
              <a:rPr lang="hu-HU" sz="1600" dirty="0" err="1"/>
              <a:t>temperature</a:t>
            </a:r>
            <a:r>
              <a:rPr lang="hu-HU" sz="1600" dirty="0"/>
              <a:t> of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oxygen</a:t>
            </a:r>
            <a:endParaRPr lang="hu-HU" sz="1600" dirty="0"/>
          </a:p>
          <a:p>
            <a:pPr lvl="2"/>
            <a:r>
              <a:rPr lang="hu-HU" sz="1600" dirty="0" err="1"/>
              <a:t>etc</a:t>
            </a:r>
            <a:endParaRPr lang="hu-HU" dirty="0">
              <a:solidFill>
                <a:srgbClr val="000080"/>
              </a:solidFill>
            </a:endParaRPr>
          </a:p>
          <a:p>
            <a:pPr>
              <a:buFont typeface="Symbol" pitchFamily="18" charset="2"/>
              <a:buChar char="·"/>
            </a:pPr>
            <a:r>
              <a:rPr lang="hu-HU" sz="2000" b="1" dirty="0" err="1">
                <a:solidFill>
                  <a:schemeClr val="accent1"/>
                </a:solidFill>
              </a:rPr>
              <a:t>some</a:t>
            </a:r>
            <a:r>
              <a:rPr lang="hu-HU" sz="2000" b="1" dirty="0">
                <a:solidFill>
                  <a:schemeClr val="accent1"/>
                </a:solidFill>
              </a:rPr>
              <a:t> </a:t>
            </a:r>
            <a:r>
              <a:rPr lang="hu-HU" sz="2000" b="1" dirty="0" err="1">
                <a:solidFill>
                  <a:schemeClr val="accent1"/>
                </a:solidFill>
              </a:rPr>
              <a:t>features</a:t>
            </a:r>
            <a:r>
              <a:rPr lang="hu-HU" sz="2000" b="1" dirty="0">
                <a:solidFill>
                  <a:schemeClr val="accent1"/>
                </a:solidFill>
              </a:rPr>
              <a:t> “</a:t>
            </a:r>
            <a:r>
              <a:rPr lang="hu-HU" sz="2000" b="1" dirty="0" err="1">
                <a:solidFill>
                  <a:schemeClr val="accent1"/>
                </a:solidFill>
              </a:rPr>
              <a:t>measured</a:t>
            </a:r>
            <a:r>
              <a:rPr lang="hu-HU" sz="2000" b="1" dirty="0">
                <a:solidFill>
                  <a:schemeClr val="accent1"/>
                </a:solidFill>
              </a:rPr>
              <a:t>” </a:t>
            </a:r>
            <a:r>
              <a:rPr lang="hu-HU" sz="2000" b="1" dirty="0" err="1">
                <a:solidFill>
                  <a:schemeClr val="accent1"/>
                </a:solidFill>
              </a:rPr>
              <a:t>during</a:t>
            </a:r>
            <a:r>
              <a:rPr lang="hu-HU" sz="2000" b="1" dirty="0">
                <a:solidFill>
                  <a:schemeClr val="accent1"/>
                </a:solidFill>
              </a:rPr>
              <a:t> </a:t>
            </a:r>
            <a:r>
              <a:rPr lang="hu-HU" sz="2000" b="1" dirty="0" err="1">
                <a:solidFill>
                  <a:schemeClr val="accent1"/>
                </a:solidFill>
              </a:rPr>
              <a:t>the</a:t>
            </a:r>
            <a:r>
              <a:rPr lang="hu-HU" sz="2000" b="1" dirty="0">
                <a:solidFill>
                  <a:schemeClr val="accent1"/>
                </a:solidFill>
              </a:rPr>
              <a:t> </a:t>
            </a:r>
            <a:r>
              <a:rPr lang="hu-HU" sz="2000" b="1" dirty="0" err="1">
                <a:solidFill>
                  <a:schemeClr val="accent1"/>
                </a:solidFill>
              </a:rPr>
              <a:t>process</a:t>
            </a:r>
            <a:endParaRPr lang="hu-HU" sz="2000" b="1" dirty="0">
              <a:solidFill>
                <a:schemeClr val="accent1"/>
              </a:solidFill>
            </a:endParaRPr>
          </a:p>
          <a:p>
            <a:r>
              <a:rPr lang="hu-HU" sz="2000" b="1" dirty="0">
                <a:solidFill>
                  <a:schemeClr val="accent1"/>
                </a:solidFill>
              </a:rPr>
              <a:t>output </a:t>
            </a:r>
            <a:r>
              <a:rPr lang="hu-HU" sz="2000" b="1" dirty="0" err="1">
                <a:solidFill>
                  <a:schemeClr val="accent1"/>
                </a:solidFill>
              </a:rPr>
              <a:t>parameters</a:t>
            </a:r>
            <a:endParaRPr lang="hu-HU" sz="2400" b="1" dirty="0">
              <a:solidFill>
                <a:schemeClr val="accent1"/>
              </a:solidFill>
            </a:endParaRPr>
          </a:p>
          <a:p>
            <a:pPr lvl="2"/>
            <a:r>
              <a:rPr lang="hu-HU" sz="1600" dirty="0" err="1"/>
              <a:t>temperature</a:t>
            </a:r>
            <a:r>
              <a:rPr lang="hu-HU" sz="1600" dirty="0"/>
              <a:t> (1640-1700 C</a:t>
            </a:r>
            <a:r>
              <a:rPr lang="hu-HU" sz="1600" baseline="30000" dirty="0"/>
              <a:t>O </a:t>
            </a:r>
            <a:r>
              <a:rPr lang="hu-HU" sz="1600" dirty="0"/>
              <a:t>+/- 5 C</a:t>
            </a:r>
            <a:r>
              <a:rPr lang="hu-HU" sz="1600" baseline="30000" dirty="0"/>
              <a:t>O)</a:t>
            </a:r>
            <a:endParaRPr lang="hu-HU" sz="1600" dirty="0"/>
          </a:p>
          <a:p>
            <a:pPr lvl="2"/>
            <a:r>
              <a:rPr lang="hu-HU" sz="1600" dirty="0" err="1"/>
              <a:t>carbon</a:t>
            </a:r>
            <a:r>
              <a:rPr lang="hu-HU" sz="1600" dirty="0"/>
              <a:t> </a:t>
            </a:r>
            <a:r>
              <a:rPr lang="hu-HU" sz="1600" dirty="0" err="1"/>
              <a:t>content</a:t>
            </a:r>
            <a:r>
              <a:rPr lang="hu-HU" sz="1600" dirty="0"/>
              <a:t> (0.03 - 0.70 % )</a:t>
            </a:r>
          </a:p>
          <a:p>
            <a:r>
              <a:rPr lang="hu-HU" sz="2400" b="1" dirty="0">
                <a:solidFill>
                  <a:srgbClr val="FF0000"/>
                </a:solidFill>
              </a:rPr>
              <a:t>more </a:t>
            </a:r>
            <a:r>
              <a:rPr lang="hu-HU" sz="2400" b="1" dirty="0" err="1">
                <a:solidFill>
                  <a:srgbClr val="FF0000"/>
                </a:solidFill>
              </a:rPr>
              <a:t>than</a:t>
            </a:r>
            <a:r>
              <a:rPr lang="hu-HU" sz="2400" b="1" dirty="0">
                <a:solidFill>
                  <a:srgbClr val="FF0000"/>
                </a:solidFill>
              </a:rPr>
              <a:t> 5000 </a:t>
            </a:r>
            <a:r>
              <a:rPr lang="hu-HU" sz="2400" b="1" dirty="0" err="1">
                <a:solidFill>
                  <a:srgbClr val="FF0000"/>
                </a:solidFill>
              </a:rPr>
              <a:t>training</a:t>
            </a:r>
            <a:r>
              <a:rPr lang="hu-HU" sz="2400" b="1" dirty="0">
                <a:solidFill>
                  <a:srgbClr val="FF0000"/>
                </a:solidFill>
              </a:rPr>
              <a:t> </a:t>
            </a:r>
            <a:r>
              <a:rPr lang="hu-HU" sz="2400" b="1" dirty="0" err="1">
                <a:solidFill>
                  <a:srgbClr val="FF0000"/>
                </a:solidFill>
              </a:rPr>
              <a:t>patterns</a:t>
            </a:r>
            <a:endParaRPr lang="hu-HU" sz="2400" b="1" dirty="0">
              <a:solidFill>
                <a:srgbClr val="FF0000"/>
              </a:solidFill>
            </a:endParaRPr>
          </a:p>
          <a:p>
            <a:endParaRPr lang="hu-HU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</TotalTime>
  <Words>693</Words>
  <Application>Microsoft Office PowerPoint</Application>
  <PresentationFormat>Diavetítés a képernyőre (4:3 oldalarány)</PresentationFormat>
  <Paragraphs>203</Paragraphs>
  <Slides>15</Slides>
  <Notes>1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7" baseType="lpstr">
      <vt:lpstr>Pulse</vt:lpstr>
      <vt:lpstr>Microsoft Drawing</vt:lpstr>
      <vt:lpstr>Neural modeling of a complex industrial process</vt:lpstr>
      <vt:lpstr>Complex industrial problems </vt:lpstr>
      <vt:lpstr>Phases of the Linz-Donawitz  steelmaking process</vt:lpstr>
      <vt:lpstr>Phases of the Linz-Donawitz  steelmaking process</vt:lpstr>
      <vt:lpstr>Phases of the Linz-Donawitz  steelmaking process</vt:lpstr>
      <vt:lpstr>Phases of the Linz-Donawitz  steelmaking process</vt:lpstr>
      <vt:lpstr>Phases of the Linz-Donawitz  steelmaking process</vt:lpstr>
      <vt:lpstr>Phases of the Linz-Donawitz  steelmaking process</vt:lpstr>
      <vt:lpstr>Neural modeling</vt:lpstr>
      <vt:lpstr>Neural modeling</vt:lpstr>
      <vt:lpstr>Neural modeling</vt:lpstr>
      <vt:lpstr>The iterative process of database construction</vt:lpstr>
      <vt:lpstr>Neural modeling</vt:lpstr>
      <vt:lpstr>Hybrid modeling</vt:lpstr>
      <vt:lpstr>Neural modeling</vt:lpstr>
    </vt:vector>
  </TitlesOfParts>
  <Company>BME-MMT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Horváth Gábor</dc:creator>
  <cp:lastModifiedBy>Pataki Béla</cp:lastModifiedBy>
  <cp:revision>26</cp:revision>
  <cp:lastPrinted>1999-10-19T09:29:02Z</cp:lastPrinted>
  <dcterms:created xsi:type="dcterms:W3CDTF">1998-03-24T14:26:38Z</dcterms:created>
  <dcterms:modified xsi:type="dcterms:W3CDTF">2015-12-04T08:34:43Z</dcterms:modified>
</cp:coreProperties>
</file>