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00" r:id="rId1"/>
  </p:sldMasterIdLst>
  <p:notesMasterIdLst>
    <p:notesMasterId r:id="rId19"/>
  </p:notesMasterIdLst>
  <p:sldIdLst>
    <p:sldId id="256" r:id="rId2"/>
    <p:sldId id="257" r:id="rId3"/>
    <p:sldId id="258" r:id="rId4"/>
    <p:sldId id="260" r:id="rId5"/>
    <p:sldId id="261" r:id="rId6"/>
    <p:sldId id="294" r:id="rId7"/>
    <p:sldId id="277" r:id="rId8"/>
    <p:sldId id="297" r:id="rId9"/>
    <p:sldId id="275" r:id="rId10"/>
    <p:sldId id="276" r:id="rId11"/>
    <p:sldId id="290" r:id="rId12"/>
    <p:sldId id="292" r:id="rId13"/>
    <p:sldId id="299" r:id="rId14"/>
    <p:sldId id="298" r:id="rId15"/>
    <p:sldId id="307" r:id="rId16"/>
    <p:sldId id="280" r:id="rId17"/>
    <p:sldId id="274" r:id="rId18"/>
  </p:sldIdLst>
  <p:sldSz cx="9144000" cy="6858000" type="screen4x3"/>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06C7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Közepesen sötét stílus 4 – 1. jelölőszín">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590" y="-1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3771408-C18F-49A3-AA92-8C835BB42840}" type="datetimeFigureOut">
              <a:rPr lang="hu-HU" smtClean="0"/>
              <a:pPr/>
              <a:t>2015.12.06.</a:t>
            </a:fld>
            <a:endParaRPr lang="hu-HU"/>
          </a:p>
        </p:txBody>
      </p:sp>
      <p:sp>
        <p:nvSpPr>
          <p:cNvPr id="4" name="Diakép hely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6" name="Élőláb hely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D332676-F1C0-4580-B163-E60484C7F6C9}" type="slidenum">
              <a:rPr lang="hu-HU" smtClean="0"/>
              <a:pPr/>
              <a:t>‹#›</a:t>
            </a:fld>
            <a:endParaRPr lang="hu-HU"/>
          </a:p>
        </p:txBody>
      </p:sp>
    </p:spTree>
    <p:extLst>
      <p:ext uri="{BB962C8B-B14F-4D97-AF65-F5344CB8AC3E}">
        <p14:creationId xmlns:p14="http://schemas.microsoft.com/office/powerpoint/2010/main" val="14952029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FD332676-F1C0-4580-B163-E60484C7F6C9}" type="slidenum">
              <a:rPr lang="hu-HU" smtClean="0"/>
              <a:pPr/>
              <a:t>2</a:t>
            </a:fld>
            <a:endParaRPr lang="hu-HU"/>
          </a:p>
        </p:txBody>
      </p:sp>
    </p:spTree>
    <p:extLst>
      <p:ext uri="{BB962C8B-B14F-4D97-AF65-F5344CB8AC3E}">
        <p14:creationId xmlns:p14="http://schemas.microsoft.com/office/powerpoint/2010/main" val="7231925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smtClean="0"/>
              <a:t>So the numbers</a:t>
            </a:r>
            <a:r>
              <a:rPr lang="hu-HU" baseline="0" smtClean="0"/>
              <a:t> shows only the orders of magnitude of each source.</a:t>
            </a:r>
            <a:endParaRPr lang="hu-HU"/>
          </a:p>
        </p:txBody>
      </p:sp>
      <p:sp>
        <p:nvSpPr>
          <p:cNvPr id="4" name="Dia számának helye 3"/>
          <p:cNvSpPr>
            <a:spLocks noGrp="1"/>
          </p:cNvSpPr>
          <p:nvPr>
            <p:ph type="sldNum" sz="quarter" idx="10"/>
          </p:nvPr>
        </p:nvSpPr>
        <p:spPr/>
        <p:txBody>
          <a:bodyPr/>
          <a:lstStyle/>
          <a:p>
            <a:fld id="{FD332676-F1C0-4580-B163-E60484C7F6C9}" type="slidenum">
              <a:rPr lang="hu-HU" smtClean="0"/>
              <a:pPr/>
              <a:t>4</a:t>
            </a:fld>
            <a:endParaRPr lang="hu-HU"/>
          </a:p>
        </p:txBody>
      </p:sp>
    </p:spTree>
    <p:extLst>
      <p:ext uri="{BB962C8B-B14F-4D97-AF65-F5344CB8AC3E}">
        <p14:creationId xmlns:p14="http://schemas.microsoft.com/office/powerpoint/2010/main" val="21474890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smtClean="0"/>
              <a:t>Vibration is dismissed, because vibration is not</a:t>
            </a:r>
            <a:r>
              <a:rPr lang="hu-HU" baseline="0" smtClean="0"/>
              <a:t> common (or constant) source in a non industrial location.</a:t>
            </a:r>
          </a:p>
          <a:p>
            <a:endParaRPr lang="hu-HU" baseline="0" smtClean="0"/>
          </a:p>
          <a:p>
            <a:r>
              <a:rPr lang="hu-HU" baseline="0" smtClean="0"/>
              <a:t>The meausrements were performed in Budapest 2014 summer, noon, so these values show a best case scenario.</a:t>
            </a:r>
          </a:p>
        </p:txBody>
      </p:sp>
      <p:sp>
        <p:nvSpPr>
          <p:cNvPr id="4" name="Dia számának helye 3"/>
          <p:cNvSpPr>
            <a:spLocks noGrp="1"/>
          </p:cNvSpPr>
          <p:nvPr>
            <p:ph type="sldNum" sz="quarter" idx="10"/>
          </p:nvPr>
        </p:nvSpPr>
        <p:spPr/>
        <p:txBody>
          <a:bodyPr/>
          <a:lstStyle/>
          <a:p>
            <a:fld id="{FD332676-F1C0-4580-B163-E60484C7F6C9}" type="slidenum">
              <a:rPr lang="hu-HU" smtClean="0"/>
              <a:pPr/>
              <a:t>5</a:t>
            </a:fld>
            <a:endParaRPr lang="hu-HU"/>
          </a:p>
        </p:txBody>
      </p:sp>
    </p:spTree>
    <p:extLst>
      <p:ext uri="{BB962C8B-B14F-4D97-AF65-F5344CB8AC3E}">
        <p14:creationId xmlns:p14="http://schemas.microsoft.com/office/powerpoint/2010/main" val="29423937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smtClean="0"/>
              <a:t>Vibration is dismissed, because vibration is not</a:t>
            </a:r>
            <a:r>
              <a:rPr lang="hu-HU" baseline="0" smtClean="0"/>
              <a:t> common (or constant) source in a non industrial location.</a:t>
            </a:r>
          </a:p>
          <a:p>
            <a:endParaRPr lang="hu-HU" baseline="0" smtClean="0"/>
          </a:p>
          <a:p>
            <a:r>
              <a:rPr lang="hu-HU" baseline="0" smtClean="0"/>
              <a:t>The meausrements were performed in Budapest 2014 summer, noon, so these values show a best case scenario.</a:t>
            </a:r>
          </a:p>
        </p:txBody>
      </p:sp>
      <p:sp>
        <p:nvSpPr>
          <p:cNvPr id="4" name="Dia számának helye 3"/>
          <p:cNvSpPr>
            <a:spLocks noGrp="1"/>
          </p:cNvSpPr>
          <p:nvPr>
            <p:ph type="sldNum" sz="quarter" idx="10"/>
          </p:nvPr>
        </p:nvSpPr>
        <p:spPr/>
        <p:txBody>
          <a:bodyPr/>
          <a:lstStyle/>
          <a:p>
            <a:fld id="{FD332676-F1C0-4580-B163-E60484C7F6C9}" type="slidenum">
              <a:rPr lang="hu-HU" smtClean="0"/>
              <a:pPr/>
              <a:t>7</a:t>
            </a:fld>
            <a:endParaRPr lang="hu-HU"/>
          </a:p>
        </p:txBody>
      </p:sp>
    </p:spTree>
    <p:extLst>
      <p:ext uri="{BB962C8B-B14F-4D97-AF65-F5344CB8AC3E}">
        <p14:creationId xmlns:p14="http://schemas.microsoft.com/office/powerpoint/2010/main" val="29423937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smtClean="0"/>
              <a:t>Vibration is dismissed, because vibration is not</a:t>
            </a:r>
            <a:r>
              <a:rPr lang="hu-HU" baseline="0" smtClean="0"/>
              <a:t> common (or constant) source in a non industrial location.</a:t>
            </a:r>
          </a:p>
          <a:p>
            <a:endParaRPr lang="hu-HU" baseline="0" smtClean="0"/>
          </a:p>
          <a:p>
            <a:r>
              <a:rPr lang="hu-HU" baseline="0" smtClean="0"/>
              <a:t>The meausrements were performed in Budapest 2014 summer, noon, so these values show a best case scenario.</a:t>
            </a:r>
          </a:p>
        </p:txBody>
      </p:sp>
      <p:sp>
        <p:nvSpPr>
          <p:cNvPr id="4" name="Dia számának helye 3"/>
          <p:cNvSpPr>
            <a:spLocks noGrp="1"/>
          </p:cNvSpPr>
          <p:nvPr>
            <p:ph type="sldNum" sz="quarter" idx="10"/>
          </p:nvPr>
        </p:nvSpPr>
        <p:spPr/>
        <p:txBody>
          <a:bodyPr/>
          <a:lstStyle/>
          <a:p>
            <a:fld id="{FD332676-F1C0-4580-B163-E60484C7F6C9}" type="slidenum">
              <a:rPr lang="hu-HU" smtClean="0"/>
              <a:pPr/>
              <a:t>9</a:t>
            </a:fld>
            <a:endParaRPr lang="hu-HU"/>
          </a:p>
        </p:txBody>
      </p:sp>
    </p:spTree>
    <p:extLst>
      <p:ext uri="{BB962C8B-B14F-4D97-AF65-F5344CB8AC3E}">
        <p14:creationId xmlns:p14="http://schemas.microsoft.com/office/powerpoint/2010/main" val="29423937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smtClean="0"/>
              <a:t>Vibration is dismissed, because vibration is not</a:t>
            </a:r>
            <a:r>
              <a:rPr lang="hu-HU" baseline="0" smtClean="0"/>
              <a:t> common (or constant) source in a non industrial location.</a:t>
            </a:r>
          </a:p>
          <a:p>
            <a:endParaRPr lang="hu-HU" baseline="0" smtClean="0"/>
          </a:p>
          <a:p>
            <a:r>
              <a:rPr lang="hu-HU" baseline="0" smtClean="0"/>
              <a:t>The meausrements were performed in Budapest 2014 summer, noon, so these values show a best case scenario.</a:t>
            </a:r>
          </a:p>
        </p:txBody>
      </p:sp>
      <p:sp>
        <p:nvSpPr>
          <p:cNvPr id="4" name="Dia számának helye 3"/>
          <p:cNvSpPr>
            <a:spLocks noGrp="1"/>
          </p:cNvSpPr>
          <p:nvPr>
            <p:ph type="sldNum" sz="quarter" idx="10"/>
          </p:nvPr>
        </p:nvSpPr>
        <p:spPr/>
        <p:txBody>
          <a:bodyPr/>
          <a:lstStyle/>
          <a:p>
            <a:fld id="{FD332676-F1C0-4580-B163-E60484C7F6C9}" type="slidenum">
              <a:rPr lang="hu-HU" smtClean="0"/>
              <a:pPr/>
              <a:t>10</a:t>
            </a:fld>
            <a:endParaRPr lang="hu-HU"/>
          </a:p>
        </p:txBody>
      </p:sp>
    </p:spTree>
    <p:extLst>
      <p:ext uri="{BB962C8B-B14F-4D97-AF65-F5344CB8AC3E}">
        <p14:creationId xmlns:p14="http://schemas.microsoft.com/office/powerpoint/2010/main" val="29423937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en-US"/>
          </a:p>
        </p:txBody>
      </p:sp>
      <p:sp>
        <p:nvSpPr>
          <p:cNvPr id="4" name="Dia számának helye 3"/>
          <p:cNvSpPr>
            <a:spLocks noGrp="1"/>
          </p:cNvSpPr>
          <p:nvPr>
            <p:ph type="sldNum" sz="quarter" idx="10"/>
          </p:nvPr>
        </p:nvSpPr>
        <p:spPr/>
        <p:txBody>
          <a:bodyPr/>
          <a:lstStyle/>
          <a:p>
            <a:fld id="{FD332676-F1C0-4580-B163-E60484C7F6C9}" type="slidenum">
              <a:rPr lang="hu-HU" smtClean="0"/>
              <a:pPr/>
              <a:t>17</a:t>
            </a:fld>
            <a:endParaRPr lang="hu-HU"/>
          </a:p>
        </p:txBody>
      </p:sp>
    </p:spTree>
    <p:extLst>
      <p:ext uri="{BB962C8B-B14F-4D97-AF65-F5344CB8AC3E}">
        <p14:creationId xmlns:p14="http://schemas.microsoft.com/office/powerpoint/2010/main" val="30350790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Címdia">
    <p:spTree>
      <p:nvGrpSpPr>
        <p:cNvPr id="1" name=""/>
        <p:cNvGrpSpPr/>
        <p:nvPr/>
      </p:nvGrpSpPr>
      <p:grpSpPr>
        <a:xfrm>
          <a:off x="0" y="0"/>
          <a:ext cx="0" cy="0"/>
          <a:chOff x="0" y="0"/>
          <a:chExt cx="0" cy="0"/>
        </a:xfrm>
      </p:grpSpPr>
      <p:sp>
        <p:nvSpPr>
          <p:cNvPr id="10" name="Derékszögű háromszög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Cím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hu-HU" smtClean="0"/>
              <a:t>Mintacím szerkesztése</a:t>
            </a:r>
            <a:endParaRPr kumimoji="0" lang="en-US"/>
          </a:p>
        </p:txBody>
      </p:sp>
      <p:sp>
        <p:nvSpPr>
          <p:cNvPr id="17" name="Alcím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hu-HU" smtClean="0"/>
              <a:t>Alcím mintájának szerkesztése</a:t>
            </a:r>
            <a:endParaRPr kumimoji="0" lang="en-US"/>
          </a:p>
        </p:txBody>
      </p:sp>
      <p:grpSp>
        <p:nvGrpSpPr>
          <p:cNvPr id="2" name="Csoportba foglalás 1"/>
          <p:cNvGrpSpPr/>
          <p:nvPr/>
        </p:nvGrpSpPr>
        <p:grpSpPr>
          <a:xfrm>
            <a:off x="-3765" y="4953000"/>
            <a:ext cx="9147765" cy="1912088"/>
            <a:chOff x="-3765" y="4832896"/>
            <a:chExt cx="9147765" cy="2032192"/>
          </a:xfrm>
        </p:grpSpPr>
        <p:sp>
          <p:nvSpPr>
            <p:cNvPr id="7" name="Szabadkézi sokszög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Szabadkézi sokszög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Szabadkézi sokszög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Egyenes összekötő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átum helye 29"/>
          <p:cNvSpPr>
            <a:spLocks noGrp="1"/>
          </p:cNvSpPr>
          <p:nvPr>
            <p:ph type="dt" sz="half" idx="10"/>
          </p:nvPr>
        </p:nvSpPr>
        <p:spPr/>
        <p:txBody>
          <a:bodyPr/>
          <a:lstStyle>
            <a:lvl1pPr>
              <a:defRPr>
                <a:solidFill>
                  <a:srgbClr val="FFFFFF"/>
                </a:solidFill>
              </a:defRPr>
            </a:lvl1pPr>
            <a:extLst/>
          </a:lstStyle>
          <a:p>
            <a:r>
              <a:rPr lang="en-US" smtClean="0"/>
              <a:t>22 May, 2015</a:t>
            </a:r>
            <a:endParaRPr lang="hu-HU"/>
          </a:p>
        </p:txBody>
      </p:sp>
      <p:sp>
        <p:nvSpPr>
          <p:cNvPr id="19" name="Élőláb helye 18"/>
          <p:cNvSpPr>
            <a:spLocks noGrp="1"/>
          </p:cNvSpPr>
          <p:nvPr>
            <p:ph type="ftr" sz="quarter" idx="11"/>
          </p:nvPr>
        </p:nvSpPr>
        <p:spPr/>
        <p:txBody>
          <a:bodyPr/>
          <a:lstStyle>
            <a:lvl1pPr>
              <a:defRPr>
                <a:solidFill>
                  <a:schemeClr val="accent1">
                    <a:tint val="20000"/>
                  </a:schemeClr>
                </a:solidFill>
              </a:defRPr>
            </a:lvl1pPr>
            <a:extLst/>
          </a:lstStyle>
          <a:p>
            <a:endParaRPr lang="hu-HU"/>
          </a:p>
        </p:txBody>
      </p:sp>
      <p:sp>
        <p:nvSpPr>
          <p:cNvPr id="27" name="Dia számának helye 26"/>
          <p:cNvSpPr>
            <a:spLocks noGrp="1"/>
          </p:cNvSpPr>
          <p:nvPr>
            <p:ph type="sldNum" sz="quarter" idx="12"/>
          </p:nvPr>
        </p:nvSpPr>
        <p:spPr/>
        <p:txBody>
          <a:bodyPr/>
          <a:lstStyle>
            <a:lvl1pPr>
              <a:defRPr>
                <a:solidFill>
                  <a:srgbClr val="FFFFFF"/>
                </a:solidFill>
              </a:defRPr>
            </a:lvl1pPr>
            <a:extLst/>
          </a:lstStyle>
          <a:p>
            <a:fld id="{F450ADBC-3396-4FFB-9E58-A6AB70DCADD4}" type="slidenum">
              <a:rPr lang="hu-HU" smtClean="0"/>
              <a:pPr/>
              <a:t>‹#›</a:t>
            </a:fld>
            <a:endParaRPr lang="hu-H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extLst/>
          </a:lstStyle>
          <a:p>
            <a:r>
              <a:rPr kumimoji="0" lang="hu-HU" smtClean="0"/>
              <a:t>Mintacím szerkesztése</a:t>
            </a:r>
            <a:endParaRPr kumimoji="0" lang="en-US"/>
          </a:p>
        </p:txBody>
      </p:sp>
      <p:sp>
        <p:nvSpPr>
          <p:cNvPr id="3" name="Függőleges szöveg helye 2"/>
          <p:cNvSpPr>
            <a:spLocks noGrp="1"/>
          </p:cNvSpPr>
          <p:nvPr>
            <p:ph type="body" orient="vert" idx="1"/>
          </p:nvPr>
        </p:nvSpPr>
        <p:spPr>
          <a:xfrm>
            <a:off x="457200" y="1481329"/>
            <a:ext cx="8229600" cy="4386071"/>
          </a:xfrm>
        </p:spPr>
        <p:txBody>
          <a:bodyPr vert="eaVert"/>
          <a:lstStyle>
            <a:extLs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Dátum helye 3"/>
          <p:cNvSpPr>
            <a:spLocks noGrp="1"/>
          </p:cNvSpPr>
          <p:nvPr>
            <p:ph type="dt" sz="half" idx="10"/>
          </p:nvPr>
        </p:nvSpPr>
        <p:spPr/>
        <p:txBody>
          <a:bodyPr/>
          <a:lstStyle>
            <a:extLst/>
          </a:lstStyle>
          <a:p>
            <a:r>
              <a:rPr lang="en-US" smtClean="0"/>
              <a:t>22 May, 2015</a:t>
            </a:r>
            <a:endParaRPr lang="hu-HU"/>
          </a:p>
        </p:txBody>
      </p:sp>
      <p:sp>
        <p:nvSpPr>
          <p:cNvPr id="5" name="Élőláb helye 4"/>
          <p:cNvSpPr>
            <a:spLocks noGrp="1"/>
          </p:cNvSpPr>
          <p:nvPr>
            <p:ph type="ftr" sz="quarter" idx="11"/>
          </p:nvPr>
        </p:nvSpPr>
        <p:spPr/>
        <p:txBody>
          <a:bodyPr/>
          <a:lstStyle>
            <a:extLst/>
          </a:lstStyle>
          <a:p>
            <a:endParaRPr lang="hu-HU"/>
          </a:p>
        </p:txBody>
      </p:sp>
      <p:sp>
        <p:nvSpPr>
          <p:cNvPr id="6" name="Dia számának helye 5"/>
          <p:cNvSpPr>
            <a:spLocks noGrp="1"/>
          </p:cNvSpPr>
          <p:nvPr>
            <p:ph type="sldNum" sz="quarter" idx="12"/>
          </p:nvPr>
        </p:nvSpPr>
        <p:spPr/>
        <p:txBody>
          <a:bodyPr/>
          <a:lstStyle>
            <a:extLst/>
          </a:lstStyle>
          <a:p>
            <a:fld id="{F450ADBC-3396-4FFB-9E58-A6AB70DCADD4}" type="slidenum">
              <a:rPr lang="hu-HU" smtClean="0"/>
              <a:pPr/>
              <a:t>‹#›</a:t>
            </a:fld>
            <a:endParaRPr lang="hu-H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844013" y="274640"/>
            <a:ext cx="1777470" cy="5592761"/>
          </a:xfrm>
        </p:spPr>
        <p:txBody>
          <a:bodyPr vert="eaVert"/>
          <a:lstStyle>
            <a:extLst/>
          </a:lstStyle>
          <a:p>
            <a:r>
              <a:rPr kumimoji="0" lang="hu-HU" smtClean="0"/>
              <a:t>Mintacím szerkesztése</a:t>
            </a:r>
            <a:endParaRPr kumimoji="0" lang="en-US"/>
          </a:p>
        </p:txBody>
      </p:sp>
      <p:sp>
        <p:nvSpPr>
          <p:cNvPr id="3" name="Függőleges szöveg helye 2"/>
          <p:cNvSpPr>
            <a:spLocks noGrp="1"/>
          </p:cNvSpPr>
          <p:nvPr>
            <p:ph type="body" orient="vert" idx="1"/>
          </p:nvPr>
        </p:nvSpPr>
        <p:spPr>
          <a:xfrm>
            <a:off x="457200" y="274641"/>
            <a:ext cx="6324600" cy="5592760"/>
          </a:xfrm>
        </p:spPr>
        <p:txBody>
          <a:bodyPr vert="eaVert"/>
          <a:lstStyle>
            <a:extLs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Dátum helye 3"/>
          <p:cNvSpPr>
            <a:spLocks noGrp="1"/>
          </p:cNvSpPr>
          <p:nvPr>
            <p:ph type="dt" sz="half" idx="10"/>
          </p:nvPr>
        </p:nvSpPr>
        <p:spPr/>
        <p:txBody>
          <a:bodyPr/>
          <a:lstStyle>
            <a:extLst/>
          </a:lstStyle>
          <a:p>
            <a:r>
              <a:rPr lang="en-US" smtClean="0"/>
              <a:t>22 May, 2015</a:t>
            </a:r>
            <a:endParaRPr lang="hu-HU"/>
          </a:p>
        </p:txBody>
      </p:sp>
      <p:sp>
        <p:nvSpPr>
          <p:cNvPr id="5" name="Élőláb helye 4"/>
          <p:cNvSpPr>
            <a:spLocks noGrp="1"/>
          </p:cNvSpPr>
          <p:nvPr>
            <p:ph type="ftr" sz="quarter" idx="11"/>
          </p:nvPr>
        </p:nvSpPr>
        <p:spPr/>
        <p:txBody>
          <a:bodyPr/>
          <a:lstStyle>
            <a:extLst/>
          </a:lstStyle>
          <a:p>
            <a:endParaRPr lang="hu-HU"/>
          </a:p>
        </p:txBody>
      </p:sp>
      <p:sp>
        <p:nvSpPr>
          <p:cNvPr id="6" name="Dia számának helye 5"/>
          <p:cNvSpPr>
            <a:spLocks noGrp="1"/>
          </p:cNvSpPr>
          <p:nvPr>
            <p:ph type="sldNum" sz="quarter" idx="12"/>
          </p:nvPr>
        </p:nvSpPr>
        <p:spPr/>
        <p:txBody>
          <a:bodyPr/>
          <a:lstStyle>
            <a:extLst/>
          </a:lstStyle>
          <a:p>
            <a:fld id="{F450ADBC-3396-4FFB-9E58-A6AB70DCADD4}" type="slidenum">
              <a:rPr lang="hu-HU" smtClean="0"/>
              <a:pPr/>
              <a:t>‹#›</a:t>
            </a:fld>
            <a:endParaRPr 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3" name="Tartalom helye 2"/>
          <p:cNvSpPr>
            <a:spLocks noGrp="1"/>
          </p:cNvSpPr>
          <p:nvPr>
            <p:ph idx="1"/>
          </p:nvPr>
        </p:nvSpPr>
        <p:spPr/>
        <p:txBody>
          <a:bodyPr/>
          <a:lstStyle>
            <a:extLs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Dátum helye 3"/>
          <p:cNvSpPr>
            <a:spLocks noGrp="1"/>
          </p:cNvSpPr>
          <p:nvPr>
            <p:ph type="dt" sz="half" idx="10"/>
          </p:nvPr>
        </p:nvSpPr>
        <p:spPr>
          <a:xfrm>
            <a:off x="107504" y="6381328"/>
            <a:ext cx="1920240" cy="365760"/>
          </a:xfrm>
        </p:spPr>
        <p:txBody>
          <a:bodyPr/>
          <a:lstStyle>
            <a:lvl1pPr>
              <a:defRPr>
                <a:solidFill>
                  <a:schemeClr val="bg1"/>
                </a:solidFill>
              </a:defRPr>
            </a:lvl1pPr>
            <a:extLst/>
          </a:lstStyle>
          <a:p>
            <a:r>
              <a:rPr lang="en-US" smtClean="0"/>
              <a:t>22 May, 2015</a:t>
            </a:r>
            <a:endParaRPr lang="hu-HU"/>
          </a:p>
        </p:txBody>
      </p:sp>
      <p:sp>
        <p:nvSpPr>
          <p:cNvPr id="5" name="Élőláb helye 4"/>
          <p:cNvSpPr>
            <a:spLocks noGrp="1"/>
          </p:cNvSpPr>
          <p:nvPr>
            <p:ph type="ftr" sz="quarter" idx="11"/>
          </p:nvPr>
        </p:nvSpPr>
        <p:spPr/>
        <p:txBody>
          <a:bodyPr/>
          <a:lstStyle>
            <a:extLst/>
          </a:lstStyle>
          <a:p>
            <a:endParaRPr lang="hu-HU"/>
          </a:p>
        </p:txBody>
      </p:sp>
      <p:sp>
        <p:nvSpPr>
          <p:cNvPr id="6" name="Dia számának helye 5"/>
          <p:cNvSpPr>
            <a:spLocks noGrp="1"/>
          </p:cNvSpPr>
          <p:nvPr>
            <p:ph type="sldNum" sz="quarter" idx="12"/>
          </p:nvPr>
        </p:nvSpPr>
        <p:spPr>
          <a:xfrm>
            <a:off x="107504" y="6021288"/>
            <a:ext cx="1080120" cy="365125"/>
          </a:xfrm>
        </p:spPr>
        <p:txBody>
          <a:bodyPr/>
          <a:lstStyle>
            <a:lvl1pPr algn="l">
              <a:defRPr>
                <a:solidFill>
                  <a:schemeClr val="bg1"/>
                </a:solidFill>
              </a:defRPr>
            </a:lvl1pPr>
            <a:extLst/>
          </a:lstStyle>
          <a:p>
            <a:fld id="{F450ADBC-3396-4FFB-9E58-A6AB70DCADD4}" type="slidenum">
              <a:rPr lang="hu-HU" smtClean="0"/>
              <a:pPr/>
              <a:t>‹#›</a:t>
            </a:fld>
            <a:r>
              <a:rPr lang="hu-HU" smtClean="0"/>
              <a:t>/19</a:t>
            </a:r>
            <a:endParaRPr lang="hu-HU"/>
          </a:p>
        </p:txBody>
      </p:sp>
      <p:sp>
        <p:nvSpPr>
          <p:cNvPr id="7" name="Cím 6"/>
          <p:cNvSpPr>
            <a:spLocks noGrp="1"/>
          </p:cNvSpPr>
          <p:nvPr>
            <p:ph type="title"/>
          </p:nvPr>
        </p:nvSpPr>
        <p:spPr/>
        <p:txBody>
          <a:bodyPr rtlCol="0"/>
          <a:lstStyle>
            <a:extLst/>
          </a:lstStyle>
          <a:p>
            <a:r>
              <a:rPr kumimoji="0" lang="hu-HU" smtClean="0"/>
              <a:t>Mintacím szerkesztése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bg>
      <p:bgRef idx="1002">
        <a:schemeClr val="bg1"/>
      </p:bgRef>
    </p:bg>
    <p:spTree>
      <p:nvGrpSpPr>
        <p:cNvPr id="1" name=""/>
        <p:cNvGrpSpPr/>
        <p:nvPr/>
      </p:nvGrpSpPr>
      <p:grpSpPr>
        <a:xfrm>
          <a:off x="0" y="0"/>
          <a:ext cx="0" cy="0"/>
          <a:chOff x="0" y="0"/>
          <a:chExt cx="0" cy="0"/>
        </a:xfrm>
      </p:grpSpPr>
      <p:sp>
        <p:nvSpPr>
          <p:cNvPr id="2" name="Cím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hu-HU" smtClean="0"/>
              <a:t>Mintacím szerkesztése</a:t>
            </a:r>
            <a:endParaRPr kumimoji="0" lang="en-US"/>
          </a:p>
        </p:txBody>
      </p:sp>
      <p:sp>
        <p:nvSpPr>
          <p:cNvPr id="3" name="Szöveg helye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hu-HU" smtClean="0"/>
              <a:t>Mintaszöveg szerkesztése</a:t>
            </a:r>
          </a:p>
        </p:txBody>
      </p:sp>
      <p:sp>
        <p:nvSpPr>
          <p:cNvPr id="4" name="Dátum helye 3"/>
          <p:cNvSpPr>
            <a:spLocks noGrp="1"/>
          </p:cNvSpPr>
          <p:nvPr>
            <p:ph type="dt" sz="half" idx="10"/>
          </p:nvPr>
        </p:nvSpPr>
        <p:spPr/>
        <p:txBody>
          <a:bodyPr/>
          <a:lstStyle>
            <a:extLst/>
          </a:lstStyle>
          <a:p>
            <a:r>
              <a:rPr lang="en-US" smtClean="0"/>
              <a:t>22 May, 2015</a:t>
            </a:r>
            <a:endParaRPr lang="hu-HU"/>
          </a:p>
        </p:txBody>
      </p:sp>
      <p:sp>
        <p:nvSpPr>
          <p:cNvPr id="5" name="Élőláb helye 4"/>
          <p:cNvSpPr>
            <a:spLocks noGrp="1"/>
          </p:cNvSpPr>
          <p:nvPr>
            <p:ph type="ftr" sz="quarter" idx="11"/>
          </p:nvPr>
        </p:nvSpPr>
        <p:spPr/>
        <p:txBody>
          <a:bodyPr/>
          <a:lstStyle>
            <a:extLst/>
          </a:lstStyle>
          <a:p>
            <a:endParaRPr lang="hu-HU"/>
          </a:p>
        </p:txBody>
      </p:sp>
      <p:sp>
        <p:nvSpPr>
          <p:cNvPr id="6" name="Dia számának helye 5"/>
          <p:cNvSpPr>
            <a:spLocks noGrp="1"/>
          </p:cNvSpPr>
          <p:nvPr>
            <p:ph type="sldNum" sz="quarter" idx="12"/>
          </p:nvPr>
        </p:nvSpPr>
        <p:spPr/>
        <p:txBody>
          <a:bodyPr/>
          <a:lstStyle>
            <a:extLst/>
          </a:lstStyle>
          <a:p>
            <a:fld id="{F450ADBC-3396-4FFB-9E58-A6AB70DCADD4}" type="slidenum">
              <a:rPr lang="hu-HU" smtClean="0"/>
              <a:pPr/>
              <a:t>‹#›</a:t>
            </a:fld>
            <a:endParaRPr lang="hu-HU"/>
          </a:p>
        </p:txBody>
      </p:sp>
      <p:sp>
        <p:nvSpPr>
          <p:cNvPr id="7" name="Sávnyíl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Sávnyíl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bg>
      <p:bgRef idx="1002">
        <a:schemeClr val="bg1"/>
      </p:bgRef>
    </p:bg>
    <p:spTree>
      <p:nvGrpSpPr>
        <p:cNvPr id="1" name=""/>
        <p:cNvGrpSpPr/>
        <p:nvPr/>
      </p:nvGrpSpPr>
      <p:grpSpPr>
        <a:xfrm>
          <a:off x="0" y="0"/>
          <a:ext cx="0" cy="0"/>
          <a:chOff x="0" y="0"/>
          <a:chExt cx="0" cy="0"/>
        </a:xfrm>
      </p:grpSpPr>
      <p:sp>
        <p:nvSpPr>
          <p:cNvPr id="3" name="Tartalom helye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Tartalom helye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5" name="Dátum helye 4"/>
          <p:cNvSpPr>
            <a:spLocks noGrp="1"/>
          </p:cNvSpPr>
          <p:nvPr>
            <p:ph type="dt" sz="half" idx="10"/>
          </p:nvPr>
        </p:nvSpPr>
        <p:spPr/>
        <p:txBody>
          <a:bodyPr/>
          <a:lstStyle>
            <a:extLst/>
          </a:lstStyle>
          <a:p>
            <a:r>
              <a:rPr lang="en-US" smtClean="0"/>
              <a:t>22 May, 2015</a:t>
            </a:r>
            <a:endParaRPr lang="hu-HU"/>
          </a:p>
        </p:txBody>
      </p:sp>
      <p:sp>
        <p:nvSpPr>
          <p:cNvPr id="6" name="Élőláb helye 5"/>
          <p:cNvSpPr>
            <a:spLocks noGrp="1"/>
          </p:cNvSpPr>
          <p:nvPr>
            <p:ph type="ftr" sz="quarter" idx="11"/>
          </p:nvPr>
        </p:nvSpPr>
        <p:spPr/>
        <p:txBody>
          <a:bodyPr/>
          <a:lstStyle>
            <a:extLst/>
          </a:lstStyle>
          <a:p>
            <a:endParaRPr lang="hu-HU"/>
          </a:p>
        </p:txBody>
      </p:sp>
      <p:sp>
        <p:nvSpPr>
          <p:cNvPr id="7" name="Dia számának helye 6"/>
          <p:cNvSpPr>
            <a:spLocks noGrp="1"/>
          </p:cNvSpPr>
          <p:nvPr>
            <p:ph type="sldNum" sz="quarter" idx="12"/>
          </p:nvPr>
        </p:nvSpPr>
        <p:spPr/>
        <p:txBody>
          <a:bodyPr/>
          <a:lstStyle>
            <a:extLst/>
          </a:lstStyle>
          <a:p>
            <a:fld id="{F450ADBC-3396-4FFB-9E58-A6AB70DCADD4}" type="slidenum">
              <a:rPr lang="hu-HU" smtClean="0"/>
              <a:pPr/>
              <a:t>‹#›</a:t>
            </a:fld>
            <a:endParaRPr lang="hu-HU"/>
          </a:p>
        </p:txBody>
      </p:sp>
      <p:sp>
        <p:nvSpPr>
          <p:cNvPr id="8" name="Cím 7"/>
          <p:cNvSpPr>
            <a:spLocks noGrp="1"/>
          </p:cNvSpPr>
          <p:nvPr>
            <p:ph type="title"/>
          </p:nvPr>
        </p:nvSpPr>
        <p:spPr/>
        <p:txBody>
          <a:bodyPr rtlCol="0"/>
          <a:lstStyle>
            <a:extLst/>
          </a:lstStyle>
          <a:p>
            <a:r>
              <a:rPr kumimoji="0" lang="hu-HU" smtClean="0"/>
              <a:t>Mintacím szerkesztése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Összehasonlítás">
    <p:bg>
      <p:bgRef idx="1003">
        <a:schemeClr val="bg1"/>
      </p:bgRef>
    </p:bg>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8229600" cy="1143000"/>
          </a:xfrm>
        </p:spPr>
        <p:txBody>
          <a:bodyPr anchor="ctr"/>
          <a:lstStyle>
            <a:lvl1pPr>
              <a:defRPr/>
            </a:lvl1pPr>
            <a:extLst/>
          </a:lstStyle>
          <a:p>
            <a:r>
              <a:rPr kumimoji="0" lang="hu-HU" smtClean="0"/>
              <a:t>Mintacím szerkesztése</a:t>
            </a:r>
            <a:endParaRPr kumimoji="0" lang="en-US"/>
          </a:p>
        </p:txBody>
      </p:sp>
      <p:sp>
        <p:nvSpPr>
          <p:cNvPr id="3" name="Szöveg helye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hu-HU" smtClean="0"/>
              <a:t>Mintaszöveg szerkesztése</a:t>
            </a:r>
          </a:p>
        </p:txBody>
      </p:sp>
      <p:sp>
        <p:nvSpPr>
          <p:cNvPr id="4" name="Szöveg helye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hu-HU" smtClean="0"/>
              <a:t>Mintaszöveg szerkesztése</a:t>
            </a:r>
          </a:p>
        </p:txBody>
      </p:sp>
      <p:sp>
        <p:nvSpPr>
          <p:cNvPr id="5" name="Tartalom helye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6" name="Tartalom helye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7" name="Dátum helye 6"/>
          <p:cNvSpPr>
            <a:spLocks noGrp="1"/>
          </p:cNvSpPr>
          <p:nvPr>
            <p:ph type="dt" sz="half" idx="10"/>
          </p:nvPr>
        </p:nvSpPr>
        <p:spPr/>
        <p:txBody>
          <a:bodyPr/>
          <a:lstStyle>
            <a:extLst/>
          </a:lstStyle>
          <a:p>
            <a:r>
              <a:rPr lang="en-US" smtClean="0"/>
              <a:t>22 May, 2015</a:t>
            </a:r>
            <a:endParaRPr lang="hu-HU"/>
          </a:p>
        </p:txBody>
      </p:sp>
      <p:sp>
        <p:nvSpPr>
          <p:cNvPr id="8" name="Élőláb helye 7"/>
          <p:cNvSpPr>
            <a:spLocks noGrp="1"/>
          </p:cNvSpPr>
          <p:nvPr>
            <p:ph type="ftr" sz="quarter" idx="11"/>
          </p:nvPr>
        </p:nvSpPr>
        <p:spPr/>
        <p:txBody>
          <a:bodyPr/>
          <a:lstStyle>
            <a:extLst/>
          </a:lstStyle>
          <a:p>
            <a:endParaRPr lang="hu-HU"/>
          </a:p>
        </p:txBody>
      </p:sp>
      <p:sp>
        <p:nvSpPr>
          <p:cNvPr id="9" name="Dia számának helye 8"/>
          <p:cNvSpPr>
            <a:spLocks noGrp="1"/>
          </p:cNvSpPr>
          <p:nvPr>
            <p:ph type="sldNum" sz="quarter" idx="12"/>
          </p:nvPr>
        </p:nvSpPr>
        <p:spPr/>
        <p:txBody>
          <a:bodyPr/>
          <a:lstStyle>
            <a:extLst/>
          </a:lstStyle>
          <a:p>
            <a:fld id="{F450ADBC-3396-4FFB-9E58-A6AB70DCADD4}" type="slidenum">
              <a:rPr lang="hu-HU" smtClean="0"/>
              <a:pPr/>
              <a:t>‹#›</a:t>
            </a:fld>
            <a:endParaRPr lang="hu-H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bg>
      <p:bgRef idx="1002">
        <a:schemeClr val="bg1"/>
      </p:bgRef>
    </p:bg>
    <p:spTree>
      <p:nvGrpSpPr>
        <p:cNvPr id="1" name=""/>
        <p:cNvGrpSpPr/>
        <p:nvPr/>
      </p:nvGrpSpPr>
      <p:grpSpPr>
        <a:xfrm>
          <a:off x="0" y="0"/>
          <a:ext cx="0" cy="0"/>
          <a:chOff x="0" y="0"/>
          <a:chExt cx="0" cy="0"/>
        </a:xfrm>
      </p:grpSpPr>
      <p:sp>
        <p:nvSpPr>
          <p:cNvPr id="3" name="Dátum helye 2"/>
          <p:cNvSpPr>
            <a:spLocks noGrp="1"/>
          </p:cNvSpPr>
          <p:nvPr>
            <p:ph type="dt" sz="half" idx="10"/>
          </p:nvPr>
        </p:nvSpPr>
        <p:spPr/>
        <p:txBody>
          <a:bodyPr/>
          <a:lstStyle>
            <a:extLst/>
          </a:lstStyle>
          <a:p>
            <a:r>
              <a:rPr lang="en-US" smtClean="0"/>
              <a:t>22 May, 2015</a:t>
            </a:r>
            <a:endParaRPr lang="hu-HU"/>
          </a:p>
        </p:txBody>
      </p:sp>
      <p:sp>
        <p:nvSpPr>
          <p:cNvPr id="4" name="Élőláb helye 3"/>
          <p:cNvSpPr>
            <a:spLocks noGrp="1"/>
          </p:cNvSpPr>
          <p:nvPr>
            <p:ph type="ftr" sz="quarter" idx="11"/>
          </p:nvPr>
        </p:nvSpPr>
        <p:spPr/>
        <p:txBody>
          <a:bodyPr/>
          <a:lstStyle>
            <a:extLst/>
          </a:lstStyle>
          <a:p>
            <a:endParaRPr lang="hu-HU"/>
          </a:p>
        </p:txBody>
      </p:sp>
      <p:sp>
        <p:nvSpPr>
          <p:cNvPr id="5" name="Dia számának helye 4"/>
          <p:cNvSpPr>
            <a:spLocks noGrp="1"/>
          </p:cNvSpPr>
          <p:nvPr>
            <p:ph type="sldNum" sz="quarter" idx="12"/>
          </p:nvPr>
        </p:nvSpPr>
        <p:spPr/>
        <p:txBody>
          <a:bodyPr/>
          <a:lstStyle>
            <a:extLst/>
          </a:lstStyle>
          <a:p>
            <a:fld id="{F450ADBC-3396-4FFB-9E58-A6AB70DCADD4}" type="slidenum">
              <a:rPr lang="hu-HU" smtClean="0"/>
              <a:pPr/>
              <a:t>‹#›</a:t>
            </a:fld>
            <a:endParaRPr lang="hu-HU"/>
          </a:p>
        </p:txBody>
      </p:sp>
      <p:sp>
        <p:nvSpPr>
          <p:cNvPr id="6" name="Cím 5"/>
          <p:cNvSpPr>
            <a:spLocks noGrp="1"/>
          </p:cNvSpPr>
          <p:nvPr>
            <p:ph type="title"/>
          </p:nvPr>
        </p:nvSpPr>
        <p:spPr/>
        <p:txBody>
          <a:bodyPr rtlCol="0"/>
          <a:lstStyle>
            <a:extLst/>
          </a:lstStyle>
          <a:p>
            <a:r>
              <a:rPr kumimoji="0" lang="hu-HU" smtClean="0"/>
              <a:t>Mintacím szerkesztése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extLst/>
          </a:lstStyle>
          <a:p>
            <a:r>
              <a:rPr lang="en-US" smtClean="0"/>
              <a:t>22 May, 2015</a:t>
            </a:r>
            <a:endParaRPr lang="hu-HU"/>
          </a:p>
        </p:txBody>
      </p:sp>
      <p:sp>
        <p:nvSpPr>
          <p:cNvPr id="3" name="Élőláb helye 2"/>
          <p:cNvSpPr>
            <a:spLocks noGrp="1"/>
          </p:cNvSpPr>
          <p:nvPr>
            <p:ph type="ftr" sz="quarter" idx="11"/>
          </p:nvPr>
        </p:nvSpPr>
        <p:spPr/>
        <p:txBody>
          <a:bodyPr/>
          <a:lstStyle>
            <a:extLst/>
          </a:lstStyle>
          <a:p>
            <a:endParaRPr lang="hu-HU"/>
          </a:p>
        </p:txBody>
      </p:sp>
      <p:sp>
        <p:nvSpPr>
          <p:cNvPr id="4" name="Dia számának helye 3"/>
          <p:cNvSpPr>
            <a:spLocks noGrp="1"/>
          </p:cNvSpPr>
          <p:nvPr>
            <p:ph type="sldNum" sz="quarter" idx="12"/>
          </p:nvPr>
        </p:nvSpPr>
        <p:spPr/>
        <p:txBody>
          <a:bodyPr/>
          <a:lstStyle>
            <a:extLst/>
          </a:lstStyle>
          <a:p>
            <a:fld id="{F450ADBC-3396-4FFB-9E58-A6AB70DCADD4}" type="slidenum">
              <a:rPr lang="hu-HU" smtClean="0"/>
              <a:pPr/>
              <a:t>‹#›</a:t>
            </a:fld>
            <a:endParaRPr lang="hu-H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Tartalomrész képaláírással">
    <p:bg>
      <p:bgRef idx="1003">
        <a:schemeClr val="bg1"/>
      </p:bgRef>
    </p:bg>
    <p:spTree>
      <p:nvGrpSpPr>
        <p:cNvPr id="1" name=""/>
        <p:cNvGrpSpPr/>
        <p:nvPr/>
      </p:nvGrpSpPr>
      <p:grpSpPr>
        <a:xfrm>
          <a:off x="0" y="0"/>
          <a:ext cx="0" cy="0"/>
          <a:chOff x="0" y="0"/>
          <a:chExt cx="0" cy="0"/>
        </a:xfrm>
      </p:grpSpPr>
      <p:sp>
        <p:nvSpPr>
          <p:cNvPr id="2" name="Cím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hu-HU" smtClean="0"/>
              <a:t>Mintacím szerkesztése</a:t>
            </a:r>
            <a:endParaRPr kumimoji="0" lang="en-US"/>
          </a:p>
        </p:txBody>
      </p:sp>
      <p:sp>
        <p:nvSpPr>
          <p:cNvPr id="3" name="Szöveg helye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hu-HU" smtClean="0"/>
              <a:t>Mintaszöveg szerkesztése</a:t>
            </a:r>
          </a:p>
        </p:txBody>
      </p:sp>
      <p:sp>
        <p:nvSpPr>
          <p:cNvPr id="4" name="Tartalom helye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5" name="Dátum helye 4"/>
          <p:cNvSpPr>
            <a:spLocks noGrp="1"/>
          </p:cNvSpPr>
          <p:nvPr>
            <p:ph type="dt" sz="half" idx="10"/>
          </p:nvPr>
        </p:nvSpPr>
        <p:spPr>
          <a:xfrm>
            <a:off x="6727032" y="6407944"/>
            <a:ext cx="1920240" cy="365760"/>
          </a:xfrm>
        </p:spPr>
        <p:txBody>
          <a:bodyPr/>
          <a:lstStyle>
            <a:extLst/>
          </a:lstStyle>
          <a:p>
            <a:r>
              <a:rPr lang="en-US" smtClean="0"/>
              <a:t>22 May, 2015</a:t>
            </a:r>
            <a:endParaRPr lang="hu-HU"/>
          </a:p>
        </p:txBody>
      </p:sp>
      <p:sp>
        <p:nvSpPr>
          <p:cNvPr id="6" name="Élőláb helye 5"/>
          <p:cNvSpPr>
            <a:spLocks noGrp="1"/>
          </p:cNvSpPr>
          <p:nvPr>
            <p:ph type="ftr" sz="quarter" idx="11"/>
          </p:nvPr>
        </p:nvSpPr>
        <p:spPr/>
        <p:txBody>
          <a:bodyPr/>
          <a:lstStyle>
            <a:extLst/>
          </a:lstStyle>
          <a:p>
            <a:endParaRPr lang="hu-HU"/>
          </a:p>
        </p:txBody>
      </p:sp>
      <p:sp>
        <p:nvSpPr>
          <p:cNvPr id="7" name="Dia számának helye 6"/>
          <p:cNvSpPr>
            <a:spLocks noGrp="1"/>
          </p:cNvSpPr>
          <p:nvPr>
            <p:ph type="sldNum" sz="quarter" idx="12"/>
          </p:nvPr>
        </p:nvSpPr>
        <p:spPr/>
        <p:txBody>
          <a:bodyPr/>
          <a:lstStyle>
            <a:extLst/>
          </a:lstStyle>
          <a:p>
            <a:fld id="{F450ADBC-3396-4FFB-9E58-A6AB70DCADD4}" type="slidenum">
              <a:rPr lang="hu-HU" smtClean="0"/>
              <a:pPr/>
              <a:t>‹#›</a:t>
            </a:fld>
            <a:endParaRPr lang="hu-H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Kép képaláírással">
    <p:bg>
      <p:bgRef idx="1002">
        <a:schemeClr val="bg1"/>
      </p:bgRef>
    </p:bg>
    <p:spTree>
      <p:nvGrpSpPr>
        <p:cNvPr id="1" name=""/>
        <p:cNvGrpSpPr/>
        <p:nvPr/>
      </p:nvGrpSpPr>
      <p:grpSpPr>
        <a:xfrm>
          <a:off x="0" y="0"/>
          <a:ext cx="0" cy="0"/>
          <a:chOff x="0" y="0"/>
          <a:chExt cx="0" cy="0"/>
        </a:xfrm>
      </p:grpSpPr>
      <p:sp>
        <p:nvSpPr>
          <p:cNvPr id="4" name="Szöveg helye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hu-HU" smtClean="0"/>
              <a:t>Mintaszöveg szerkesztése</a:t>
            </a:r>
          </a:p>
        </p:txBody>
      </p:sp>
      <p:sp>
        <p:nvSpPr>
          <p:cNvPr id="3" name="Kép hely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hu-HU" smtClean="0"/>
              <a:t>Kép beszúrásához kattintson az ikonra</a:t>
            </a:r>
            <a:endParaRPr kumimoji="0" lang="en-US" dirty="0"/>
          </a:p>
        </p:txBody>
      </p:sp>
      <p:sp>
        <p:nvSpPr>
          <p:cNvPr id="5" name="Dátum helye 4"/>
          <p:cNvSpPr>
            <a:spLocks noGrp="1"/>
          </p:cNvSpPr>
          <p:nvPr>
            <p:ph type="dt" sz="half" idx="10"/>
          </p:nvPr>
        </p:nvSpPr>
        <p:spPr/>
        <p:txBody>
          <a:bodyPr/>
          <a:lstStyle>
            <a:lvl1pPr>
              <a:defRPr>
                <a:solidFill>
                  <a:schemeClr val="tx1"/>
                </a:solidFill>
              </a:defRPr>
            </a:lvl1pPr>
            <a:extLst/>
          </a:lstStyle>
          <a:p>
            <a:r>
              <a:rPr lang="en-US" smtClean="0"/>
              <a:t>22 May, 2015</a:t>
            </a:r>
            <a:endParaRPr lang="hu-HU"/>
          </a:p>
        </p:txBody>
      </p:sp>
      <p:sp>
        <p:nvSpPr>
          <p:cNvPr id="6" name="Élőláb helye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hu-HU"/>
          </a:p>
        </p:txBody>
      </p:sp>
      <p:sp>
        <p:nvSpPr>
          <p:cNvPr id="7" name="Dia számának helye 6"/>
          <p:cNvSpPr>
            <a:spLocks noGrp="1"/>
          </p:cNvSpPr>
          <p:nvPr>
            <p:ph type="sldNum" sz="quarter" idx="12"/>
          </p:nvPr>
        </p:nvSpPr>
        <p:spPr/>
        <p:txBody>
          <a:bodyPr/>
          <a:lstStyle>
            <a:lvl1pPr>
              <a:defRPr>
                <a:solidFill>
                  <a:schemeClr val="tx1"/>
                </a:solidFill>
              </a:defRPr>
            </a:lvl1pPr>
            <a:extLst/>
          </a:lstStyle>
          <a:p>
            <a:fld id="{F450ADBC-3396-4FFB-9E58-A6AB70DCADD4}" type="slidenum">
              <a:rPr lang="hu-HU" smtClean="0"/>
              <a:pPr/>
              <a:t>‹#›</a:t>
            </a:fld>
            <a:endParaRPr lang="hu-HU"/>
          </a:p>
        </p:txBody>
      </p:sp>
      <p:sp>
        <p:nvSpPr>
          <p:cNvPr id="2" name="Cím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hu-HU" smtClean="0"/>
              <a:t>Mintacím szerkesztése</a:t>
            </a:r>
            <a:endParaRPr kumimoji="0" lang="en-US"/>
          </a:p>
        </p:txBody>
      </p:sp>
      <p:sp>
        <p:nvSpPr>
          <p:cNvPr id="8" name="Szabadkézi sokszög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Szabadkézi sokszög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Derékszögű háromszög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Egyenes összekötő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Sávnyíl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Sávnyíl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Szabadkézi sokszög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Szabadkézi sokszög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Derékszögű háromszög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Egyenes összekötő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ím helye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hu-HU" smtClean="0"/>
              <a:t>Mintacím szerkesztése</a:t>
            </a:r>
            <a:endParaRPr kumimoji="0" lang="en-US"/>
          </a:p>
        </p:txBody>
      </p:sp>
      <p:sp>
        <p:nvSpPr>
          <p:cNvPr id="30" name="Szöveg helye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hu-HU" smtClean="0"/>
              <a:t>Mintaszöveg szerkesztése</a:t>
            </a:r>
          </a:p>
          <a:p>
            <a:pPr lvl="1" eaLnBrk="1" latinLnBrk="0" hangingPunct="1"/>
            <a:r>
              <a:rPr kumimoji="0" lang="hu-HU" smtClean="0"/>
              <a:t>Második szint</a:t>
            </a:r>
          </a:p>
          <a:p>
            <a:pPr lvl="2" eaLnBrk="1" latinLnBrk="0" hangingPunct="1"/>
            <a:r>
              <a:rPr kumimoji="0" lang="hu-HU" smtClean="0"/>
              <a:t>Harmadik szint</a:t>
            </a:r>
          </a:p>
          <a:p>
            <a:pPr lvl="3" eaLnBrk="1" latinLnBrk="0" hangingPunct="1"/>
            <a:r>
              <a:rPr kumimoji="0" lang="hu-HU" smtClean="0"/>
              <a:t>Negyedik szint</a:t>
            </a:r>
          </a:p>
          <a:p>
            <a:pPr lvl="4" eaLnBrk="1" latinLnBrk="0" hangingPunct="1"/>
            <a:r>
              <a:rPr kumimoji="0" lang="hu-HU" smtClean="0"/>
              <a:t>Ötödik szint</a:t>
            </a:r>
            <a:endParaRPr kumimoji="0" lang="en-US"/>
          </a:p>
        </p:txBody>
      </p:sp>
      <p:sp>
        <p:nvSpPr>
          <p:cNvPr id="10" name="Dátum helye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r>
              <a:rPr lang="en-US" smtClean="0"/>
              <a:t>22 May, 2015</a:t>
            </a:r>
            <a:endParaRPr lang="hu-HU"/>
          </a:p>
        </p:txBody>
      </p:sp>
      <p:sp>
        <p:nvSpPr>
          <p:cNvPr id="22" name="Élőláb helye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hu-HU"/>
          </a:p>
        </p:txBody>
      </p:sp>
      <p:sp>
        <p:nvSpPr>
          <p:cNvPr id="18" name="Dia számának hely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450ADBC-3396-4FFB-9E58-A6AB70DCADD4}" type="slidenum">
              <a:rPr lang="hu-HU" smtClean="0"/>
              <a:pPr/>
              <a:t>‹#›</a:t>
            </a:fld>
            <a:endParaRPr lang="hu-HU"/>
          </a:p>
        </p:txBody>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hf hd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395536" y="110213"/>
            <a:ext cx="8204448" cy="1901769"/>
          </a:xfrm>
        </p:spPr>
        <p:txBody>
          <a:bodyPr>
            <a:noAutofit/>
          </a:bodyPr>
          <a:lstStyle/>
          <a:p>
            <a:pPr algn="ctr"/>
            <a:r>
              <a:rPr lang="en-GB" sz="3600" dirty="0"/>
              <a:t>Computer Games for Older Adults Beyond Entertainment and Training: Possible Tools for Early Warnings</a:t>
            </a:r>
            <a:endParaRPr lang="hu-HU" sz="3600" dirty="0"/>
          </a:p>
        </p:txBody>
      </p:sp>
      <p:sp>
        <p:nvSpPr>
          <p:cNvPr id="3" name="Alcím 2"/>
          <p:cNvSpPr>
            <a:spLocks noGrp="1"/>
          </p:cNvSpPr>
          <p:nvPr>
            <p:ph type="subTitle" idx="1"/>
          </p:nvPr>
        </p:nvSpPr>
        <p:spPr>
          <a:xfrm>
            <a:off x="3059832" y="3501008"/>
            <a:ext cx="6044208" cy="864096"/>
          </a:xfrm>
        </p:spPr>
        <p:txBody>
          <a:bodyPr>
            <a:noAutofit/>
          </a:bodyPr>
          <a:lstStyle/>
          <a:p>
            <a:pPr>
              <a:spcBef>
                <a:spcPts val="600"/>
              </a:spcBef>
              <a:spcAft>
                <a:spcPts val="1200"/>
              </a:spcAft>
            </a:pPr>
            <a:r>
              <a:rPr lang="en-GB" sz="2400" b="1" dirty="0" smtClean="0">
                <a:solidFill>
                  <a:schemeClr val="tx1"/>
                </a:solidFill>
              </a:rPr>
              <a:t>Budapest </a:t>
            </a:r>
            <a:r>
              <a:rPr lang="en-GB" sz="2400" b="1" dirty="0">
                <a:solidFill>
                  <a:schemeClr val="tx1"/>
                </a:solidFill>
              </a:rPr>
              <a:t>University of Technology and </a:t>
            </a:r>
            <a:r>
              <a:rPr lang="en-GB" sz="2400" b="1" dirty="0" smtClean="0">
                <a:solidFill>
                  <a:schemeClr val="tx1"/>
                </a:solidFill>
              </a:rPr>
              <a:t>Economics </a:t>
            </a:r>
            <a:endParaRPr lang="en-US" sz="2400" b="1" dirty="0">
              <a:solidFill>
                <a:schemeClr val="tx1"/>
              </a:solidFill>
            </a:endParaRPr>
          </a:p>
        </p:txBody>
      </p:sp>
      <p:sp>
        <p:nvSpPr>
          <p:cNvPr id="4" name="Szövegdoboz 3"/>
          <p:cNvSpPr txBox="1"/>
          <p:nvPr/>
        </p:nvSpPr>
        <p:spPr>
          <a:xfrm>
            <a:off x="3995936" y="6376476"/>
            <a:ext cx="1701107" cy="369332"/>
          </a:xfrm>
          <a:prstGeom prst="rect">
            <a:avLst/>
          </a:prstGeom>
          <a:noFill/>
        </p:spPr>
        <p:txBody>
          <a:bodyPr wrap="none" rtlCol="0">
            <a:spAutoFit/>
          </a:bodyPr>
          <a:lstStyle/>
          <a:p>
            <a:r>
              <a:rPr lang="hu-HU" dirty="0" smtClean="0"/>
              <a:t>04 </a:t>
            </a:r>
            <a:r>
              <a:rPr lang="hu-HU" dirty="0" err="1" smtClean="0"/>
              <a:t>Dec</a:t>
            </a:r>
            <a:r>
              <a:rPr lang="hu-HU" dirty="0" smtClean="0"/>
              <a:t>, 2015</a:t>
            </a:r>
          </a:p>
        </p:txBody>
      </p:sp>
      <p:pic>
        <p:nvPicPr>
          <p:cNvPr id="5" name="Picture 2" descr="https://m3w-project.eu/sites/default/files/styles/header-image/public/header_images/new-header-blocks-man_0.png?itok=aVm-88K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62216"/>
          <a:stretch/>
        </p:blipFill>
        <p:spPr bwMode="auto">
          <a:xfrm>
            <a:off x="165448" y="1988840"/>
            <a:ext cx="2375271"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86254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a:xfrm>
            <a:off x="467544" y="908720"/>
            <a:ext cx="8229600" cy="936104"/>
          </a:xfrm>
        </p:spPr>
        <p:txBody>
          <a:bodyPr>
            <a:normAutofit/>
          </a:bodyPr>
          <a:lstStyle/>
          <a:p>
            <a:pPr algn="just"/>
            <a:r>
              <a:rPr lang="en-US" dirty="0"/>
              <a:t>entertainment capability </a:t>
            </a:r>
            <a:r>
              <a:rPr lang="en-US" dirty="0">
                <a:sym typeface="Symbol"/>
              </a:rPr>
              <a:t></a:t>
            </a:r>
            <a:r>
              <a:rPr lang="en-US" dirty="0"/>
              <a:t> measurement </a:t>
            </a:r>
            <a:r>
              <a:rPr lang="en-US" dirty="0" smtClean="0"/>
              <a:t>power</a:t>
            </a:r>
            <a:r>
              <a:rPr lang="hu-HU" dirty="0"/>
              <a:t> </a:t>
            </a:r>
            <a:r>
              <a:rPr lang="hu-HU" dirty="0" smtClean="0"/>
              <a:t>(</a:t>
            </a:r>
            <a:r>
              <a:rPr lang="en-US" dirty="0" smtClean="0"/>
              <a:t>contradictory </a:t>
            </a:r>
            <a:r>
              <a:rPr lang="en-US" dirty="0"/>
              <a:t>requirements</a:t>
            </a:r>
            <a:r>
              <a:rPr lang="hu-HU" dirty="0"/>
              <a:t> </a:t>
            </a:r>
            <a:r>
              <a:rPr lang="hu-HU" dirty="0" smtClean="0"/>
              <a:t>)</a:t>
            </a:r>
            <a:endParaRPr lang="hu-HU" dirty="0"/>
          </a:p>
          <a:p>
            <a:pPr marL="109728" indent="0">
              <a:buNone/>
            </a:pPr>
            <a:endParaRPr lang="hu-HU" dirty="0"/>
          </a:p>
        </p:txBody>
      </p:sp>
      <p:sp>
        <p:nvSpPr>
          <p:cNvPr id="3" name="Cím 2"/>
          <p:cNvSpPr>
            <a:spLocks noGrp="1"/>
          </p:cNvSpPr>
          <p:nvPr>
            <p:ph type="title"/>
          </p:nvPr>
        </p:nvSpPr>
        <p:spPr>
          <a:xfrm>
            <a:off x="0" y="10510"/>
            <a:ext cx="8229600" cy="936104"/>
          </a:xfrm>
        </p:spPr>
        <p:txBody>
          <a:bodyPr>
            <a:normAutofit/>
          </a:bodyPr>
          <a:lstStyle/>
          <a:p>
            <a:r>
              <a:rPr lang="hu-HU" sz="4000" dirty="0" err="1" smtClean="0"/>
              <a:t>Challeng</a:t>
            </a:r>
            <a:r>
              <a:rPr lang="en-GB" sz="4000" dirty="0" err="1" smtClean="0"/>
              <a:t>es</a:t>
            </a:r>
            <a:endParaRPr lang="hu-HU" sz="4000" dirty="0"/>
          </a:p>
        </p:txBody>
      </p:sp>
      <p:sp>
        <p:nvSpPr>
          <p:cNvPr id="5" name="Dátum helye 4"/>
          <p:cNvSpPr>
            <a:spLocks noGrp="1"/>
          </p:cNvSpPr>
          <p:nvPr>
            <p:ph type="dt" sz="half" idx="10"/>
          </p:nvPr>
        </p:nvSpPr>
        <p:spPr/>
        <p:txBody>
          <a:bodyPr/>
          <a:lstStyle/>
          <a:p>
            <a:r>
              <a:rPr lang="en-US" smtClean="0"/>
              <a:t>22 May, 2015</a:t>
            </a:r>
            <a:endParaRPr lang="hu-HU" dirty="0"/>
          </a:p>
        </p:txBody>
      </p:sp>
      <p:sp>
        <p:nvSpPr>
          <p:cNvPr id="6" name="Dia számának helye 5"/>
          <p:cNvSpPr>
            <a:spLocks noGrp="1"/>
          </p:cNvSpPr>
          <p:nvPr>
            <p:ph type="sldNum" sz="quarter" idx="12"/>
          </p:nvPr>
        </p:nvSpPr>
        <p:spPr/>
        <p:txBody>
          <a:bodyPr/>
          <a:lstStyle/>
          <a:p>
            <a:fld id="{F450ADBC-3396-4FFB-9E58-A6AB70DCADD4}" type="slidenum">
              <a:rPr lang="hu-HU" smtClean="0"/>
              <a:pPr/>
              <a:t>10</a:t>
            </a:fld>
            <a:endParaRPr lang="hu-HU" dirty="0"/>
          </a:p>
        </p:txBody>
      </p:sp>
      <p:graphicFrame>
        <p:nvGraphicFramePr>
          <p:cNvPr id="4" name="Táblázat 3"/>
          <p:cNvGraphicFramePr>
            <a:graphicFrameLocks noGrp="1"/>
          </p:cNvGraphicFramePr>
          <p:nvPr>
            <p:extLst>
              <p:ext uri="{D42A27DB-BD31-4B8C-83A1-F6EECF244321}">
                <p14:modId xmlns:p14="http://schemas.microsoft.com/office/powerpoint/2010/main" val="3953112688"/>
              </p:ext>
            </p:extLst>
          </p:nvPr>
        </p:nvGraphicFramePr>
        <p:xfrm>
          <a:off x="35497" y="1844822"/>
          <a:ext cx="8949681" cy="4017521"/>
        </p:xfrm>
        <a:graphic>
          <a:graphicData uri="http://schemas.openxmlformats.org/drawingml/2006/table">
            <a:tbl>
              <a:tblPr>
                <a:tableStyleId>{5C22544A-7EE6-4342-B048-85BDC9FD1C3A}</a:tableStyleId>
              </a:tblPr>
              <a:tblGrid>
                <a:gridCol w="856304"/>
                <a:gridCol w="1364950"/>
                <a:gridCol w="429299"/>
                <a:gridCol w="528367"/>
                <a:gridCol w="1331926"/>
                <a:gridCol w="673729"/>
                <a:gridCol w="1224136"/>
                <a:gridCol w="997147"/>
                <a:gridCol w="1543823"/>
              </a:tblGrid>
              <a:tr h="1296146">
                <a:tc>
                  <a:txBody>
                    <a:bodyPr/>
                    <a:lstStyle/>
                    <a:p>
                      <a:pPr algn="l" fontAlgn="ctr"/>
                      <a:r>
                        <a:rPr lang="en-US" sz="1200" u="none" strike="noStrike" dirty="0">
                          <a:effectLst/>
                          <a:latin typeface="Calibri" pitchFamily="34" charset="0"/>
                        </a:rPr>
                        <a:t>GAME</a:t>
                      </a:r>
                      <a:endParaRPr lang="en-US" sz="1200" b="1" i="0" u="none" strike="noStrike" dirty="0">
                        <a:solidFill>
                          <a:srgbClr val="000000"/>
                        </a:solidFill>
                        <a:effectLst/>
                        <a:latin typeface="Calibri" pitchFamily="34" charset="0"/>
                      </a:endParaRPr>
                    </a:p>
                  </a:txBody>
                  <a:tcPr marL="7658" marR="7658" marT="7658" marB="0" anchor="ctr"/>
                </a:tc>
                <a:tc>
                  <a:txBody>
                    <a:bodyPr/>
                    <a:lstStyle/>
                    <a:p>
                      <a:pPr algn="ctr" fontAlgn="ctr"/>
                      <a:r>
                        <a:rPr lang="en-US" sz="1200" u="none" strike="noStrike" dirty="0">
                          <a:effectLst/>
                          <a:latin typeface="Calibri" pitchFamily="34" charset="0"/>
                        </a:rPr>
                        <a:t>NUM. OF GAMELOGS OPENED</a:t>
                      </a:r>
                      <a:br>
                        <a:rPr lang="en-US" sz="1200" u="none" strike="noStrike" dirty="0">
                          <a:effectLst/>
                          <a:latin typeface="Calibri" pitchFamily="34" charset="0"/>
                        </a:rPr>
                      </a:br>
                      <a:r>
                        <a:rPr lang="en-US" sz="1200" u="none" strike="noStrike" dirty="0">
                          <a:effectLst/>
                          <a:latin typeface="Calibri" pitchFamily="34" charset="0"/>
                        </a:rPr>
                        <a:t> </a:t>
                      </a:r>
                      <a:r>
                        <a:rPr lang="en-US" sz="1200" u="none" strike="noStrike" dirty="0" smtClean="0">
                          <a:effectLst/>
                          <a:latin typeface="Calibri" pitchFamily="34" charset="0"/>
                        </a:rPr>
                        <a:t>(</a:t>
                      </a:r>
                      <a:r>
                        <a:rPr lang="hu-HU" sz="1200" u="none" strike="noStrike" dirty="0" err="1" smtClean="0">
                          <a:effectLst/>
                          <a:latin typeface="Calibri" pitchFamily="34" charset="0"/>
                        </a:rPr>
                        <a:t>June</a:t>
                      </a:r>
                      <a:r>
                        <a:rPr lang="hu-HU" sz="1200" u="none" strike="noStrike" baseline="0" dirty="0" smtClean="0">
                          <a:effectLst/>
                          <a:latin typeface="Calibri" pitchFamily="34" charset="0"/>
                        </a:rPr>
                        <a:t> </a:t>
                      </a:r>
                      <a:r>
                        <a:rPr lang="en-US" sz="1200" u="none" strike="noStrike" dirty="0" smtClean="0">
                          <a:effectLst/>
                          <a:latin typeface="Calibri" pitchFamily="34" charset="0"/>
                        </a:rPr>
                        <a:t>01</a:t>
                      </a:r>
                      <a:r>
                        <a:rPr lang="hu-HU" sz="1200" u="none" strike="noStrike" dirty="0" smtClean="0">
                          <a:effectLst/>
                          <a:latin typeface="Calibri" pitchFamily="34" charset="0"/>
                        </a:rPr>
                        <a:t>,</a:t>
                      </a:r>
                      <a:r>
                        <a:rPr lang="hu-HU" sz="1200" u="none" strike="noStrike" baseline="0" dirty="0" smtClean="0">
                          <a:effectLst/>
                          <a:latin typeface="Calibri" pitchFamily="34" charset="0"/>
                        </a:rPr>
                        <a:t> 2014</a:t>
                      </a:r>
                      <a:r>
                        <a:rPr lang="en-US" sz="1200" u="none" strike="noStrike" dirty="0" smtClean="0">
                          <a:effectLst/>
                          <a:latin typeface="Calibri" pitchFamily="34" charset="0"/>
                        </a:rPr>
                        <a:t>-</a:t>
                      </a:r>
                      <a:r>
                        <a:rPr lang="hu-HU" sz="1200" u="none" strike="noStrike" dirty="0" err="1" smtClean="0">
                          <a:effectLst/>
                          <a:latin typeface="Calibri" pitchFamily="34" charset="0"/>
                        </a:rPr>
                        <a:t>March</a:t>
                      </a:r>
                      <a:r>
                        <a:rPr lang="hu-HU" sz="1200" u="none" strike="noStrike" baseline="0" dirty="0" smtClean="0">
                          <a:effectLst/>
                          <a:latin typeface="Calibri" pitchFamily="34" charset="0"/>
                        </a:rPr>
                        <a:t> </a:t>
                      </a:r>
                      <a:r>
                        <a:rPr lang="en-US" sz="1200" u="none" strike="noStrike" dirty="0" smtClean="0">
                          <a:effectLst/>
                          <a:latin typeface="Calibri" pitchFamily="34" charset="0"/>
                        </a:rPr>
                        <a:t>31</a:t>
                      </a:r>
                      <a:r>
                        <a:rPr lang="hu-HU" sz="1200" u="none" strike="noStrike" dirty="0" smtClean="0">
                          <a:effectLst/>
                          <a:latin typeface="Calibri" pitchFamily="34" charset="0"/>
                        </a:rPr>
                        <a:t>,</a:t>
                      </a:r>
                      <a:r>
                        <a:rPr lang="hu-HU" sz="1200" u="none" strike="noStrike" baseline="0" dirty="0" smtClean="0">
                          <a:effectLst/>
                          <a:latin typeface="Calibri" pitchFamily="34" charset="0"/>
                        </a:rPr>
                        <a:t> 2015</a:t>
                      </a:r>
                      <a:r>
                        <a:rPr lang="en-US" sz="1200" u="none" strike="noStrike" dirty="0" smtClean="0">
                          <a:effectLst/>
                          <a:latin typeface="Calibri" pitchFamily="34" charset="0"/>
                        </a:rPr>
                        <a:t>)</a:t>
                      </a:r>
                      <a:endParaRPr lang="en-US" sz="1200" b="1" i="0" u="none" strike="noStrike" dirty="0">
                        <a:solidFill>
                          <a:srgbClr val="000000"/>
                        </a:solidFill>
                        <a:effectLst/>
                        <a:latin typeface="Calibri" pitchFamily="34" charset="0"/>
                      </a:endParaRPr>
                    </a:p>
                  </a:txBody>
                  <a:tcPr marL="7658" marR="7658" marT="7658" marB="0" anchor="ctr"/>
                </a:tc>
                <a:tc>
                  <a:txBody>
                    <a:bodyPr/>
                    <a:lstStyle/>
                    <a:p>
                      <a:pPr algn="ctr" fontAlgn="ctr"/>
                      <a:r>
                        <a:rPr lang="en-US" sz="1200" u="none" strike="noStrike">
                          <a:effectLst/>
                          <a:latin typeface="Calibri" pitchFamily="34" charset="0"/>
                        </a:rPr>
                        <a:t>GIVEN UP</a:t>
                      </a:r>
                      <a:endParaRPr lang="en-US" sz="1200" b="1" i="0" u="none" strike="noStrike">
                        <a:solidFill>
                          <a:srgbClr val="000000"/>
                        </a:solidFill>
                        <a:effectLst/>
                        <a:latin typeface="Calibri" pitchFamily="34" charset="0"/>
                      </a:endParaRPr>
                    </a:p>
                  </a:txBody>
                  <a:tcPr marL="7658" marR="7658" marT="7658" marB="0" anchor="ctr"/>
                </a:tc>
                <a:tc>
                  <a:txBody>
                    <a:bodyPr/>
                    <a:lstStyle/>
                    <a:p>
                      <a:pPr algn="ctr" fontAlgn="ctr"/>
                      <a:r>
                        <a:rPr lang="en-US" sz="1200" u="none" strike="noStrike">
                          <a:effectLst/>
                          <a:latin typeface="Calibri" pitchFamily="34" charset="0"/>
                        </a:rPr>
                        <a:t>GIVEN UP %</a:t>
                      </a:r>
                      <a:endParaRPr lang="en-US" sz="1200" b="1" i="0" u="none" strike="noStrike">
                        <a:solidFill>
                          <a:srgbClr val="000000"/>
                        </a:solidFill>
                        <a:effectLst/>
                        <a:latin typeface="Calibri" pitchFamily="34" charset="0"/>
                      </a:endParaRPr>
                    </a:p>
                  </a:txBody>
                  <a:tcPr marL="7658" marR="7658" marT="7658" marB="0" anchor="ctr"/>
                </a:tc>
                <a:tc>
                  <a:txBody>
                    <a:bodyPr/>
                    <a:lstStyle/>
                    <a:p>
                      <a:pPr algn="ctr" fontAlgn="ctr"/>
                      <a:r>
                        <a:rPr lang="en-US" sz="1200" u="none" strike="noStrike" dirty="0">
                          <a:effectLst/>
                          <a:latin typeface="Calibri" pitchFamily="34" charset="0"/>
                        </a:rPr>
                        <a:t>NUM. OF GAMELOGS (GIVEN UP NOT INCL.)</a:t>
                      </a:r>
                      <a:br>
                        <a:rPr lang="en-US" sz="1200" u="none" strike="noStrike" dirty="0">
                          <a:effectLst/>
                          <a:latin typeface="Calibri" pitchFamily="34" charset="0"/>
                        </a:rPr>
                      </a:br>
                      <a:r>
                        <a:rPr lang="en-US" sz="1200" u="none" strike="noStrike" dirty="0">
                          <a:effectLst/>
                          <a:latin typeface="Calibri" pitchFamily="34" charset="0"/>
                        </a:rPr>
                        <a:t> </a:t>
                      </a:r>
                      <a:r>
                        <a:rPr lang="en-US" sz="1200" u="none" strike="noStrike" dirty="0" smtClean="0">
                          <a:effectLst/>
                          <a:latin typeface="Calibri" pitchFamily="34" charset="0"/>
                        </a:rPr>
                        <a:t>(</a:t>
                      </a:r>
                      <a:r>
                        <a:rPr lang="hu-HU" sz="1200" u="none" strike="noStrike" dirty="0" err="1" smtClean="0">
                          <a:effectLst/>
                          <a:latin typeface="Calibri" pitchFamily="34" charset="0"/>
                        </a:rPr>
                        <a:t>June</a:t>
                      </a:r>
                      <a:r>
                        <a:rPr lang="hu-HU" sz="1200" u="none" strike="noStrike" baseline="0" dirty="0" smtClean="0">
                          <a:effectLst/>
                          <a:latin typeface="Calibri" pitchFamily="34" charset="0"/>
                        </a:rPr>
                        <a:t> </a:t>
                      </a:r>
                      <a:r>
                        <a:rPr lang="en-US" sz="1200" u="none" strike="noStrike" dirty="0" smtClean="0">
                          <a:effectLst/>
                          <a:latin typeface="Calibri" pitchFamily="34" charset="0"/>
                        </a:rPr>
                        <a:t>01</a:t>
                      </a:r>
                      <a:r>
                        <a:rPr lang="hu-HU" sz="1200" u="none" strike="noStrike" dirty="0" smtClean="0">
                          <a:effectLst/>
                          <a:latin typeface="Calibri" pitchFamily="34" charset="0"/>
                        </a:rPr>
                        <a:t>,</a:t>
                      </a:r>
                      <a:r>
                        <a:rPr lang="hu-HU" sz="1200" u="none" strike="noStrike" baseline="0" dirty="0" smtClean="0">
                          <a:effectLst/>
                          <a:latin typeface="Calibri" pitchFamily="34" charset="0"/>
                        </a:rPr>
                        <a:t> 2014</a:t>
                      </a:r>
                      <a:r>
                        <a:rPr lang="en-US" sz="1200" u="none" strike="noStrike" dirty="0" smtClean="0">
                          <a:effectLst/>
                          <a:latin typeface="Calibri" pitchFamily="34" charset="0"/>
                        </a:rPr>
                        <a:t>-</a:t>
                      </a:r>
                      <a:r>
                        <a:rPr lang="hu-HU" sz="1200" u="none" strike="noStrike" dirty="0" err="1" smtClean="0">
                          <a:effectLst/>
                          <a:latin typeface="Calibri" pitchFamily="34" charset="0"/>
                        </a:rPr>
                        <a:t>March</a:t>
                      </a:r>
                      <a:r>
                        <a:rPr lang="hu-HU" sz="1200" u="none" strike="noStrike" baseline="0" dirty="0" smtClean="0">
                          <a:effectLst/>
                          <a:latin typeface="Calibri" pitchFamily="34" charset="0"/>
                        </a:rPr>
                        <a:t> </a:t>
                      </a:r>
                      <a:r>
                        <a:rPr lang="en-US" sz="1200" u="none" strike="noStrike" dirty="0" smtClean="0">
                          <a:effectLst/>
                          <a:latin typeface="Calibri" pitchFamily="34" charset="0"/>
                        </a:rPr>
                        <a:t>31</a:t>
                      </a:r>
                      <a:r>
                        <a:rPr lang="hu-HU" sz="1200" u="none" strike="noStrike" dirty="0" smtClean="0">
                          <a:effectLst/>
                          <a:latin typeface="Calibri" pitchFamily="34" charset="0"/>
                        </a:rPr>
                        <a:t>,</a:t>
                      </a:r>
                      <a:r>
                        <a:rPr lang="hu-HU" sz="1200" u="none" strike="noStrike" baseline="0" dirty="0" smtClean="0">
                          <a:effectLst/>
                          <a:latin typeface="Calibri" pitchFamily="34" charset="0"/>
                        </a:rPr>
                        <a:t> 2015)</a:t>
                      </a:r>
                      <a:endParaRPr lang="en-US" sz="1200" b="1" i="0" u="none" strike="noStrike" dirty="0">
                        <a:solidFill>
                          <a:srgbClr val="000000"/>
                        </a:solidFill>
                        <a:effectLst/>
                        <a:latin typeface="Calibri" pitchFamily="34" charset="0"/>
                      </a:endParaRPr>
                    </a:p>
                  </a:txBody>
                  <a:tcPr marL="7658" marR="7658" marT="7658" marB="0" anchor="ctr"/>
                </a:tc>
                <a:tc>
                  <a:txBody>
                    <a:bodyPr/>
                    <a:lstStyle/>
                    <a:p>
                      <a:pPr algn="ctr" fontAlgn="ctr"/>
                      <a:r>
                        <a:rPr lang="en-US" sz="1200" u="none" strike="noStrike" dirty="0">
                          <a:effectLst/>
                          <a:latin typeface="Calibri" pitchFamily="34" charset="0"/>
                        </a:rPr>
                        <a:t>NUM. OF SUBTYPES PLAYED</a:t>
                      </a:r>
                      <a:endParaRPr lang="en-US" sz="1200" b="1" i="0" u="none" strike="noStrike" dirty="0">
                        <a:solidFill>
                          <a:srgbClr val="000000"/>
                        </a:solidFill>
                        <a:effectLst/>
                        <a:latin typeface="Calibri" pitchFamily="34" charset="0"/>
                      </a:endParaRPr>
                    </a:p>
                  </a:txBody>
                  <a:tcPr marL="7658" marR="7658" marT="7658" marB="0" anchor="ctr"/>
                </a:tc>
                <a:tc>
                  <a:txBody>
                    <a:bodyPr/>
                    <a:lstStyle/>
                    <a:p>
                      <a:pPr algn="ctr" fontAlgn="ctr"/>
                      <a:r>
                        <a:rPr lang="en-US" sz="1200" u="none" strike="noStrike" dirty="0">
                          <a:effectLst/>
                          <a:latin typeface="Calibri" pitchFamily="34" charset="0"/>
                        </a:rPr>
                        <a:t>NUM. OF CORRECT LOGS</a:t>
                      </a:r>
                      <a:br>
                        <a:rPr lang="en-US" sz="1200" u="none" strike="noStrike" dirty="0">
                          <a:effectLst/>
                          <a:latin typeface="Calibri" pitchFamily="34" charset="0"/>
                        </a:rPr>
                      </a:br>
                      <a:r>
                        <a:rPr lang="en-US" sz="1200" u="none" strike="noStrike" dirty="0">
                          <a:effectLst/>
                          <a:latin typeface="Calibri" pitchFamily="34" charset="0"/>
                        </a:rPr>
                        <a:t> (NO GIVEN </a:t>
                      </a:r>
                      <a:r>
                        <a:rPr lang="en-US" sz="1200" u="none" strike="noStrike" dirty="0" smtClean="0">
                          <a:effectLst/>
                          <a:latin typeface="Calibri" pitchFamily="34" charset="0"/>
                        </a:rPr>
                        <a:t>UP)</a:t>
                      </a:r>
                      <a:r>
                        <a:rPr lang="en-US" sz="1200" u="none" strike="noStrike" dirty="0">
                          <a:effectLst/>
                          <a:latin typeface="Calibri" pitchFamily="34" charset="0"/>
                        </a:rPr>
                        <a:t/>
                      </a:r>
                      <a:br>
                        <a:rPr lang="en-US" sz="1200" u="none" strike="noStrike" dirty="0">
                          <a:effectLst/>
                          <a:latin typeface="Calibri" pitchFamily="34" charset="0"/>
                        </a:rPr>
                      </a:br>
                      <a:r>
                        <a:rPr lang="en-US" sz="1200" u="none" strike="noStrike" dirty="0">
                          <a:effectLst/>
                          <a:latin typeface="Calibri" pitchFamily="34" charset="0"/>
                        </a:rPr>
                        <a:t>MOST FREQUENT SUBTYPE </a:t>
                      </a:r>
                      <a:endParaRPr lang="en-US" sz="1200" b="1" i="0" u="none" strike="noStrike" dirty="0">
                        <a:solidFill>
                          <a:srgbClr val="000000"/>
                        </a:solidFill>
                        <a:effectLst/>
                        <a:latin typeface="Calibri" pitchFamily="34" charset="0"/>
                      </a:endParaRPr>
                    </a:p>
                  </a:txBody>
                  <a:tcPr marL="7658" marR="7658" marT="7658" marB="0" anchor="ctr"/>
                </a:tc>
                <a:tc>
                  <a:txBody>
                    <a:bodyPr/>
                    <a:lstStyle/>
                    <a:p>
                      <a:pPr algn="ctr" fontAlgn="ctr"/>
                      <a:r>
                        <a:rPr lang="en-US" sz="1200" u="none" strike="noStrike">
                          <a:effectLst/>
                          <a:latin typeface="Calibri" pitchFamily="34" charset="0"/>
                        </a:rPr>
                        <a:t>NUM. OF PLAYERS</a:t>
                      </a:r>
                      <a:br>
                        <a:rPr lang="en-US" sz="1200" u="none" strike="noStrike">
                          <a:effectLst/>
                          <a:latin typeface="Calibri" pitchFamily="34" charset="0"/>
                        </a:rPr>
                      </a:br>
                      <a:r>
                        <a:rPr lang="en-US" sz="1200" u="none" strike="noStrike">
                          <a:effectLst/>
                          <a:latin typeface="Calibri" pitchFamily="34" charset="0"/>
                        </a:rPr>
                        <a:t>(MOST FREQ.SUBTYPE)</a:t>
                      </a:r>
                      <a:endParaRPr lang="en-US" sz="1200" b="1" i="0" u="none" strike="noStrike">
                        <a:solidFill>
                          <a:srgbClr val="000000"/>
                        </a:solidFill>
                        <a:effectLst/>
                        <a:latin typeface="Calibri" pitchFamily="34" charset="0"/>
                      </a:endParaRPr>
                    </a:p>
                  </a:txBody>
                  <a:tcPr marL="7658" marR="7658" marT="7658" marB="0" anchor="ctr"/>
                </a:tc>
                <a:tc>
                  <a:txBody>
                    <a:bodyPr/>
                    <a:lstStyle/>
                    <a:p>
                      <a:pPr algn="ctr" fontAlgn="ctr"/>
                      <a:r>
                        <a:rPr lang="en-US" sz="1200" u="none" strike="noStrike" dirty="0" err="1" smtClean="0">
                          <a:effectLst/>
                          <a:latin typeface="Calibri" pitchFamily="34" charset="0"/>
                        </a:rPr>
                        <a:t>STDPlaytime</a:t>
                      </a:r>
                      <a:r>
                        <a:rPr lang="hu-HU" sz="1200" u="none" strike="noStrike" dirty="0" smtClean="0">
                          <a:effectLst/>
                          <a:latin typeface="Calibri" pitchFamily="34" charset="0"/>
                        </a:rPr>
                        <a:t> </a:t>
                      </a:r>
                      <a:r>
                        <a:rPr lang="en-US" sz="1200" u="none" strike="noStrike" dirty="0" smtClean="0">
                          <a:effectLst/>
                          <a:latin typeface="Calibri" pitchFamily="34" charset="0"/>
                        </a:rPr>
                        <a:t>/</a:t>
                      </a:r>
                      <a:r>
                        <a:rPr lang="hu-HU" sz="1200" u="none" strike="noStrike" dirty="0" smtClean="0">
                          <a:effectLst/>
                          <a:latin typeface="Calibri" pitchFamily="34" charset="0"/>
                        </a:rPr>
                        <a:t> </a:t>
                      </a:r>
                      <a:r>
                        <a:rPr lang="en-US" sz="1200" u="none" strike="noStrike" dirty="0" smtClean="0">
                          <a:effectLst/>
                          <a:latin typeface="Calibri" pitchFamily="34" charset="0"/>
                        </a:rPr>
                        <a:t>A</a:t>
                      </a:r>
                      <a:r>
                        <a:rPr lang="hu-HU" sz="1200" u="none" strike="noStrike" dirty="0" smtClean="0">
                          <a:effectLst/>
                          <a:latin typeface="Calibri" pitchFamily="34" charset="0"/>
                        </a:rPr>
                        <a:t>VG</a:t>
                      </a:r>
                      <a:r>
                        <a:rPr lang="en-US" sz="1200" u="none" strike="noStrike" dirty="0" err="1" smtClean="0">
                          <a:effectLst/>
                          <a:latin typeface="Calibri" pitchFamily="34" charset="0"/>
                        </a:rPr>
                        <a:t>PlayTime</a:t>
                      </a:r>
                      <a:r>
                        <a:rPr lang="en-US" sz="1200" u="none" strike="noStrike" dirty="0">
                          <a:effectLst/>
                          <a:latin typeface="Calibri" pitchFamily="34" charset="0"/>
                        </a:rPr>
                        <a:t/>
                      </a:r>
                      <a:br>
                        <a:rPr lang="en-US" sz="1200" u="none" strike="noStrike" dirty="0">
                          <a:effectLst/>
                          <a:latin typeface="Calibri" pitchFamily="34" charset="0"/>
                        </a:rPr>
                      </a:br>
                      <a:r>
                        <a:rPr lang="en-US" sz="1200" u="none" strike="noStrike" dirty="0">
                          <a:effectLst/>
                          <a:latin typeface="Calibri" pitchFamily="34" charset="0"/>
                        </a:rPr>
                        <a:t>(BASED ON TOP 10 PLAYERS)</a:t>
                      </a:r>
                      <a:endParaRPr lang="en-US" sz="1200" b="1" i="0" u="none" strike="noStrike" dirty="0">
                        <a:solidFill>
                          <a:srgbClr val="000000"/>
                        </a:solidFill>
                        <a:effectLst/>
                        <a:latin typeface="Calibri" pitchFamily="34" charset="0"/>
                      </a:endParaRPr>
                    </a:p>
                  </a:txBody>
                  <a:tcPr marL="7658" marR="7658" marT="7658" marB="0" anchor="ctr"/>
                </a:tc>
              </a:tr>
              <a:tr h="503325">
                <a:tc>
                  <a:txBody>
                    <a:bodyPr/>
                    <a:lstStyle/>
                    <a:p>
                      <a:pPr algn="l" fontAlgn="ctr"/>
                      <a:r>
                        <a:rPr lang="en-US" sz="1200" u="none" strike="noStrike" dirty="0">
                          <a:effectLst/>
                          <a:latin typeface="Calibri" pitchFamily="34" charset="0"/>
                        </a:rPr>
                        <a:t>PLANAR</a:t>
                      </a:r>
                      <a:endParaRPr lang="en-US" sz="1200" b="0" i="0" u="none" strike="noStrike" dirty="0">
                        <a:solidFill>
                          <a:srgbClr val="000000"/>
                        </a:solidFill>
                        <a:effectLst/>
                        <a:latin typeface="Calibri" pitchFamily="34" charset="0"/>
                      </a:endParaRPr>
                    </a:p>
                  </a:txBody>
                  <a:tcPr marL="7658" marR="7658" marT="7658" marB="0" anchor="ctr"/>
                </a:tc>
                <a:tc>
                  <a:txBody>
                    <a:bodyPr/>
                    <a:lstStyle/>
                    <a:p>
                      <a:pPr algn="ctr" fontAlgn="ctr"/>
                      <a:r>
                        <a:rPr lang="en-US" sz="1200" u="none" strike="noStrike" dirty="0">
                          <a:effectLst/>
                          <a:latin typeface="Calibri" pitchFamily="34" charset="0"/>
                        </a:rPr>
                        <a:t>17 495</a:t>
                      </a:r>
                      <a:endParaRPr lang="en-US" sz="1200" b="0" i="0" u="none" strike="noStrike" dirty="0">
                        <a:solidFill>
                          <a:srgbClr val="000000"/>
                        </a:solidFill>
                        <a:effectLst/>
                        <a:latin typeface="Calibri" pitchFamily="34" charset="0"/>
                      </a:endParaRPr>
                    </a:p>
                  </a:txBody>
                  <a:tcPr marL="7658" marR="7658" marT="7658" marB="0" anchor="ctr"/>
                </a:tc>
                <a:tc>
                  <a:txBody>
                    <a:bodyPr/>
                    <a:lstStyle/>
                    <a:p>
                      <a:pPr algn="ctr" fontAlgn="ctr"/>
                      <a:r>
                        <a:rPr lang="en-US" sz="1200" u="none" strike="noStrike" dirty="0">
                          <a:effectLst/>
                          <a:latin typeface="Calibri" pitchFamily="34" charset="0"/>
                        </a:rPr>
                        <a:t>1 535</a:t>
                      </a:r>
                      <a:endParaRPr lang="en-US" sz="1200" b="0" i="0" u="none" strike="noStrike" dirty="0">
                        <a:solidFill>
                          <a:srgbClr val="000000"/>
                        </a:solidFill>
                        <a:effectLst/>
                        <a:latin typeface="Calibri" pitchFamily="34" charset="0"/>
                      </a:endParaRPr>
                    </a:p>
                  </a:txBody>
                  <a:tcPr marL="7658" marR="7658" marT="7658" marB="0" anchor="ctr"/>
                </a:tc>
                <a:tc>
                  <a:txBody>
                    <a:bodyPr/>
                    <a:lstStyle/>
                    <a:p>
                      <a:pPr algn="ctr" fontAlgn="ctr"/>
                      <a:r>
                        <a:rPr lang="en-US" sz="1200" u="none" strike="noStrike">
                          <a:effectLst/>
                          <a:latin typeface="Calibri" pitchFamily="34" charset="0"/>
                        </a:rPr>
                        <a:t>8.8</a:t>
                      </a:r>
                      <a:endParaRPr lang="en-US" sz="1200" b="0" i="0" u="none" strike="noStrike">
                        <a:solidFill>
                          <a:srgbClr val="000000"/>
                        </a:solidFill>
                        <a:effectLst/>
                        <a:latin typeface="Calibri" pitchFamily="34" charset="0"/>
                      </a:endParaRPr>
                    </a:p>
                  </a:txBody>
                  <a:tcPr marL="7658" marR="7658" marT="7658" marB="0" anchor="ctr"/>
                </a:tc>
                <a:tc>
                  <a:txBody>
                    <a:bodyPr/>
                    <a:lstStyle/>
                    <a:p>
                      <a:pPr algn="ctr" fontAlgn="ctr"/>
                      <a:r>
                        <a:rPr lang="en-US" sz="1200" b="1" u="none" strike="noStrike" dirty="0">
                          <a:effectLst/>
                          <a:latin typeface="Calibri" pitchFamily="34" charset="0"/>
                        </a:rPr>
                        <a:t>15 960</a:t>
                      </a:r>
                      <a:endParaRPr lang="en-US" sz="1200" b="1" i="0" u="none" strike="noStrike" dirty="0">
                        <a:solidFill>
                          <a:srgbClr val="000000"/>
                        </a:solidFill>
                        <a:effectLst/>
                        <a:latin typeface="Calibri" pitchFamily="34" charset="0"/>
                      </a:endParaRPr>
                    </a:p>
                  </a:txBody>
                  <a:tcPr marL="7658" marR="7658" marT="7658" marB="0" anchor="ctr">
                    <a:solidFill>
                      <a:srgbClr val="92D050"/>
                    </a:solidFill>
                  </a:tcPr>
                </a:tc>
                <a:tc>
                  <a:txBody>
                    <a:bodyPr/>
                    <a:lstStyle/>
                    <a:p>
                      <a:pPr algn="ctr" fontAlgn="ctr"/>
                      <a:r>
                        <a:rPr lang="en-US" sz="1200" u="none" strike="noStrike">
                          <a:effectLst/>
                          <a:latin typeface="Calibri" pitchFamily="34" charset="0"/>
                        </a:rPr>
                        <a:t>10</a:t>
                      </a:r>
                      <a:endParaRPr lang="en-US" sz="1200" b="1" i="0" u="none" strike="noStrike">
                        <a:solidFill>
                          <a:srgbClr val="000000"/>
                        </a:solidFill>
                        <a:effectLst/>
                        <a:latin typeface="Calibri" pitchFamily="34" charset="0"/>
                      </a:endParaRPr>
                    </a:p>
                  </a:txBody>
                  <a:tcPr marL="7658" marR="7658" marT="7658" marB="0" anchor="ctr"/>
                </a:tc>
                <a:tc>
                  <a:txBody>
                    <a:bodyPr/>
                    <a:lstStyle/>
                    <a:p>
                      <a:pPr algn="ctr" fontAlgn="ctr"/>
                      <a:r>
                        <a:rPr lang="en-US" sz="1200" b="1" u="none" strike="noStrike" dirty="0">
                          <a:solidFill>
                            <a:schemeClr val="tx1"/>
                          </a:solidFill>
                          <a:effectLst/>
                          <a:latin typeface="Calibri" pitchFamily="34" charset="0"/>
                        </a:rPr>
                        <a:t>10 736</a:t>
                      </a:r>
                      <a:endParaRPr lang="en-US" sz="1200" b="1" i="0" u="none" strike="noStrike" dirty="0">
                        <a:solidFill>
                          <a:schemeClr val="tx1"/>
                        </a:solidFill>
                        <a:effectLst/>
                        <a:latin typeface="Calibri" pitchFamily="34" charset="0"/>
                      </a:endParaRPr>
                    </a:p>
                  </a:txBody>
                  <a:tcPr marL="7658" marR="7658" marT="7658" marB="0" anchor="ctr">
                    <a:solidFill>
                      <a:srgbClr val="92D050"/>
                    </a:solidFill>
                  </a:tcPr>
                </a:tc>
                <a:tc>
                  <a:txBody>
                    <a:bodyPr/>
                    <a:lstStyle/>
                    <a:p>
                      <a:pPr algn="ctr" fontAlgn="ctr"/>
                      <a:r>
                        <a:rPr lang="en-US" sz="1200" u="none" strike="noStrike">
                          <a:effectLst/>
                          <a:latin typeface="Calibri" pitchFamily="34" charset="0"/>
                        </a:rPr>
                        <a:t>225</a:t>
                      </a:r>
                      <a:endParaRPr lang="en-US" sz="1200" b="1" i="0" u="none" strike="noStrike">
                        <a:solidFill>
                          <a:srgbClr val="000000"/>
                        </a:solidFill>
                        <a:effectLst/>
                        <a:latin typeface="Calibri" pitchFamily="34" charset="0"/>
                      </a:endParaRPr>
                    </a:p>
                  </a:txBody>
                  <a:tcPr marL="7658" marR="7658" marT="7658" marB="0" anchor="ctr"/>
                </a:tc>
                <a:tc>
                  <a:txBody>
                    <a:bodyPr/>
                    <a:lstStyle/>
                    <a:p>
                      <a:pPr marL="0" algn="ctr" rtl="0" eaLnBrk="1" fontAlgn="ctr" latinLnBrk="0" hangingPunct="1"/>
                      <a:r>
                        <a:rPr kumimoji="0" lang="en-US" sz="1200" b="1" u="none" strike="noStrike" kern="1200" dirty="0">
                          <a:solidFill>
                            <a:schemeClr val="tx1"/>
                          </a:solidFill>
                          <a:effectLst/>
                          <a:latin typeface="Calibri" pitchFamily="34" charset="0"/>
                          <a:ea typeface="+mn-ea"/>
                          <a:cs typeface="+mn-cs"/>
                        </a:rPr>
                        <a:t>0.84</a:t>
                      </a:r>
                    </a:p>
                  </a:txBody>
                  <a:tcPr marL="7658" marR="7658" marT="7658" marB="0" anchor="ctr">
                    <a:solidFill>
                      <a:srgbClr val="F06C79"/>
                    </a:solidFill>
                  </a:tcPr>
                </a:tc>
              </a:tr>
              <a:tr h="503325">
                <a:tc>
                  <a:txBody>
                    <a:bodyPr/>
                    <a:lstStyle/>
                    <a:p>
                      <a:pPr algn="l" fontAlgn="b"/>
                      <a:r>
                        <a:rPr lang="en-US" sz="1200" b="1" u="none" strike="noStrike" dirty="0">
                          <a:effectLst/>
                          <a:latin typeface="Calibri" pitchFamily="34" charset="0"/>
                        </a:rPr>
                        <a:t>MEMORY</a:t>
                      </a:r>
                      <a:endParaRPr lang="en-US" sz="1200" b="1" i="0" u="none" strike="noStrike" dirty="0">
                        <a:solidFill>
                          <a:srgbClr val="000000"/>
                        </a:solidFill>
                        <a:effectLst/>
                        <a:latin typeface="Calibri" pitchFamily="34" charset="0"/>
                      </a:endParaRPr>
                    </a:p>
                  </a:txBody>
                  <a:tcPr marL="7658" marR="7658" marT="7658" marB="0" anchor="ctr"/>
                </a:tc>
                <a:tc>
                  <a:txBody>
                    <a:bodyPr/>
                    <a:lstStyle/>
                    <a:p>
                      <a:pPr algn="ctr" fontAlgn="ctr"/>
                      <a:r>
                        <a:rPr lang="en-US" sz="1200" u="none" strike="noStrike">
                          <a:effectLst/>
                          <a:latin typeface="Calibri" pitchFamily="34" charset="0"/>
                        </a:rPr>
                        <a:t>16 408</a:t>
                      </a:r>
                      <a:endParaRPr lang="en-US" sz="1200" b="0" i="0" u="none" strike="noStrike">
                        <a:solidFill>
                          <a:srgbClr val="000000"/>
                        </a:solidFill>
                        <a:effectLst/>
                        <a:latin typeface="Calibri" pitchFamily="34" charset="0"/>
                      </a:endParaRPr>
                    </a:p>
                  </a:txBody>
                  <a:tcPr marL="7658" marR="7658" marT="7658" marB="0" anchor="ctr"/>
                </a:tc>
                <a:tc>
                  <a:txBody>
                    <a:bodyPr/>
                    <a:lstStyle/>
                    <a:p>
                      <a:pPr algn="ctr" fontAlgn="ctr"/>
                      <a:r>
                        <a:rPr lang="en-US" sz="1200" u="none" strike="noStrike" dirty="0">
                          <a:effectLst/>
                          <a:latin typeface="Calibri" pitchFamily="34" charset="0"/>
                        </a:rPr>
                        <a:t>1 700</a:t>
                      </a:r>
                      <a:endParaRPr lang="en-US" sz="1200" b="0" i="0" u="none" strike="noStrike" dirty="0">
                        <a:solidFill>
                          <a:srgbClr val="000000"/>
                        </a:solidFill>
                        <a:effectLst/>
                        <a:latin typeface="Calibri" pitchFamily="34" charset="0"/>
                      </a:endParaRPr>
                    </a:p>
                  </a:txBody>
                  <a:tcPr marL="7658" marR="7658" marT="7658" marB="0" anchor="ctr"/>
                </a:tc>
                <a:tc>
                  <a:txBody>
                    <a:bodyPr/>
                    <a:lstStyle/>
                    <a:p>
                      <a:pPr algn="ctr" fontAlgn="ctr"/>
                      <a:r>
                        <a:rPr lang="en-US" sz="1200" u="none" strike="noStrike" dirty="0">
                          <a:effectLst/>
                          <a:latin typeface="Calibri" pitchFamily="34" charset="0"/>
                        </a:rPr>
                        <a:t>10.4</a:t>
                      </a:r>
                      <a:endParaRPr lang="en-US" sz="1200" b="0" i="0" u="none" strike="noStrike" dirty="0">
                        <a:solidFill>
                          <a:srgbClr val="000000"/>
                        </a:solidFill>
                        <a:effectLst/>
                        <a:latin typeface="Calibri" pitchFamily="34" charset="0"/>
                      </a:endParaRPr>
                    </a:p>
                  </a:txBody>
                  <a:tcPr marL="7658" marR="7658" marT="7658" marB="0" anchor="ctr"/>
                </a:tc>
                <a:tc>
                  <a:txBody>
                    <a:bodyPr/>
                    <a:lstStyle/>
                    <a:p>
                      <a:pPr algn="ctr" fontAlgn="ctr"/>
                      <a:r>
                        <a:rPr lang="en-US" sz="1200" b="1" u="none" strike="noStrike" dirty="0">
                          <a:effectLst/>
                          <a:latin typeface="Calibri" pitchFamily="34" charset="0"/>
                        </a:rPr>
                        <a:t>14 708</a:t>
                      </a:r>
                      <a:endParaRPr lang="en-US" sz="1200" b="1" i="0" u="none" strike="noStrike" dirty="0">
                        <a:solidFill>
                          <a:srgbClr val="000000"/>
                        </a:solidFill>
                        <a:effectLst/>
                        <a:latin typeface="Calibri" pitchFamily="34" charset="0"/>
                      </a:endParaRPr>
                    </a:p>
                  </a:txBody>
                  <a:tcPr marL="7658" marR="7658" marT="7658" marB="0" anchor="ctr">
                    <a:solidFill>
                      <a:srgbClr val="92D050"/>
                    </a:solidFill>
                  </a:tcPr>
                </a:tc>
                <a:tc>
                  <a:txBody>
                    <a:bodyPr/>
                    <a:lstStyle/>
                    <a:p>
                      <a:pPr algn="ctr" fontAlgn="ctr"/>
                      <a:r>
                        <a:rPr lang="en-US" sz="1200" u="none" strike="noStrike">
                          <a:effectLst/>
                          <a:latin typeface="Calibri" pitchFamily="34" charset="0"/>
                        </a:rPr>
                        <a:t>22</a:t>
                      </a:r>
                      <a:endParaRPr lang="en-US" sz="1200" b="1" i="0" u="none" strike="noStrike">
                        <a:solidFill>
                          <a:srgbClr val="000000"/>
                        </a:solidFill>
                        <a:effectLst/>
                        <a:latin typeface="Calibri" pitchFamily="34" charset="0"/>
                      </a:endParaRPr>
                    </a:p>
                  </a:txBody>
                  <a:tcPr marL="7658" marR="7658" marT="7658" marB="0" anchor="ctr"/>
                </a:tc>
                <a:tc>
                  <a:txBody>
                    <a:bodyPr/>
                    <a:lstStyle/>
                    <a:p>
                      <a:pPr algn="ctr" fontAlgn="ctr"/>
                      <a:r>
                        <a:rPr lang="en-US" sz="1200" u="none" strike="noStrike">
                          <a:effectLst/>
                          <a:latin typeface="Calibri" pitchFamily="34" charset="0"/>
                        </a:rPr>
                        <a:t>7 864</a:t>
                      </a:r>
                      <a:endParaRPr lang="en-US" sz="1200" b="1" i="0" u="none" strike="noStrike">
                        <a:solidFill>
                          <a:srgbClr val="000000"/>
                        </a:solidFill>
                        <a:effectLst/>
                        <a:latin typeface="Calibri" pitchFamily="34" charset="0"/>
                      </a:endParaRPr>
                    </a:p>
                  </a:txBody>
                  <a:tcPr marL="7658" marR="7658" marT="7658" marB="0" anchor="ctr"/>
                </a:tc>
                <a:tc>
                  <a:txBody>
                    <a:bodyPr/>
                    <a:lstStyle/>
                    <a:p>
                      <a:pPr algn="ctr" fontAlgn="ctr"/>
                      <a:r>
                        <a:rPr lang="en-US" sz="1200" u="none" strike="noStrike">
                          <a:effectLst/>
                          <a:latin typeface="Calibri" pitchFamily="34" charset="0"/>
                        </a:rPr>
                        <a:t>257</a:t>
                      </a:r>
                      <a:endParaRPr lang="en-US" sz="1200" b="1" i="0" u="none" strike="noStrike">
                        <a:solidFill>
                          <a:srgbClr val="000000"/>
                        </a:solidFill>
                        <a:effectLst/>
                        <a:latin typeface="Calibri" pitchFamily="34" charset="0"/>
                      </a:endParaRPr>
                    </a:p>
                  </a:txBody>
                  <a:tcPr marL="7658" marR="7658" marT="7658" marB="0" anchor="ctr"/>
                </a:tc>
                <a:tc>
                  <a:txBody>
                    <a:bodyPr/>
                    <a:lstStyle/>
                    <a:p>
                      <a:pPr algn="ctr" fontAlgn="ctr"/>
                      <a:r>
                        <a:rPr lang="en-US" sz="1200" b="1" u="none" strike="noStrike" dirty="0">
                          <a:solidFill>
                            <a:schemeClr val="tx1"/>
                          </a:solidFill>
                          <a:effectLst/>
                          <a:latin typeface="Calibri" pitchFamily="34" charset="0"/>
                        </a:rPr>
                        <a:t>0.30</a:t>
                      </a:r>
                      <a:endParaRPr lang="en-US" sz="1200" b="1" i="0" u="none" strike="noStrike" dirty="0">
                        <a:solidFill>
                          <a:schemeClr val="tx1"/>
                        </a:solidFill>
                        <a:effectLst/>
                        <a:latin typeface="Calibri" pitchFamily="34" charset="0"/>
                      </a:endParaRPr>
                    </a:p>
                  </a:txBody>
                  <a:tcPr marL="7658" marR="7658" marT="7658" marB="0" anchor="ctr">
                    <a:solidFill>
                      <a:srgbClr val="92D050"/>
                    </a:solidFill>
                  </a:tcPr>
                </a:tc>
              </a:tr>
              <a:tr h="335550">
                <a:tc>
                  <a:txBody>
                    <a:bodyPr/>
                    <a:lstStyle/>
                    <a:p>
                      <a:pPr algn="l" fontAlgn="ctr"/>
                      <a:r>
                        <a:rPr lang="en-US" sz="1200" u="none" strike="noStrike" dirty="0">
                          <a:effectLst/>
                          <a:latin typeface="Calibri" pitchFamily="34" charset="0"/>
                        </a:rPr>
                        <a:t>WGUESS</a:t>
                      </a:r>
                      <a:endParaRPr lang="en-US" sz="1200" b="0" i="0" u="none" strike="noStrike" dirty="0">
                        <a:solidFill>
                          <a:srgbClr val="000000"/>
                        </a:solidFill>
                        <a:effectLst/>
                        <a:latin typeface="Calibri" pitchFamily="34" charset="0"/>
                      </a:endParaRPr>
                    </a:p>
                  </a:txBody>
                  <a:tcPr marL="7658" marR="7658" marT="7658" marB="0" anchor="ctr"/>
                </a:tc>
                <a:tc>
                  <a:txBody>
                    <a:bodyPr/>
                    <a:lstStyle/>
                    <a:p>
                      <a:pPr algn="ctr" fontAlgn="ctr"/>
                      <a:r>
                        <a:rPr lang="en-US" sz="1200" u="none" strike="noStrike" dirty="0">
                          <a:effectLst/>
                          <a:latin typeface="Calibri" pitchFamily="34" charset="0"/>
                        </a:rPr>
                        <a:t>14 194</a:t>
                      </a:r>
                      <a:endParaRPr lang="en-US" sz="1200" b="0" i="0" u="none" strike="noStrike" dirty="0">
                        <a:solidFill>
                          <a:srgbClr val="000000"/>
                        </a:solidFill>
                        <a:effectLst/>
                        <a:latin typeface="Calibri" pitchFamily="34" charset="0"/>
                      </a:endParaRPr>
                    </a:p>
                  </a:txBody>
                  <a:tcPr marL="7658" marR="7658" marT="7658" marB="0" anchor="ctr"/>
                </a:tc>
                <a:tc>
                  <a:txBody>
                    <a:bodyPr/>
                    <a:lstStyle/>
                    <a:p>
                      <a:pPr algn="ctr" fontAlgn="ctr"/>
                      <a:r>
                        <a:rPr lang="en-US" sz="1200" u="none" strike="noStrike">
                          <a:effectLst/>
                          <a:latin typeface="Calibri" pitchFamily="34" charset="0"/>
                        </a:rPr>
                        <a:t>629</a:t>
                      </a:r>
                      <a:endParaRPr lang="en-US" sz="1200" b="0" i="0" u="none" strike="noStrike">
                        <a:solidFill>
                          <a:srgbClr val="000000"/>
                        </a:solidFill>
                        <a:effectLst/>
                        <a:latin typeface="Calibri" pitchFamily="34" charset="0"/>
                      </a:endParaRPr>
                    </a:p>
                  </a:txBody>
                  <a:tcPr marL="7658" marR="7658" marT="7658" marB="0" anchor="ctr"/>
                </a:tc>
                <a:tc>
                  <a:txBody>
                    <a:bodyPr/>
                    <a:lstStyle/>
                    <a:p>
                      <a:pPr algn="ctr" fontAlgn="ctr"/>
                      <a:r>
                        <a:rPr lang="en-US" sz="1200" b="1" u="none" strike="noStrike" dirty="0">
                          <a:solidFill>
                            <a:schemeClr val="tx1"/>
                          </a:solidFill>
                          <a:effectLst/>
                          <a:latin typeface="Calibri" pitchFamily="34" charset="0"/>
                        </a:rPr>
                        <a:t>4.4</a:t>
                      </a:r>
                      <a:endParaRPr lang="en-US" sz="1200" b="1" i="0" u="none" strike="noStrike" dirty="0">
                        <a:solidFill>
                          <a:schemeClr val="tx1"/>
                        </a:solidFill>
                        <a:effectLst/>
                        <a:latin typeface="Calibri" pitchFamily="34" charset="0"/>
                      </a:endParaRPr>
                    </a:p>
                  </a:txBody>
                  <a:tcPr marL="7658" marR="7658" marT="7658" marB="0" anchor="ctr">
                    <a:solidFill>
                      <a:srgbClr val="92D050"/>
                    </a:solidFill>
                  </a:tcPr>
                </a:tc>
                <a:tc>
                  <a:txBody>
                    <a:bodyPr/>
                    <a:lstStyle/>
                    <a:p>
                      <a:pPr algn="ctr" fontAlgn="ctr"/>
                      <a:r>
                        <a:rPr lang="en-US" sz="1200" u="none" strike="noStrike" dirty="0">
                          <a:effectLst/>
                          <a:latin typeface="Calibri" pitchFamily="34" charset="0"/>
                        </a:rPr>
                        <a:t>13 564</a:t>
                      </a:r>
                      <a:endParaRPr lang="en-US" sz="1200" b="0" i="0" u="none" strike="noStrike" dirty="0">
                        <a:solidFill>
                          <a:srgbClr val="000000"/>
                        </a:solidFill>
                        <a:effectLst/>
                        <a:latin typeface="Calibri" pitchFamily="34" charset="0"/>
                      </a:endParaRPr>
                    </a:p>
                  </a:txBody>
                  <a:tcPr marL="7658" marR="7658" marT="7658" marB="0" anchor="ctr"/>
                </a:tc>
                <a:tc>
                  <a:txBody>
                    <a:bodyPr/>
                    <a:lstStyle/>
                    <a:p>
                      <a:pPr algn="ctr" fontAlgn="ctr"/>
                      <a:r>
                        <a:rPr lang="en-US" sz="1200" b="1" u="none" strike="noStrike" dirty="0" smtClean="0">
                          <a:effectLst/>
                          <a:latin typeface="Calibri" pitchFamily="34" charset="0"/>
                          <a:sym typeface="Symbol"/>
                        </a:rPr>
                        <a:t></a:t>
                      </a:r>
                      <a:r>
                        <a:rPr lang="hu-HU" sz="1200" b="1" u="none" strike="noStrike" smtClean="0">
                          <a:effectLst/>
                          <a:latin typeface="Calibri" pitchFamily="34" charset="0"/>
                          <a:sym typeface="Symbol"/>
                        </a:rPr>
                        <a:t> 65</a:t>
                      </a:r>
                      <a:endParaRPr lang="en-US" sz="1200" b="1" i="0" u="none" strike="noStrike" dirty="0">
                        <a:solidFill>
                          <a:srgbClr val="000000"/>
                        </a:solidFill>
                        <a:effectLst/>
                        <a:latin typeface="Calibri" pitchFamily="34" charset="0"/>
                      </a:endParaRPr>
                    </a:p>
                  </a:txBody>
                  <a:tcPr marL="7658" marR="7658" marT="7658" marB="0" anchor="ctr">
                    <a:solidFill>
                      <a:srgbClr val="F06C79"/>
                    </a:solidFill>
                  </a:tcPr>
                </a:tc>
                <a:tc>
                  <a:txBody>
                    <a:bodyPr/>
                    <a:lstStyle/>
                    <a:p>
                      <a:pPr algn="ctr" fontAlgn="ctr"/>
                      <a:r>
                        <a:rPr lang="en-US" sz="1200" u="none" strike="noStrike" dirty="0">
                          <a:effectLst/>
                          <a:latin typeface="Calibri" pitchFamily="34" charset="0"/>
                        </a:rPr>
                        <a:t>8 167</a:t>
                      </a:r>
                      <a:endParaRPr lang="en-US" sz="1200" b="1" i="0" u="none" strike="noStrike" dirty="0">
                        <a:solidFill>
                          <a:srgbClr val="000000"/>
                        </a:solidFill>
                        <a:effectLst/>
                        <a:latin typeface="Calibri" pitchFamily="34" charset="0"/>
                      </a:endParaRPr>
                    </a:p>
                  </a:txBody>
                  <a:tcPr marL="7658" marR="7658" marT="7658" marB="0" anchor="ctr"/>
                </a:tc>
                <a:tc>
                  <a:txBody>
                    <a:bodyPr/>
                    <a:lstStyle/>
                    <a:p>
                      <a:pPr algn="ctr" fontAlgn="ctr"/>
                      <a:r>
                        <a:rPr lang="en-US" sz="1200" u="none" strike="noStrike">
                          <a:effectLst/>
                          <a:latin typeface="Calibri" pitchFamily="34" charset="0"/>
                        </a:rPr>
                        <a:t>162</a:t>
                      </a:r>
                      <a:endParaRPr lang="en-US" sz="1200" b="1" i="0" u="none" strike="noStrike">
                        <a:solidFill>
                          <a:srgbClr val="000000"/>
                        </a:solidFill>
                        <a:effectLst/>
                        <a:latin typeface="Calibri" pitchFamily="34" charset="0"/>
                      </a:endParaRPr>
                    </a:p>
                  </a:txBody>
                  <a:tcPr marL="7658" marR="7658" marT="7658" marB="0" anchor="ctr"/>
                </a:tc>
                <a:tc>
                  <a:txBody>
                    <a:bodyPr/>
                    <a:lstStyle/>
                    <a:p>
                      <a:pPr algn="ctr" fontAlgn="ctr"/>
                      <a:r>
                        <a:rPr lang="en-US" sz="1200" u="none" strike="noStrike">
                          <a:effectLst/>
                          <a:latin typeface="Calibri" pitchFamily="34" charset="0"/>
                        </a:rPr>
                        <a:t>0.57</a:t>
                      </a:r>
                      <a:endParaRPr lang="en-US" sz="1200" b="1" i="0" u="none" strike="noStrike">
                        <a:solidFill>
                          <a:srgbClr val="000000"/>
                        </a:solidFill>
                        <a:effectLst/>
                        <a:latin typeface="Calibri" pitchFamily="34" charset="0"/>
                      </a:endParaRPr>
                    </a:p>
                  </a:txBody>
                  <a:tcPr marL="7658" marR="7658" marT="7658" marB="0" anchor="ctr"/>
                </a:tc>
              </a:tr>
              <a:tr h="335550">
                <a:tc>
                  <a:txBody>
                    <a:bodyPr/>
                    <a:lstStyle/>
                    <a:p>
                      <a:pPr algn="l" fontAlgn="b"/>
                      <a:r>
                        <a:rPr lang="en-US" sz="1200" u="none" strike="noStrike">
                          <a:effectLst/>
                          <a:latin typeface="Calibri" pitchFamily="34" charset="0"/>
                        </a:rPr>
                        <a:t>BLOCKS</a:t>
                      </a:r>
                      <a:endParaRPr lang="en-US" sz="1200" b="0" i="0" u="none" strike="noStrike">
                        <a:solidFill>
                          <a:srgbClr val="000000"/>
                        </a:solidFill>
                        <a:effectLst/>
                        <a:latin typeface="Calibri" pitchFamily="34" charset="0"/>
                      </a:endParaRPr>
                    </a:p>
                  </a:txBody>
                  <a:tcPr marL="7658" marR="7658" marT="7658" marB="0" anchor="ctr"/>
                </a:tc>
                <a:tc>
                  <a:txBody>
                    <a:bodyPr/>
                    <a:lstStyle/>
                    <a:p>
                      <a:pPr algn="ctr" fontAlgn="ctr"/>
                      <a:r>
                        <a:rPr lang="en-US" sz="1200" u="none" strike="noStrike" dirty="0">
                          <a:effectLst/>
                          <a:latin typeface="Calibri" pitchFamily="34" charset="0"/>
                        </a:rPr>
                        <a:t>10 415</a:t>
                      </a:r>
                      <a:endParaRPr lang="en-US" sz="1200" b="0" i="0" u="none" strike="noStrike" dirty="0">
                        <a:solidFill>
                          <a:srgbClr val="000000"/>
                        </a:solidFill>
                        <a:effectLst/>
                        <a:latin typeface="Calibri" pitchFamily="34" charset="0"/>
                      </a:endParaRPr>
                    </a:p>
                  </a:txBody>
                  <a:tcPr marL="7658" marR="7658" marT="7658" marB="0" anchor="ctr"/>
                </a:tc>
                <a:tc>
                  <a:txBody>
                    <a:bodyPr/>
                    <a:lstStyle/>
                    <a:p>
                      <a:pPr algn="ctr" fontAlgn="ctr"/>
                      <a:r>
                        <a:rPr lang="en-US" sz="1200" u="none" strike="noStrike">
                          <a:effectLst/>
                          <a:latin typeface="Calibri" pitchFamily="34" charset="0"/>
                        </a:rPr>
                        <a:t>830</a:t>
                      </a:r>
                      <a:endParaRPr lang="en-US" sz="1200" b="0" i="0" u="none" strike="noStrike">
                        <a:solidFill>
                          <a:srgbClr val="000000"/>
                        </a:solidFill>
                        <a:effectLst/>
                        <a:latin typeface="Calibri" pitchFamily="34" charset="0"/>
                      </a:endParaRPr>
                    </a:p>
                  </a:txBody>
                  <a:tcPr marL="7658" marR="7658" marT="7658" marB="0" anchor="ctr"/>
                </a:tc>
                <a:tc>
                  <a:txBody>
                    <a:bodyPr/>
                    <a:lstStyle/>
                    <a:p>
                      <a:pPr algn="ctr" fontAlgn="ctr"/>
                      <a:r>
                        <a:rPr lang="en-US" sz="1200" u="none" strike="noStrike" dirty="0">
                          <a:effectLst/>
                          <a:latin typeface="Calibri" pitchFamily="34" charset="0"/>
                        </a:rPr>
                        <a:t>8.0</a:t>
                      </a:r>
                      <a:endParaRPr lang="en-US" sz="1200" b="0" i="0" u="none" strike="noStrike" dirty="0">
                        <a:solidFill>
                          <a:srgbClr val="000000"/>
                        </a:solidFill>
                        <a:effectLst/>
                        <a:latin typeface="Calibri" pitchFamily="34" charset="0"/>
                      </a:endParaRPr>
                    </a:p>
                  </a:txBody>
                  <a:tcPr marL="7658" marR="7658" marT="7658" marB="0" anchor="ctr"/>
                </a:tc>
                <a:tc>
                  <a:txBody>
                    <a:bodyPr/>
                    <a:lstStyle/>
                    <a:p>
                      <a:pPr algn="ctr" fontAlgn="ctr"/>
                      <a:r>
                        <a:rPr lang="en-US" sz="1200" u="none" strike="noStrike" dirty="0">
                          <a:effectLst/>
                          <a:latin typeface="Calibri" pitchFamily="34" charset="0"/>
                        </a:rPr>
                        <a:t>9 585</a:t>
                      </a:r>
                      <a:endParaRPr lang="en-US" sz="1200" b="0" i="0" u="none" strike="noStrike" dirty="0">
                        <a:solidFill>
                          <a:srgbClr val="000000"/>
                        </a:solidFill>
                        <a:effectLst/>
                        <a:latin typeface="Calibri" pitchFamily="34" charset="0"/>
                      </a:endParaRPr>
                    </a:p>
                  </a:txBody>
                  <a:tcPr marL="7658" marR="7658" marT="7658" marB="0" anchor="ctr"/>
                </a:tc>
                <a:tc>
                  <a:txBody>
                    <a:bodyPr/>
                    <a:lstStyle/>
                    <a:p>
                      <a:pPr algn="ctr" fontAlgn="ctr"/>
                      <a:r>
                        <a:rPr lang="en-US" sz="1200" u="none" strike="noStrike" dirty="0">
                          <a:effectLst/>
                          <a:latin typeface="Calibri" pitchFamily="34" charset="0"/>
                        </a:rPr>
                        <a:t>5</a:t>
                      </a:r>
                      <a:endParaRPr lang="en-US" sz="1200" b="1" i="0" u="none" strike="noStrike" dirty="0">
                        <a:solidFill>
                          <a:srgbClr val="000000"/>
                        </a:solidFill>
                        <a:effectLst/>
                        <a:latin typeface="Calibri" pitchFamily="34" charset="0"/>
                      </a:endParaRPr>
                    </a:p>
                  </a:txBody>
                  <a:tcPr marL="7658" marR="7658" marT="7658" marB="0" anchor="ctr"/>
                </a:tc>
                <a:tc>
                  <a:txBody>
                    <a:bodyPr/>
                    <a:lstStyle/>
                    <a:p>
                      <a:pPr algn="ctr" fontAlgn="ctr"/>
                      <a:r>
                        <a:rPr lang="en-US" sz="1200" u="none" strike="noStrike">
                          <a:effectLst/>
                          <a:latin typeface="Calibri" pitchFamily="34" charset="0"/>
                        </a:rPr>
                        <a:t>6 358</a:t>
                      </a:r>
                      <a:endParaRPr lang="en-US" sz="1200" b="1" i="0" u="none" strike="noStrike">
                        <a:solidFill>
                          <a:srgbClr val="000000"/>
                        </a:solidFill>
                        <a:effectLst/>
                        <a:latin typeface="Calibri" pitchFamily="34" charset="0"/>
                      </a:endParaRPr>
                    </a:p>
                  </a:txBody>
                  <a:tcPr marL="7658" marR="7658" marT="7658" marB="0" anchor="ctr"/>
                </a:tc>
                <a:tc>
                  <a:txBody>
                    <a:bodyPr/>
                    <a:lstStyle/>
                    <a:p>
                      <a:pPr algn="ctr" fontAlgn="ctr"/>
                      <a:r>
                        <a:rPr lang="en-US" sz="1200" u="none" strike="noStrike">
                          <a:effectLst/>
                          <a:latin typeface="Calibri" pitchFamily="34" charset="0"/>
                        </a:rPr>
                        <a:t>202</a:t>
                      </a:r>
                      <a:endParaRPr lang="en-US" sz="1200" b="1" i="0" u="none" strike="noStrike">
                        <a:solidFill>
                          <a:srgbClr val="000000"/>
                        </a:solidFill>
                        <a:effectLst/>
                        <a:latin typeface="Calibri" pitchFamily="34" charset="0"/>
                      </a:endParaRPr>
                    </a:p>
                  </a:txBody>
                  <a:tcPr marL="7658" marR="7658" marT="7658" marB="0" anchor="ctr"/>
                </a:tc>
                <a:tc>
                  <a:txBody>
                    <a:bodyPr/>
                    <a:lstStyle/>
                    <a:p>
                      <a:pPr algn="ctr" fontAlgn="ctr"/>
                      <a:r>
                        <a:rPr lang="en-US" sz="1200" u="none" strike="noStrike">
                          <a:effectLst/>
                          <a:latin typeface="Calibri" pitchFamily="34" charset="0"/>
                        </a:rPr>
                        <a:t>0.49</a:t>
                      </a:r>
                      <a:endParaRPr lang="en-US" sz="1200" b="1" i="0" u="none" strike="noStrike">
                        <a:solidFill>
                          <a:srgbClr val="000000"/>
                        </a:solidFill>
                        <a:effectLst/>
                        <a:latin typeface="Calibri" pitchFamily="34" charset="0"/>
                      </a:endParaRPr>
                    </a:p>
                  </a:txBody>
                  <a:tcPr marL="7658" marR="7658" marT="7658" marB="0" anchor="ctr"/>
                </a:tc>
              </a:tr>
              <a:tr h="208725">
                <a:tc>
                  <a:txBody>
                    <a:bodyPr/>
                    <a:lstStyle/>
                    <a:p>
                      <a:pPr algn="l" fontAlgn="ctr"/>
                      <a:r>
                        <a:rPr lang="en-US" sz="1200" u="none" strike="noStrike">
                          <a:effectLst/>
                          <a:latin typeface="Calibri" pitchFamily="34" charset="0"/>
                        </a:rPr>
                        <a:t>CONNECT</a:t>
                      </a:r>
                      <a:endParaRPr lang="en-US" sz="1200" b="0" i="0" u="none" strike="noStrike">
                        <a:solidFill>
                          <a:srgbClr val="000000"/>
                        </a:solidFill>
                        <a:effectLst/>
                        <a:latin typeface="Calibri" pitchFamily="34" charset="0"/>
                      </a:endParaRPr>
                    </a:p>
                  </a:txBody>
                  <a:tcPr marL="7658" marR="7658" marT="7658" marB="0" anchor="ctr"/>
                </a:tc>
                <a:tc>
                  <a:txBody>
                    <a:bodyPr/>
                    <a:lstStyle/>
                    <a:p>
                      <a:pPr algn="ctr" fontAlgn="ctr"/>
                      <a:r>
                        <a:rPr lang="en-US" sz="1200" u="none" strike="noStrike" dirty="0">
                          <a:effectLst/>
                          <a:latin typeface="Calibri" pitchFamily="34" charset="0"/>
                        </a:rPr>
                        <a:t>10 276</a:t>
                      </a:r>
                      <a:endParaRPr lang="en-US" sz="1200" b="0" i="0" u="none" strike="noStrike" dirty="0">
                        <a:solidFill>
                          <a:srgbClr val="000000"/>
                        </a:solidFill>
                        <a:effectLst/>
                        <a:latin typeface="Calibri" pitchFamily="34" charset="0"/>
                      </a:endParaRPr>
                    </a:p>
                  </a:txBody>
                  <a:tcPr marL="7658" marR="7658" marT="7658" marB="0" anchor="ctr"/>
                </a:tc>
                <a:tc>
                  <a:txBody>
                    <a:bodyPr/>
                    <a:lstStyle/>
                    <a:p>
                      <a:pPr algn="ctr" fontAlgn="ctr"/>
                      <a:r>
                        <a:rPr lang="en-US" sz="1200" u="none" strike="noStrike">
                          <a:effectLst/>
                          <a:latin typeface="Calibri" pitchFamily="34" charset="0"/>
                        </a:rPr>
                        <a:t>1 519</a:t>
                      </a:r>
                      <a:endParaRPr lang="en-US" sz="1200" b="0" i="0" u="none" strike="noStrike">
                        <a:solidFill>
                          <a:srgbClr val="000000"/>
                        </a:solidFill>
                        <a:effectLst/>
                        <a:latin typeface="Calibri" pitchFamily="34" charset="0"/>
                      </a:endParaRPr>
                    </a:p>
                  </a:txBody>
                  <a:tcPr marL="7658" marR="7658" marT="7658" marB="0" anchor="ctr"/>
                </a:tc>
                <a:tc>
                  <a:txBody>
                    <a:bodyPr/>
                    <a:lstStyle/>
                    <a:p>
                      <a:pPr marL="0" algn="ctr" rtl="0" eaLnBrk="1" fontAlgn="ctr" latinLnBrk="0" hangingPunct="1"/>
                      <a:r>
                        <a:rPr kumimoji="0" lang="en-US" sz="1200" u="none" strike="noStrike" kern="1200" dirty="0">
                          <a:solidFill>
                            <a:schemeClr val="dk1"/>
                          </a:solidFill>
                          <a:effectLst/>
                          <a:latin typeface="Calibri" pitchFamily="34" charset="0"/>
                          <a:ea typeface="+mn-ea"/>
                          <a:cs typeface="+mn-cs"/>
                        </a:rPr>
                        <a:t>14.8</a:t>
                      </a:r>
                    </a:p>
                  </a:txBody>
                  <a:tcPr marL="7658" marR="7658" marT="7658" marB="0" anchor="ctr"/>
                </a:tc>
                <a:tc>
                  <a:txBody>
                    <a:bodyPr/>
                    <a:lstStyle/>
                    <a:p>
                      <a:pPr algn="ctr" fontAlgn="ctr"/>
                      <a:r>
                        <a:rPr lang="en-US" sz="1200" u="none" strike="noStrike">
                          <a:effectLst/>
                          <a:latin typeface="Calibri" pitchFamily="34" charset="0"/>
                        </a:rPr>
                        <a:t>8 757</a:t>
                      </a:r>
                      <a:endParaRPr lang="en-US" sz="1200" b="0" i="0" u="none" strike="noStrike">
                        <a:solidFill>
                          <a:srgbClr val="000000"/>
                        </a:solidFill>
                        <a:effectLst/>
                        <a:latin typeface="Calibri" pitchFamily="34" charset="0"/>
                      </a:endParaRPr>
                    </a:p>
                  </a:txBody>
                  <a:tcPr marL="7658" marR="7658" marT="7658" marB="0" anchor="ctr"/>
                </a:tc>
                <a:tc>
                  <a:txBody>
                    <a:bodyPr/>
                    <a:lstStyle/>
                    <a:p>
                      <a:pPr algn="ctr" fontAlgn="ctr"/>
                      <a:r>
                        <a:rPr lang="en-US" sz="1200" u="none" strike="noStrike" dirty="0">
                          <a:effectLst/>
                          <a:latin typeface="Calibri" pitchFamily="34" charset="0"/>
                        </a:rPr>
                        <a:t>12</a:t>
                      </a:r>
                      <a:endParaRPr lang="en-US" sz="1200" b="1" i="0" u="none" strike="noStrike" dirty="0">
                        <a:solidFill>
                          <a:srgbClr val="000000"/>
                        </a:solidFill>
                        <a:effectLst/>
                        <a:latin typeface="Calibri" pitchFamily="34" charset="0"/>
                      </a:endParaRPr>
                    </a:p>
                  </a:txBody>
                  <a:tcPr marL="7658" marR="7658" marT="7658" marB="0" anchor="ctr"/>
                </a:tc>
                <a:tc>
                  <a:txBody>
                    <a:bodyPr/>
                    <a:lstStyle/>
                    <a:p>
                      <a:pPr algn="ctr" fontAlgn="ctr"/>
                      <a:r>
                        <a:rPr lang="en-US" sz="1200" u="none" strike="noStrike" dirty="0">
                          <a:effectLst/>
                          <a:latin typeface="Calibri" pitchFamily="34" charset="0"/>
                        </a:rPr>
                        <a:t>6 079</a:t>
                      </a:r>
                      <a:endParaRPr lang="en-US" sz="1200" b="1" i="0" u="none" strike="noStrike" dirty="0">
                        <a:solidFill>
                          <a:srgbClr val="000000"/>
                        </a:solidFill>
                        <a:effectLst/>
                        <a:latin typeface="Calibri" pitchFamily="34" charset="0"/>
                      </a:endParaRPr>
                    </a:p>
                  </a:txBody>
                  <a:tcPr marL="7658" marR="7658" marT="7658" marB="0" anchor="ctr"/>
                </a:tc>
                <a:tc>
                  <a:txBody>
                    <a:bodyPr/>
                    <a:lstStyle/>
                    <a:p>
                      <a:pPr algn="ctr" fontAlgn="ctr"/>
                      <a:r>
                        <a:rPr lang="en-US" sz="1200" u="none" strike="noStrike">
                          <a:effectLst/>
                          <a:latin typeface="Calibri" pitchFamily="34" charset="0"/>
                        </a:rPr>
                        <a:t>167</a:t>
                      </a:r>
                      <a:endParaRPr lang="en-US" sz="1200" b="1" i="0" u="none" strike="noStrike">
                        <a:solidFill>
                          <a:srgbClr val="000000"/>
                        </a:solidFill>
                        <a:effectLst/>
                        <a:latin typeface="Calibri" pitchFamily="34" charset="0"/>
                      </a:endParaRPr>
                    </a:p>
                  </a:txBody>
                  <a:tcPr marL="7658" marR="7658" marT="7658" marB="0" anchor="ctr"/>
                </a:tc>
                <a:tc>
                  <a:txBody>
                    <a:bodyPr/>
                    <a:lstStyle/>
                    <a:p>
                      <a:pPr algn="ctr" fontAlgn="ctr"/>
                      <a:r>
                        <a:rPr lang="en-US" sz="1200" b="1" u="none" strike="noStrike" dirty="0">
                          <a:effectLst/>
                          <a:latin typeface="Calibri" pitchFamily="34" charset="0"/>
                        </a:rPr>
                        <a:t>0.65</a:t>
                      </a:r>
                      <a:endParaRPr lang="en-US" sz="1200" b="1" i="0" u="none" strike="noStrike" dirty="0">
                        <a:solidFill>
                          <a:srgbClr val="000000"/>
                        </a:solidFill>
                        <a:effectLst/>
                        <a:latin typeface="Calibri" pitchFamily="34" charset="0"/>
                      </a:endParaRPr>
                    </a:p>
                  </a:txBody>
                  <a:tcPr marL="7658" marR="7658" marT="7658" marB="0" anchor="ctr">
                    <a:solidFill>
                      <a:srgbClr val="F06C79"/>
                    </a:solidFill>
                  </a:tcPr>
                </a:tc>
              </a:tr>
              <a:tr h="208725">
                <a:tc>
                  <a:txBody>
                    <a:bodyPr/>
                    <a:lstStyle/>
                    <a:p>
                      <a:pPr algn="l" fontAlgn="b"/>
                      <a:r>
                        <a:rPr lang="en-US" sz="1200" u="none" strike="noStrike">
                          <a:effectLst/>
                          <a:latin typeface="Calibri" pitchFamily="34" charset="0"/>
                        </a:rPr>
                        <a:t>HIDDEN</a:t>
                      </a:r>
                      <a:endParaRPr lang="en-US" sz="1200" b="0" i="0" u="none" strike="noStrike">
                        <a:solidFill>
                          <a:srgbClr val="000000"/>
                        </a:solidFill>
                        <a:effectLst/>
                        <a:latin typeface="Calibri" pitchFamily="34" charset="0"/>
                      </a:endParaRPr>
                    </a:p>
                  </a:txBody>
                  <a:tcPr marL="7658" marR="7658" marT="7658" marB="0" anchor="ctr"/>
                </a:tc>
                <a:tc>
                  <a:txBody>
                    <a:bodyPr/>
                    <a:lstStyle/>
                    <a:p>
                      <a:pPr algn="ctr" fontAlgn="ctr"/>
                      <a:r>
                        <a:rPr lang="en-US" sz="1200" u="none" strike="noStrike" dirty="0">
                          <a:effectLst/>
                          <a:latin typeface="Calibri" pitchFamily="34" charset="0"/>
                        </a:rPr>
                        <a:t>14 563</a:t>
                      </a:r>
                      <a:endParaRPr lang="en-US" sz="1200" b="0" i="0" u="none" strike="noStrike" dirty="0">
                        <a:solidFill>
                          <a:srgbClr val="000000"/>
                        </a:solidFill>
                        <a:effectLst/>
                        <a:latin typeface="Calibri" pitchFamily="34" charset="0"/>
                      </a:endParaRPr>
                    </a:p>
                  </a:txBody>
                  <a:tcPr marL="7658" marR="7658" marT="7658" marB="0" anchor="ctr"/>
                </a:tc>
                <a:tc>
                  <a:txBody>
                    <a:bodyPr/>
                    <a:lstStyle/>
                    <a:p>
                      <a:pPr algn="ctr" fontAlgn="ctr"/>
                      <a:r>
                        <a:rPr lang="en-US" sz="1200" u="none" strike="noStrike">
                          <a:effectLst/>
                          <a:latin typeface="Calibri" pitchFamily="34" charset="0"/>
                        </a:rPr>
                        <a:t>6 002</a:t>
                      </a:r>
                      <a:endParaRPr lang="en-US" sz="1200" b="0" i="0" u="none" strike="noStrike">
                        <a:solidFill>
                          <a:srgbClr val="000000"/>
                        </a:solidFill>
                        <a:effectLst/>
                        <a:latin typeface="Calibri" pitchFamily="34" charset="0"/>
                      </a:endParaRPr>
                    </a:p>
                  </a:txBody>
                  <a:tcPr marL="7658" marR="7658" marT="7658" marB="0" anchor="ctr"/>
                </a:tc>
                <a:tc>
                  <a:txBody>
                    <a:bodyPr/>
                    <a:lstStyle/>
                    <a:p>
                      <a:pPr algn="ctr" fontAlgn="ctr"/>
                      <a:r>
                        <a:rPr lang="en-US" sz="1200" b="1" u="none" strike="noStrike" dirty="0">
                          <a:solidFill>
                            <a:schemeClr val="tx1"/>
                          </a:solidFill>
                          <a:effectLst/>
                          <a:latin typeface="Calibri" pitchFamily="34" charset="0"/>
                        </a:rPr>
                        <a:t>41.2</a:t>
                      </a:r>
                      <a:endParaRPr lang="en-US" sz="1200" b="1" i="0" u="none" strike="noStrike" dirty="0">
                        <a:solidFill>
                          <a:schemeClr val="tx1"/>
                        </a:solidFill>
                        <a:effectLst/>
                        <a:latin typeface="Calibri" pitchFamily="34" charset="0"/>
                      </a:endParaRPr>
                    </a:p>
                  </a:txBody>
                  <a:tcPr marL="7658" marR="7658" marT="7658" marB="0" anchor="ctr">
                    <a:solidFill>
                      <a:srgbClr val="F06C79"/>
                    </a:solidFill>
                  </a:tcPr>
                </a:tc>
                <a:tc>
                  <a:txBody>
                    <a:bodyPr/>
                    <a:lstStyle/>
                    <a:p>
                      <a:pPr algn="ctr" fontAlgn="ctr"/>
                      <a:r>
                        <a:rPr lang="en-US" sz="1200" u="none" strike="noStrike">
                          <a:effectLst/>
                          <a:latin typeface="Calibri" pitchFamily="34" charset="0"/>
                        </a:rPr>
                        <a:t>8 561</a:t>
                      </a:r>
                      <a:endParaRPr lang="en-US" sz="1200" b="0" i="0" u="none" strike="noStrike">
                        <a:solidFill>
                          <a:srgbClr val="000000"/>
                        </a:solidFill>
                        <a:effectLst/>
                        <a:latin typeface="Calibri" pitchFamily="34" charset="0"/>
                      </a:endParaRPr>
                    </a:p>
                  </a:txBody>
                  <a:tcPr marL="7658" marR="7658" marT="7658" marB="0" anchor="ctr"/>
                </a:tc>
                <a:tc>
                  <a:txBody>
                    <a:bodyPr/>
                    <a:lstStyle/>
                    <a:p>
                      <a:pPr algn="ctr" fontAlgn="ctr"/>
                      <a:r>
                        <a:rPr lang="en-US" sz="1200" u="none" strike="noStrike" dirty="0">
                          <a:effectLst/>
                          <a:latin typeface="Calibri" pitchFamily="34" charset="0"/>
                        </a:rPr>
                        <a:t>1</a:t>
                      </a:r>
                      <a:endParaRPr lang="en-US" sz="1200" b="1" i="0" u="none" strike="noStrike" dirty="0">
                        <a:solidFill>
                          <a:srgbClr val="000000"/>
                        </a:solidFill>
                        <a:effectLst/>
                        <a:latin typeface="Calibri" pitchFamily="34" charset="0"/>
                      </a:endParaRPr>
                    </a:p>
                  </a:txBody>
                  <a:tcPr marL="7658" marR="7658" marT="7658" marB="0" anchor="ctr"/>
                </a:tc>
                <a:tc>
                  <a:txBody>
                    <a:bodyPr/>
                    <a:lstStyle/>
                    <a:p>
                      <a:pPr algn="ctr" fontAlgn="ctr"/>
                      <a:r>
                        <a:rPr lang="en-US" sz="1200" u="none" strike="noStrike" dirty="0">
                          <a:effectLst/>
                          <a:latin typeface="Calibri" pitchFamily="34" charset="0"/>
                        </a:rPr>
                        <a:t>8 561</a:t>
                      </a:r>
                      <a:endParaRPr lang="en-US" sz="1200" b="1" i="0" u="none" strike="noStrike" dirty="0">
                        <a:solidFill>
                          <a:srgbClr val="000000"/>
                        </a:solidFill>
                        <a:effectLst/>
                        <a:latin typeface="Calibri" pitchFamily="34" charset="0"/>
                      </a:endParaRPr>
                    </a:p>
                  </a:txBody>
                  <a:tcPr marL="7658" marR="7658" marT="7658" marB="0" anchor="ctr"/>
                </a:tc>
                <a:tc>
                  <a:txBody>
                    <a:bodyPr/>
                    <a:lstStyle/>
                    <a:p>
                      <a:pPr algn="ctr" fontAlgn="ctr"/>
                      <a:r>
                        <a:rPr lang="en-US" sz="1200" u="none" strike="noStrike">
                          <a:effectLst/>
                          <a:latin typeface="Calibri" pitchFamily="34" charset="0"/>
                        </a:rPr>
                        <a:t>227</a:t>
                      </a:r>
                      <a:endParaRPr lang="en-US" sz="1200" b="1" i="0" u="none" strike="noStrike">
                        <a:solidFill>
                          <a:srgbClr val="000000"/>
                        </a:solidFill>
                        <a:effectLst/>
                        <a:latin typeface="Calibri" pitchFamily="34" charset="0"/>
                      </a:endParaRPr>
                    </a:p>
                  </a:txBody>
                  <a:tcPr marL="7658" marR="7658" marT="7658" marB="0" anchor="ctr"/>
                </a:tc>
                <a:tc>
                  <a:txBody>
                    <a:bodyPr/>
                    <a:lstStyle/>
                    <a:p>
                      <a:pPr algn="ctr" fontAlgn="ctr"/>
                      <a:r>
                        <a:rPr lang="en-US" sz="1200" b="1" u="none" strike="noStrike" dirty="0">
                          <a:effectLst/>
                          <a:latin typeface="Calibri" pitchFamily="34" charset="0"/>
                        </a:rPr>
                        <a:t>0.65</a:t>
                      </a:r>
                      <a:endParaRPr lang="en-US" sz="1200" b="1" i="0" u="none" strike="noStrike" dirty="0">
                        <a:solidFill>
                          <a:srgbClr val="000000"/>
                        </a:solidFill>
                        <a:effectLst/>
                        <a:latin typeface="Calibri" pitchFamily="34" charset="0"/>
                      </a:endParaRPr>
                    </a:p>
                  </a:txBody>
                  <a:tcPr marL="7658" marR="7658" marT="7658" marB="0" anchor="ctr">
                    <a:solidFill>
                      <a:srgbClr val="F06C79"/>
                    </a:solidFill>
                  </a:tcPr>
                </a:tc>
              </a:tr>
              <a:tr h="208725">
                <a:tc>
                  <a:txBody>
                    <a:bodyPr/>
                    <a:lstStyle/>
                    <a:p>
                      <a:pPr algn="l" fontAlgn="ctr"/>
                      <a:r>
                        <a:rPr lang="en-US" sz="1200" u="none" strike="noStrike">
                          <a:effectLst/>
                          <a:latin typeface="Calibri" pitchFamily="34" charset="0"/>
                        </a:rPr>
                        <a:t>PUZZLE</a:t>
                      </a:r>
                      <a:endParaRPr lang="en-US" sz="1200" b="0" i="0" u="none" strike="noStrike">
                        <a:solidFill>
                          <a:srgbClr val="000000"/>
                        </a:solidFill>
                        <a:effectLst/>
                        <a:latin typeface="Calibri" pitchFamily="34" charset="0"/>
                      </a:endParaRPr>
                    </a:p>
                  </a:txBody>
                  <a:tcPr marL="7658" marR="7658" marT="7658" marB="0" anchor="ctr"/>
                </a:tc>
                <a:tc>
                  <a:txBody>
                    <a:bodyPr/>
                    <a:lstStyle/>
                    <a:p>
                      <a:pPr algn="ctr" fontAlgn="ctr"/>
                      <a:r>
                        <a:rPr lang="en-US" sz="1200" u="none" strike="noStrike" dirty="0">
                          <a:effectLst/>
                          <a:latin typeface="Calibri" pitchFamily="34" charset="0"/>
                        </a:rPr>
                        <a:t>9 214</a:t>
                      </a:r>
                      <a:endParaRPr lang="en-US" sz="1200" b="0" i="0" u="none" strike="noStrike" dirty="0">
                        <a:solidFill>
                          <a:srgbClr val="000000"/>
                        </a:solidFill>
                        <a:effectLst/>
                        <a:latin typeface="Calibri" pitchFamily="34" charset="0"/>
                      </a:endParaRPr>
                    </a:p>
                  </a:txBody>
                  <a:tcPr marL="7658" marR="7658" marT="7658" marB="0" anchor="ctr"/>
                </a:tc>
                <a:tc>
                  <a:txBody>
                    <a:bodyPr/>
                    <a:lstStyle/>
                    <a:p>
                      <a:pPr algn="ctr" fontAlgn="ctr"/>
                      <a:r>
                        <a:rPr lang="en-US" sz="1200" u="none" strike="noStrike">
                          <a:effectLst/>
                          <a:latin typeface="Calibri" pitchFamily="34" charset="0"/>
                        </a:rPr>
                        <a:t>1 650</a:t>
                      </a:r>
                      <a:endParaRPr lang="en-US" sz="1200" b="0" i="0" u="none" strike="noStrike">
                        <a:solidFill>
                          <a:srgbClr val="000000"/>
                        </a:solidFill>
                        <a:effectLst/>
                        <a:latin typeface="Calibri" pitchFamily="34" charset="0"/>
                      </a:endParaRPr>
                    </a:p>
                  </a:txBody>
                  <a:tcPr marL="7658" marR="7658" marT="7658" marB="0" anchor="ctr"/>
                </a:tc>
                <a:tc>
                  <a:txBody>
                    <a:bodyPr/>
                    <a:lstStyle/>
                    <a:p>
                      <a:pPr algn="ctr" fontAlgn="ctr"/>
                      <a:r>
                        <a:rPr lang="en-US" sz="1200" u="none" strike="noStrike">
                          <a:effectLst/>
                          <a:latin typeface="Calibri" pitchFamily="34" charset="0"/>
                        </a:rPr>
                        <a:t>17.9</a:t>
                      </a:r>
                      <a:endParaRPr lang="en-US" sz="1200" b="0" i="0" u="none" strike="noStrike">
                        <a:solidFill>
                          <a:srgbClr val="000000"/>
                        </a:solidFill>
                        <a:effectLst/>
                        <a:latin typeface="Calibri" pitchFamily="34" charset="0"/>
                      </a:endParaRPr>
                    </a:p>
                  </a:txBody>
                  <a:tcPr marL="7658" marR="7658" marT="7658" marB="0" anchor="ctr"/>
                </a:tc>
                <a:tc>
                  <a:txBody>
                    <a:bodyPr/>
                    <a:lstStyle/>
                    <a:p>
                      <a:pPr algn="ctr" fontAlgn="ctr"/>
                      <a:r>
                        <a:rPr lang="en-US" sz="1200" u="none" strike="noStrike">
                          <a:effectLst/>
                          <a:latin typeface="Calibri" pitchFamily="34" charset="0"/>
                        </a:rPr>
                        <a:t>7 564</a:t>
                      </a:r>
                      <a:endParaRPr lang="en-US" sz="1200" b="0" i="0" u="none" strike="noStrike">
                        <a:solidFill>
                          <a:srgbClr val="000000"/>
                        </a:solidFill>
                        <a:effectLst/>
                        <a:latin typeface="Calibri" pitchFamily="34" charset="0"/>
                      </a:endParaRPr>
                    </a:p>
                  </a:txBody>
                  <a:tcPr marL="7658" marR="7658" marT="7658" marB="0" anchor="ctr"/>
                </a:tc>
                <a:tc>
                  <a:txBody>
                    <a:bodyPr/>
                    <a:lstStyle/>
                    <a:p>
                      <a:pPr algn="ctr" fontAlgn="ctr"/>
                      <a:r>
                        <a:rPr lang="en-US" sz="1200" u="none" strike="noStrike">
                          <a:effectLst/>
                          <a:latin typeface="Calibri" pitchFamily="34" charset="0"/>
                        </a:rPr>
                        <a:t>10</a:t>
                      </a:r>
                      <a:endParaRPr lang="en-US" sz="1200" b="1" i="0" u="none" strike="noStrike">
                        <a:solidFill>
                          <a:srgbClr val="000000"/>
                        </a:solidFill>
                        <a:effectLst/>
                        <a:latin typeface="Calibri" pitchFamily="34" charset="0"/>
                      </a:endParaRPr>
                    </a:p>
                  </a:txBody>
                  <a:tcPr marL="7658" marR="7658" marT="7658" marB="0" anchor="ctr"/>
                </a:tc>
                <a:tc>
                  <a:txBody>
                    <a:bodyPr/>
                    <a:lstStyle/>
                    <a:p>
                      <a:pPr algn="ctr" fontAlgn="ctr"/>
                      <a:r>
                        <a:rPr lang="en-US" sz="1200" u="none" strike="noStrike" dirty="0">
                          <a:effectLst/>
                          <a:latin typeface="Calibri" pitchFamily="34" charset="0"/>
                        </a:rPr>
                        <a:t>1 379</a:t>
                      </a:r>
                      <a:endParaRPr lang="en-US" sz="1200" b="1" i="0" u="none" strike="noStrike" dirty="0">
                        <a:solidFill>
                          <a:srgbClr val="000000"/>
                        </a:solidFill>
                        <a:effectLst/>
                        <a:latin typeface="Calibri" pitchFamily="34" charset="0"/>
                      </a:endParaRPr>
                    </a:p>
                  </a:txBody>
                  <a:tcPr marL="7658" marR="7658" marT="7658" marB="0" anchor="ctr"/>
                </a:tc>
                <a:tc>
                  <a:txBody>
                    <a:bodyPr/>
                    <a:lstStyle/>
                    <a:p>
                      <a:pPr algn="ctr" fontAlgn="ctr"/>
                      <a:r>
                        <a:rPr lang="en-US" sz="1200" u="none" strike="noStrike" dirty="0">
                          <a:effectLst/>
                          <a:latin typeface="Calibri" pitchFamily="34" charset="0"/>
                        </a:rPr>
                        <a:t>2</a:t>
                      </a:r>
                      <a:endParaRPr lang="en-US" sz="1200" b="1" i="0" u="none" strike="noStrike" dirty="0">
                        <a:solidFill>
                          <a:srgbClr val="000000"/>
                        </a:solidFill>
                        <a:effectLst/>
                        <a:latin typeface="Calibri" pitchFamily="34" charset="0"/>
                      </a:endParaRPr>
                    </a:p>
                  </a:txBody>
                  <a:tcPr marL="7658" marR="7658" marT="7658" marB="0" anchor="ctr"/>
                </a:tc>
                <a:tc>
                  <a:txBody>
                    <a:bodyPr/>
                    <a:lstStyle/>
                    <a:p>
                      <a:pPr algn="ctr" fontAlgn="ctr"/>
                      <a:r>
                        <a:rPr lang="en-US" sz="1200" u="none" strike="noStrike">
                          <a:effectLst/>
                          <a:latin typeface="Calibri" pitchFamily="34" charset="0"/>
                        </a:rPr>
                        <a:t>?</a:t>
                      </a:r>
                      <a:endParaRPr lang="en-US" sz="1200" b="1" i="0" u="none" strike="noStrike">
                        <a:solidFill>
                          <a:srgbClr val="000000"/>
                        </a:solidFill>
                        <a:effectLst/>
                        <a:latin typeface="Calibri" pitchFamily="34" charset="0"/>
                      </a:endParaRPr>
                    </a:p>
                  </a:txBody>
                  <a:tcPr marL="7658" marR="7658" marT="7658" marB="0" anchor="ctr"/>
                </a:tc>
              </a:tr>
              <a:tr h="208725">
                <a:tc>
                  <a:txBody>
                    <a:bodyPr/>
                    <a:lstStyle/>
                    <a:p>
                      <a:pPr algn="l" fontAlgn="b"/>
                      <a:r>
                        <a:rPr lang="en-US" sz="1200" u="none" strike="noStrike" dirty="0">
                          <a:effectLst/>
                          <a:latin typeface="Calibri" pitchFamily="34" charset="0"/>
                        </a:rPr>
                        <a:t>ROTATE</a:t>
                      </a:r>
                      <a:endParaRPr lang="en-US" sz="1200" b="0" i="0" u="none" strike="noStrike" dirty="0">
                        <a:solidFill>
                          <a:srgbClr val="000000"/>
                        </a:solidFill>
                        <a:effectLst/>
                        <a:latin typeface="Calibri" pitchFamily="34" charset="0"/>
                      </a:endParaRPr>
                    </a:p>
                  </a:txBody>
                  <a:tcPr marL="7658" marR="7658" marT="7658" marB="0" anchor="ctr"/>
                </a:tc>
                <a:tc>
                  <a:txBody>
                    <a:bodyPr/>
                    <a:lstStyle/>
                    <a:p>
                      <a:pPr algn="ctr" fontAlgn="ctr"/>
                      <a:r>
                        <a:rPr lang="en-US" sz="1200" u="none" strike="noStrike" dirty="0">
                          <a:effectLst/>
                          <a:latin typeface="Calibri" pitchFamily="34" charset="0"/>
                        </a:rPr>
                        <a:t>7 504</a:t>
                      </a:r>
                      <a:endParaRPr lang="en-US" sz="1200" b="0" i="0" u="none" strike="noStrike" dirty="0">
                        <a:solidFill>
                          <a:srgbClr val="000000"/>
                        </a:solidFill>
                        <a:effectLst/>
                        <a:latin typeface="Calibri" pitchFamily="34" charset="0"/>
                      </a:endParaRPr>
                    </a:p>
                  </a:txBody>
                  <a:tcPr marL="7658" marR="7658" marT="7658" marB="0" anchor="ctr"/>
                </a:tc>
                <a:tc>
                  <a:txBody>
                    <a:bodyPr/>
                    <a:lstStyle/>
                    <a:p>
                      <a:pPr algn="ctr" fontAlgn="ctr"/>
                      <a:r>
                        <a:rPr lang="en-US" sz="1200" u="none" strike="noStrike">
                          <a:effectLst/>
                          <a:latin typeface="Calibri" pitchFamily="34" charset="0"/>
                        </a:rPr>
                        <a:t>719</a:t>
                      </a:r>
                      <a:endParaRPr lang="en-US" sz="1200" b="0" i="0" u="none" strike="noStrike">
                        <a:solidFill>
                          <a:srgbClr val="000000"/>
                        </a:solidFill>
                        <a:effectLst/>
                        <a:latin typeface="Calibri" pitchFamily="34" charset="0"/>
                      </a:endParaRPr>
                    </a:p>
                  </a:txBody>
                  <a:tcPr marL="7658" marR="7658" marT="7658" marB="0" anchor="ctr"/>
                </a:tc>
                <a:tc>
                  <a:txBody>
                    <a:bodyPr/>
                    <a:lstStyle/>
                    <a:p>
                      <a:pPr algn="ctr" fontAlgn="ctr"/>
                      <a:r>
                        <a:rPr lang="en-US" sz="1200" u="none" strike="noStrike">
                          <a:effectLst/>
                          <a:latin typeface="Calibri" pitchFamily="34" charset="0"/>
                        </a:rPr>
                        <a:t>9.6</a:t>
                      </a:r>
                      <a:endParaRPr lang="en-US" sz="1200" b="0" i="0" u="none" strike="noStrike">
                        <a:solidFill>
                          <a:srgbClr val="000000"/>
                        </a:solidFill>
                        <a:effectLst/>
                        <a:latin typeface="Calibri" pitchFamily="34" charset="0"/>
                      </a:endParaRPr>
                    </a:p>
                  </a:txBody>
                  <a:tcPr marL="7658" marR="7658" marT="7658" marB="0" anchor="ctr"/>
                </a:tc>
                <a:tc>
                  <a:txBody>
                    <a:bodyPr/>
                    <a:lstStyle/>
                    <a:p>
                      <a:pPr algn="ctr" fontAlgn="ctr"/>
                      <a:r>
                        <a:rPr lang="en-US" sz="1200" u="none" strike="noStrike">
                          <a:effectLst/>
                          <a:latin typeface="Calibri" pitchFamily="34" charset="0"/>
                        </a:rPr>
                        <a:t>6 785</a:t>
                      </a:r>
                      <a:endParaRPr lang="en-US" sz="1200" b="0" i="0" u="none" strike="noStrike">
                        <a:solidFill>
                          <a:srgbClr val="000000"/>
                        </a:solidFill>
                        <a:effectLst/>
                        <a:latin typeface="Calibri" pitchFamily="34" charset="0"/>
                      </a:endParaRPr>
                    </a:p>
                  </a:txBody>
                  <a:tcPr marL="7658" marR="7658" marT="7658" marB="0" anchor="ctr"/>
                </a:tc>
                <a:tc>
                  <a:txBody>
                    <a:bodyPr/>
                    <a:lstStyle/>
                    <a:p>
                      <a:pPr algn="ctr" fontAlgn="ctr"/>
                      <a:r>
                        <a:rPr lang="en-US" sz="1200" u="none" strike="noStrike">
                          <a:effectLst/>
                          <a:latin typeface="Calibri" pitchFamily="34" charset="0"/>
                        </a:rPr>
                        <a:t>18</a:t>
                      </a:r>
                      <a:endParaRPr lang="en-US" sz="1200" b="1" i="0" u="none" strike="noStrike">
                        <a:solidFill>
                          <a:srgbClr val="000000"/>
                        </a:solidFill>
                        <a:effectLst/>
                        <a:latin typeface="Calibri" pitchFamily="34" charset="0"/>
                      </a:endParaRPr>
                    </a:p>
                  </a:txBody>
                  <a:tcPr marL="7658" marR="7658" marT="7658" marB="0" anchor="ctr"/>
                </a:tc>
                <a:tc>
                  <a:txBody>
                    <a:bodyPr/>
                    <a:lstStyle/>
                    <a:p>
                      <a:pPr algn="ctr" fontAlgn="ctr"/>
                      <a:r>
                        <a:rPr lang="en-US" sz="1200" u="none" strike="noStrike">
                          <a:effectLst/>
                          <a:latin typeface="Calibri" pitchFamily="34" charset="0"/>
                        </a:rPr>
                        <a:t>5 662</a:t>
                      </a:r>
                      <a:endParaRPr lang="en-US" sz="1200" b="1" i="0" u="none" strike="noStrike">
                        <a:solidFill>
                          <a:srgbClr val="000000"/>
                        </a:solidFill>
                        <a:effectLst/>
                        <a:latin typeface="Calibri" pitchFamily="34" charset="0"/>
                      </a:endParaRPr>
                    </a:p>
                  </a:txBody>
                  <a:tcPr marL="7658" marR="7658" marT="7658" marB="0" anchor="ctr"/>
                </a:tc>
                <a:tc>
                  <a:txBody>
                    <a:bodyPr/>
                    <a:lstStyle/>
                    <a:p>
                      <a:pPr algn="ctr" fontAlgn="ctr"/>
                      <a:r>
                        <a:rPr lang="en-US" sz="1200" u="none" strike="noStrike" dirty="0">
                          <a:effectLst/>
                          <a:latin typeface="Calibri" pitchFamily="34" charset="0"/>
                        </a:rPr>
                        <a:t>198</a:t>
                      </a:r>
                      <a:endParaRPr lang="en-US" sz="1200" b="1" i="0" u="none" strike="noStrike" dirty="0">
                        <a:solidFill>
                          <a:srgbClr val="000000"/>
                        </a:solidFill>
                        <a:effectLst/>
                        <a:latin typeface="Calibri" pitchFamily="34" charset="0"/>
                      </a:endParaRPr>
                    </a:p>
                  </a:txBody>
                  <a:tcPr marL="7658" marR="7658" marT="7658" marB="0" anchor="ctr"/>
                </a:tc>
                <a:tc>
                  <a:txBody>
                    <a:bodyPr/>
                    <a:lstStyle/>
                    <a:p>
                      <a:pPr algn="ctr" fontAlgn="ctr"/>
                      <a:r>
                        <a:rPr lang="en-US" sz="1200" b="1" u="none" strike="noStrike" dirty="0">
                          <a:effectLst/>
                          <a:latin typeface="Calibri" pitchFamily="34" charset="0"/>
                        </a:rPr>
                        <a:t>0.69</a:t>
                      </a:r>
                      <a:endParaRPr lang="en-US" sz="1200" b="1" i="0" u="none" strike="noStrike" dirty="0">
                        <a:solidFill>
                          <a:srgbClr val="000000"/>
                        </a:solidFill>
                        <a:effectLst/>
                        <a:latin typeface="Calibri" pitchFamily="34" charset="0"/>
                      </a:endParaRPr>
                    </a:p>
                  </a:txBody>
                  <a:tcPr marL="7658" marR="7658" marT="7658" marB="0" anchor="ctr">
                    <a:solidFill>
                      <a:srgbClr val="F06C79"/>
                    </a:solidFill>
                  </a:tcPr>
                </a:tc>
              </a:tr>
              <a:tr h="208725">
                <a:tc>
                  <a:txBody>
                    <a:bodyPr/>
                    <a:lstStyle/>
                    <a:p>
                      <a:pPr algn="l" fontAlgn="ctr"/>
                      <a:r>
                        <a:rPr lang="en-US" sz="1200" u="none" strike="noStrike" dirty="0">
                          <a:effectLst/>
                          <a:latin typeface="Calibri" pitchFamily="34" charset="0"/>
                        </a:rPr>
                        <a:t>FREECELL</a:t>
                      </a:r>
                      <a:endParaRPr lang="en-US" sz="1200" b="0" i="0" u="none" strike="noStrike" dirty="0">
                        <a:solidFill>
                          <a:srgbClr val="000000"/>
                        </a:solidFill>
                        <a:effectLst/>
                        <a:latin typeface="Calibri" pitchFamily="34" charset="0"/>
                      </a:endParaRPr>
                    </a:p>
                  </a:txBody>
                  <a:tcPr marL="7658" marR="7658" marT="7658" marB="0" anchor="ctr"/>
                </a:tc>
                <a:tc>
                  <a:txBody>
                    <a:bodyPr/>
                    <a:lstStyle/>
                    <a:p>
                      <a:pPr algn="ctr" fontAlgn="ctr"/>
                      <a:r>
                        <a:rPr lang="en-US" sz="1200" b="1" u="none" strike="noStrike" dirty="0">
                          <a:effectLst/>
                          <a:latin typeface="Calibri" pitchFamily="34" charset="0"/>
                        </a:rPr>
                        <a:t>16 059</a:t>
                      </a:r>
                      <a:endParaRPr lang="en-US" sz="1200" b="1" i="0" u="none" strike="noStrike" dirty="0">
                        <a:solidFill>
                          <a:srgbClr val="000000"/>
                        </a:solidFill>
                        <a:effectLst/>
                        <a:latin typeface="Calibri" pitchFamily="34" charset="0"/>
                      </a:endParaRPr>
                    </a:p>
                  </a:txBody>
                  <a:tcPr marL="7658" marR="7658" marT="7658" marB="0" anchor="ctr">
                    <a:solidFill>
                      <a:srgbClr val="92D050"/>
                    </a:solidFill>
                  </a:tcPr>
                </a:tc>
                <a:tc>
                  <a:txBody>
                    <a:bodyPr/>
                    <a:lstStyle/>
                    <a:p>
                      <a:pPr algn="ctr" fontAlgn="ctr"/>
                      <a:r>
                        <a:rPr lang="en-US" sz="1200" u="none" strike="noStrike">
                          <a:effectLst/>
                          <a:latin typeface="Calibri" pitchFamily="34" charset="0"/>
                        </a:rPr>
                        <a:t>9 768</a:t>
                      </a:r>
                      <a:endParaRPr lang="en-US" sz="1200" b="0" i="0" u="none" strike="noStrike">
                        <a:solidFill>
                          <a:srgbClr val="000000"/>
                        </a:solidFill>
                        <a:effectLst/>
                        <a:latin typeface="Calibri" pitchFamily="34" charset="0"/>
                      </a:endParaRPr>
                    </a:p>
                  </a:txBody>
                  <a:tcPr marL="7658" marR="7658" marT="7658" marB="0" anchor="ctr"/>
                </a:tc>
                <a:tc>
                  <a:txBody>
                    <a:bodyPr/>
                    <a:lstStyle/>
                    <a:p>
                      <a:pPr algn="ctr" fontAlgn="ctr"/>
                      <a:r>
                        <a:rPr lang="en-US" sz="1200" b="1" u="none" strike="noStrike" dirty="0">
                          <a:effectLst/>
                          <a:latin typeface="Calibri" pitchFamily="34" charset="0"/>
                        </a:rPr>
                        <a:t>60.8</a:t>
                      </a:r>
                      <a:endParaRPr lang="en-US" sz="1200" b="1" i="0" u="none" strike="noStrike" dirty="0">
                        <a:solidFill>
                          <a:srgbClr val="000000"/>
                        </a:solidFill>
                        <a:effectLst/>
                        <a:latin typeface="Calibri" pitchFamily="34" charset="0"/>
                      </a:endParaRPr>
                    </a:p>
                  </a:txBody>
                  <a:tcPr marL="7658" marR="7658" marT="7658" marB="0" anchor="ctr">
                    <a:solidFill>
                      <a:srgbClr val="F06C79"/>
                    </a:solidFill>
                  </a:tcPr>
                </a:tc>
                <a:tc>
                  <a:txBody>
                    <a:bodyPr/>
                    <a:lstStyle/>
                    <a:p>
                      <a:pPr algn="ctr" fontAlgn="ctr"/>
                      <a:r>
                        <a:rPr lang="en-US" sz="1200" u="none" strike="noStrike" dirty="0">
                          <a:effectLst/>
                          <a:latin typeface="Calibri" pitchFamily="34" charset="0"/>
                        </a:rPr>
                        <a:t>6 291</a:t>
                      </a:r>
                      <a:endParaRPr lang="en-US" sz="1200" b="0" i="0" u="none" strike="noStrike" dirty="0">
                        <a:solidFill>
                          <a:srgbClr val="000000"/>
                        </a:solidFill>
                        <a:effectLst/>
                        <a:latin typeface="Calibri" pitchFamily="34" charset="0"/>
                      </a:endParaRPr>
                    </a:p>
                  </a:txBody>
                  <a:tcPr marL="7658" marR="7658" marT="7658" marB="0" anchor="ctr"/>
                </a:tc>
                <a:tc>
                  <a:txBody>
                    <a:bodyPr/>
                    <a:lstStyle/>
                    <a:p>
                      <a:pPr algn="ctr" fontAlgn="ctr"/>
                      <a:r>
                        <a:rPr lang="en-US" sz="1200" u="none" strike="noStrike">
                          <a:effectLst/>
                          <a:latin typeface="Calibri" pitchFamily="34" charset="0"/>
                        </a:rPr>
                        <a:t>1</a:t>
                      </a:r>
                      <a:endParaRPr lang="en-US" sz="1200" b="1" i="0" u="none" strike="noStrike">
                        <a:solidFill>
                          <a:srgbClr val="000000"/>
                        </a:solidFill>
                        <a:effectLst/>
                        <a:latin typeface="Calibri" pitchFamily="34" charset="0"/>
                      </a:endParaRPr>
                    </a:p>
                  </a:txBody>
                  <a:tcPr marL="7658" marR="7658" marT="7658" marB="0" anchor="ctr"/>
                </a:tc>
                <a:tc>
                  <a:txBody>
                    <a:bodyPr/>
                    <a:lstStyle/>
                    <a:p>
                      <a:pPr algn="ctr" fontAlgn="ctr"/>
                      <a:r>
                        <a:rPr lang="en-US" sz="1200" u="none" strike="noStrike">
                          <a:effectLst/>
                          <a:latin typeface="Calibri" pitchFamily="34" charset="0"/>
                        </a:rPr>
                        <a:t>6 290</a:t>
                      </a:r>
                      <a:endParaRPr lang="en-US" sz="1200" b="1" i="0" u="none" strike="noStrike">
                        <a:solidFill>
                          <a:srgbClr val="000000"/>
                        </a:solidFill>
                        <a:effectLst/>
                        <a:latin typeface="Calibri" pitchFamily="34" charset="0"/>
                      </a:endParaRPr>
                    </a:p>
                  </a:txBody>
                  <a:tcPr marL="7658" marR="7658" marT="7658" marB="0" anchor="ctr"/>
                </a:tc>
                <a:tc>
                  <a:txBody>
                    <a:bodyPr/>
                    <a:lstStyle/>
                    <a:p>
                      <a:pPr algn="ctr" fontAlgn="ctr"/>
                      <a:r>
                        <a:rPr lang="en-US" sz="1200" u="none" strike="noStrike">
                          <a:effectLst/>
                          <a:latin typeface="Calibri" pitchFamily="34" charset="0"/>
                        </a:rPr>
                        <a:t>132</a:t>
                      </a:r>
                      <a:endParaRPr lang="en-US" sz="1200" b="1" i="0" u="none" strike="noStrike">
                        <a:solidFill>
                          <a:srgbClr val="000000"/>
                        </a:solidFill>
                        <a:effectLst/>
                        <a:latin typeface="Calibri" pitchFamily="34" charset="0"/>
                      </a:endParaRPr>
                    </a:p>
                  </a:txBody>
                  <a:tcPr marL="7658" marR="7658" marT="7658" marB="0" anchor="ctr"/>
                </a:tc>
                <a:tc>
                  <a:txBody>
                    <a:bodyPr/>
                    <a:lstStyle/>
                    <a:p>
                      <a:pPr algn="ctr" fontAlgn="ctr"/>
                      <a:r>
                        <a:rPr lang="en-US" sz="1200" u="none" strike="noStrike" dirty="0">
                          <a:effectLst/>
                          <a:latin typeface="Calibri" pitchFamily="34" charset="0"/>
                        </a:rPr>
                        <a:t>0.39</a:t>
                      </a:r>
                      <a:endParaRPr lang="en-US" sz="1200" b="1" i="0" u="none" strike="noStrike" dirty="0">
                        <a:solidFill>
                          <a:srgbClr val="000000"/>
                        </a:solidFill>
                        <a:effectLst/>
                        <a:latin typeface="Calibri" pitchFamily="34" charset="0"/>
                      </a:endParaRPr>
                    </a:p>
                  </a:txBody>
                  <a:tcPr marL="7658" marR="7658" marT="7658" marB="0" anchor="ctr"/>
                </a:tc>
              </a:tr>
            </a:tbl>
          </a:graphicData>
        </a:graphic>
      </p:graphicFrame>
      <p:sp>
        <p:nvSpPr>
          <p:cNvPr id="7" name="Szövegdoboz 6"/>
          <p:cNvSpPr txBox="1"/>
          <p:nvPr/>
        </p:nvSpPr>
        <p:spPr>
          <a:xfrm>
            <a:off x="3779912" y="6550223"/>
            <a:ext cx="5364088" cy="307777"/>
          </a:xfrm>
          <a:prstGeom prst="rect">
            <a:avLst/>
          </a:prstGeom>
          <a:noFill/>
        </p:spPr>
        <p:txBody>
          <a:bodyPr wrap="square" rtlCol="0">
            <a:spAutoFit/>
          </a:bodyPr>
          <a:lstStyle/>
          <a:p>
            <a:pPr algn="r"/>
            <a:r>
              <a:rPr lang="hu-HU" sz="1400" b="1" dirty="0" smtClean="0"/>
              <a:t>ICT4AgeingWell </a:t>
            </a:r>
            <a:r>
              <a:rPr lang="hu-HU" sz="1400" b="1" dirty="0" err="1" smtClean="0"/>
              <a:t>Conference</a:t>
            </a:r>
            <a:r>
              <a:rPr lang="hu-HU" sz="1400" b="1" dirty="0" smtClean="0"/>
              <a:t>, 20-22 May, 2015</a:t>
            </a:r>
            <a:endParaRPr lang="en-US" sz="1400" b="1" dirty="0"/>
          </a:p>
        </p:txBody>
      </p:sp>
      <p:sp>
        <p:nvSpPr>
          <p:cNvPr id="9" name="Élőláb helye 8"/>
          <p:cNvSpPr>
            <a:spLocks noGrp="1"/>
          </p:cNvSpPr>
          <p:nvPr>
            <p:ph type="ftr" sz="quarter" idx="11"/>
          </p:nvPr>
        </p:nvSpPr>
        <p:spPr/>
        <p:txBody>
          <a:bodyPr/>
          <a:lstStyle/>
          <a:p>
            <a:endParaRPr lang="hu-HU"/>
          </a:p>
        </p:txBody>
      </p:sp>
    </p:spTree>
    <p:extLst>
      <p:ext uri="{BB962C8B-B14F-4D97-AF65-F5344CB8AC3E}">
        <p14:creationId xmlns:p14="http://schemas.microsoft.com/office/powerpoint/2010/main" val="19497324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a:xfrm>
            <a:off x="128765" y="764704"/>
            <a:ext cx="9036496" cy="5472608"/>
          </a:xfrm>
        </p:spPr>
        <p:txBody>
          <a:bodyPr>
            <a:noAutofit/>
          </a:bodyPr>
          <a:lstStyle/>
          <a:p>
            <a:pPr marL="109728" indent="0">
              <a:buNone/>
            </a:pPr>
            <a:r>
              <a:rPr lang="hu-HU" sz="2800" b="1" dirty="0"/>
              <a:t>H</a:t>
            </a:r>
            <a:r>
              <a:rPr lang="en-GB" sz="2800" b="1" dirty="0" err="1" smtClean="0"/>
              <a:t>eavy</a:t>
            </a:r>
            <a:r>
              <a:rPr lang="en-GB" sz="2800" b="1" dirty="0" smtClean="0"/>
              <a:t> </a:t>
            </a:r>
            <a:r>
              <a:rPr lang="en-GB" sz="2800" b="1" dirty="0"/>
              <a:t>noise</a:t>
            </a:r>
            <a:r>
              <a:rPr lang="en-GB" sz="2800" dirty="0"/>
              <a:t> </a:t>
            </a:r>
            <a:r>
              <a:rPr lang="en-GB" sz="2800" dirty="0" smtClean="0"/>
              <a:t>present </a:t>
            </a:r>
            <a:endParaRPr lang="hu-HU" sz="2800" dirty="0" smtClean="0"/>
          </a:p>
          <a:p>
            <a:pPr algn="just"/>
            <a:r>
              <a:rPr lang="hu-HU" sz="2800" dirty="0"/>
              <a:t>O</a:t>
            </a:r>
            <a:r>
              <a:rPr lang="en-GB" sz="2800" dirty="0" err="1" smtClean="0"/>
              <a:t>utliers</a:t>
            </a:r>
            <a:r>
              <a:rPr lang="en-GB" sz="2800" dirty="0" smtClean="0"/>
              <a:t> </a:t>
            </a:r>
            <a:r>
              <a:rPr lang="hu-HU" sz="2800" dirty="0" smtClean="0"/>
              <a:t>(</a:t>
            </a:r>
            <a:r>
              <a:rPr lang="en-GB" sz="2800" dirty="0" smtClean="0"/>
              <a:t>usually </a:t>
            </a:r>
            <a:r>
              <a:rPr lang="en-GB" sz="2800" dirty="0"/>
              <a:t>caused by </a:t>
            </a:r>
            <a:r>
              <a:rPr lang="en-GB" sz="2800" dirty="0" smtClean="0"/>
              <a:t>interrupts)</a:t>
            </a:r>
            <a:r>
              <a:rPr lang="hu-HU" sz="2800" dirty="0" smtClean="0"/>
              <a:t> </a:t>
            </a:r>
            <a:r>
              <a:rPr lang="en-GB" sz="2800" dirty="0" smtClean="0"/>
              <a:t>are omitted.</a:t>
            </a:r>
            <a:endParaRPr lang="hu-HU" sz="2800" dirty="0" smtClean="0"/>
          </a:p>
          <a:p>
            <a:pPr algn="just"/>
            <a:r>
              <a:rPr lang="hu-HU" sz="2800" dirty="0" err="1"/>
              <a:t>S</a:t>
            </a:r>
            <a:r>
              <a:rPr lang="hu-HU" sz="2800" dirty="0" err="1" smtClean="0"/>
              <a:t>hort</a:t>
            </a:r>
            <a:r>
              <a:rPr lang="hu-HU" sz="2800" dirty="0" smtClean="0"/>
              <a:t> </a:t>
            </a:r>
            <a:r>
              <a:rPr lang="hu-HU" sz="2800" dirty="0" err="1" smtClean="0"/>
              <a:t>term</a:t>
            </a:r>
            <a:r>
              <a:rPr lang="hu-HU" sz="2800" dirty="0" smtClean="0"/>
              <a:t> </a:t>
            </a:r>
            <a:r>
              <a:rPr lang="hu-HU" sz="2800" dirty="0" err="1" smtClean="0"/>
              <a:t>fluctuations</a:t>
            </a:r>
            <a:r>
              <a:rPr lang="en-GB" sz="2800" dirty="0" smtClean="0"/>
              <a:t> </a:t>
            </a:r>
            <a:r>
              <a:rPr lang="hu-HU" sz="2800" dirty="0" smtClean="0"/>
              <a:t>(</a:t>
            </a:r>
            <a:r>
              <a:rPr lang="en-GB" sz="2800" dirty="0" smtClean="0"/>
              <a:t>random </a:t>
            </a:r>
            <a:r>
              <a:rPr lang="en-GB" sz="2800" dirty="0"/>
              <a:t>differences between consecutive </a:t>
            </a:r>
            <a:r>
              <a:rPr lang="en-GB" sz="2800" dirty="0" smtClean="0"/>
              <a:t>puzzles,</a:t>
            </a:r>
            <a:r>
              <a:rPr lang="hu-HU" sz="2800" dirty="0" smtClean="0"/>
              <a:t> </a:t>
            </a:r>
            <a:r>
              <a:rPr lang="en-GB" sz="2800" dirty="0" smtClean="0"/>
              <a:t>minor </a:t>
            </a:r>
            <a:r>
              <a:rPr lang="en-GB" sz="2800" dirty="0"/>
              <a:t>environmental disturbances, by tiredness, etc. </a:t>
            </a:r>
            <a:r>
              <a:rPr lang="hu-HU" sz="2800" dirty="0" smtClean="0"/>
              <a:t>)</a:t>
            </a:r>
          </a:p>
          <a:p>
            <a:pPr algn="just"/>
            <a:r>
              <a:rPr lang="hu-HU" sz="2800" dirty="0"/>
              <a:t>S</a:t>
            </a:r>
            <a:r>
              <a:rPr lang="en-GB" sz="2800" dirty="0" err="1" smtClean="0"/>
              <a:t>hort</a:t>
            </a:r>
            <a:r>
              <a:rPr lang="en-GB" sz="2800" dirty="0" smtClean="0"/>
              <a:t>-term fluctuations</a:t>
            </a:r>
            <a:r>
              <a:rPr lang="hu-HU" sz="2800" dirty="0" smtClean="0"/>
              <a:t>:</a:t>
            </a:r>
            <a:r>
              <a:rPr lang="en-GB" sz="2800" dirty="0" smtClean="0"/>
              <a:t> </a:t>
            </a:r>
            <a:r>
              <a:rPr lang="en-GB" sz="2800" dirty="0"/>
              <a:t>zero-mean, stable independent random </a:t>
            </a:r>
            <a:r>
              <a:rPr lang="en-GB" sz="2800" dirty="0" smtClean="0"/>
              <a:t>variables</a:t>
            </a:r>
            <a:endParaRPr lang="hu-HU" sz="2800" dirty="0" smtClean="0"/>
          </a:p>
          <a:p>
            <a:pPr algn="just"/>
            <a:r>
              <a:rPr lang="hu-HU" sz="2800" dirty="0"/>
              <a:t>P</a:t>
            </a:r>
            <a:r>
              <a:rPr lang="en-GB" sz="2800" dirty="0" err="1" smtClean="0"/>
              <a:t>erformance</a:t>
            </a:r>
            <a:r>
              <a:rPr lang="en-GB" sz="2800" dirty="0" smtClean="0"/>
              <a:t> </a:t>
            </a:r>
            <a:r>
              <a:rPr lang="en-GB" sz="2800" dirty="0"/>
              <a:t>measured on a </a:t>
            </a:r>
            <a:r>
              <a:rPr lang="en-GB" sz="2800" b="1" i="1" dirty="0">
                <a:solidFill>
                  <a:srgbClr val="FF0000"/>
                </a:solidFill>
              </a:rPr>
              <a:t>reference set</a:t>
            </a:r>
            <a:r>
              <a:rPr lang="en-GB" sz="2800" dirty="0">
                <a:solidFill>
                  <a:srgbClr val="FF0000"/>
                </a:solidFill>
              </a:rPr>
              <a:t> </a:t>
            </a:r>
            <a:r>
              <a:rPr lang="en-GB" sz="2800" dirty="0"/>
              <a:t>will be compared to performance on the </a:t>
            </a:r>
            <a:r>
              <a:rPr lang="en-GB" sz="2800" b="1" i="1" dirty="0">
                <a:solidFill>
                  <a:srgbClr val="FF0000"/>
                </a:solidFill>
              </a:rPr>
              <a:t>current set</a:t>
            </a:r>
            <a:r>
              <a:rPr lang="en-GB" sz="2800" dirty="0">
                <a:solidFill>
                  <a:srgbClr val="FF0000"/>
                </a:solidFill>
              </a:rPr>
              <a:t> </a:t>
            </a:r>
            <a:r>
              <a:rPr lang="hu-HU" sz="2800" dirty="0" smtClean="0"/>
              <a:t>(no </a:t>
            </a:r>
            <a:r>
              <a:rPr lang="hu-HU" sz="2800" dirty="0" err="1" smtClean="0"/>
              <a:t>comparison</a:t>
            </a:r>
            <a:r>
              <a:rPr lang="hu-HU" sz="2800" dirty="0" smtClean="0"/>
              <a:t> is </a:t>
            </a:r>
            <a:r>
              <a:rPr lang="hu-HU" sz="2800" dirty="0" err="1" smtClean="0"/>
              <a:t>based</a:t>
            </a:r>
            <a:r>
              <a:rPr lang="hu-HU" sz="2800" dirty="0" smtClean="0"/>
              <a:t> </a:t>
            </a:r>
            <a:r>
              <a:rPr lang="hu-HU" sz="2800" dirty="0" err="1" smtClean="0"/>
              <a:t>on</a:t>
            </a:r>
            <a:r>
              <a:rPr lang="hu-HU" sz="2800" dirty="0" smtClean="0"/>
              <a:t> </a:t>
            </a:r>
            <a:r>
              <a:rPr lang="hu-HU" sz="2800" dirty="0" err="1" smtClean="0"/>
              <a:t>single</a:t>
            </a:r>
            <a:r>
              <a:rPr lang="hu-HU" sz="2800" dirty="0" smtClean="0"/>
              <a:t> game performance)</a:t>
            </a:r>
            <a:endParaRPr lang="en-US" sz="2800" dirty="0"/>
          </a:p>
        </p:txBody>
      </p:sp>
      <p:sp>
        <p:nvSpPr>
          <p:cNvPr id="3" name="Dátum helye 2"/>
          <p:cNvSpPr>
            <a:spLocks noGrp="1"/>
          </p:cNvSpPr>
          <p:nvPr>
            <p:ph type="dt" sz="half" idx="10"/>
          </p:nvPr>
        </p:nvSpPr>
        <p:spPr/>
        <p:txBody>
          <a:bodyPr/>
          <a:lstStyle/>
          <a:p>
            <a:r>
              <a:rPr lang="en-US" smtClean="0"/>
              <a:t>22 May, 2015</a:t>
            </a:r>
            <a:endParaRPr lang="hu-HU"/>
          </a:p>
        </p:txBody>
      </p:sp>
      <p:sp>
        <p:nvSpPr>
          <p:cNvPr id="4" name="Dia számának helye 3"/>
          <p:cNvSpPr>
            <a:spLocks noGrp="1"/>
          </p:cNvSpPr>
          <p:nvPr>
            <p:ph type="sldNum" sz="quarter" idx="12"/>
          </p:nvPr>
        </p:nvSpPr>
        <p:spPr/>
        <p:txBody>
          <a:bodyPr/>
          <a:lstStyle/>
          <a:p>
            <a:fld id="{F450ADBC-3396-4FFB-9E58-A6AB70DCADD4}" type="slidenum">
              <a:rPr lang="hu-HU" smtClean="0"/>
              <a:pPr/>
              <a:t>11</a:t>
            </a:fld>
            <a:endParaRPr lang="hu-HU" dirty="0"/>
          </a:p>
        </p:txBody>
      </p:sp>
      <p:sp>
        <p:nvSpPr>
          <p:cNvPr id="5" name="Cím 4"/>
          <p:cNvSpPr>
            <a:spLocks noGrp="1"/>
          </p:cNvSpPr>
          <p:nvPr>
            <p:ph type="title"/>
          </p:nvPr>
        </p:nvSpPr>
        <p:spPr>
          <a:xfrm>
            <a:off x="0" y="44624"/>
            <a:ext cx="9140020" cy="792088"/>
          </a:xfrm>
        </p:spPr>
        <p:txBody>
          <a:bodyPr>
            <a:noAutofit/>
          </a:bodyPr>
          <a:lstStyle/>
          <a:p>
            <a:r>
              <a:rPr lang="en-GB" sz="4000" dirty="0"/>
              <a:t>How to assess the cognitive </a:t>
            </a:r>
            <a:r>
              <a:rPr lang="en-GB" sz="4000" dirty="0" smtClean="0"/>
              <a:t>state</a:t>
            </a:r>
            <a:r>
              <a:rPr lang="hu-HU" sz="4000" dirty="0" smtClean="0"/>
              <a:t>?</a:t>
            </a:r>
            <a:endParaRPr lang="en-US" sz="4000" dirty="0"/>
          </a:p>
        </p:txBody>
      </p:sp>
      <p:sp>
        <p:nvSpPr>
          <p:cNvPr id="8" name="Szövegdoboz 7"/>
          <p:cNvSpPr txBox="1"/>
          <p:nvPr/>
        </p:nvSpPr>
        <p:spPr>
          <a:xfrm>
            <a:off x="3775932" y="6550223"/>
            <a:ext cx="5364088" cy="307777"/>
          </a:xfrm>
          <a:prstGeom prst="rect">
            <a:avLst/>
          </a:prstGeom>
          <a:noFill/>
        </p:spPr>
        <p:txBody>
          <a:bodyPr wrap="square" rtlCol="0">
            <a:spAutoFit/>
          </a:bodyPr>
          <a:lstStyle/>
          <a:p>
            <a:pPr algn="r"/>
            <a:r>
              <a:rPr lang="hu-HU" sz="1400" b="1" dirty="0" smtClean="0"/>
              <a:t>ICT4AgeingWell </a:t>
            </a:r>
            <a:r>
              <a:rPr lang="hu-HU" sz="1400" b="1" dirty="0" err="1" smtClean="0"/>
              <a:t>Conference</a:t>
            </a:r>
            <a:r>
              <a:rPr lang="hu-HU" sz="1400" b="1" dirty="0" smtClean="0"/>
              <a:t>, 20-22 May, 2015</a:t>
            </a:r>
            <a:endParaRPr lang="en-US" sz="1400" b="1" dirty="0"/>
          </a:p>
        </p:txBody>
      </p:sp>
      <p:sp>
        <p:nvSpPr>
          <p:cNvPr id="9" name="Élőláb helye 8"/>
          <p:cNvSpPr>
            <a:spLocks noGrp="1"/>
          </p:cNvSpPr>
          <p:nvPr>
            <p:ph type="ftr" sz="quarter" idx="11"/>
          </p:nvPr>
        </p:nvSpPr>
        <p:spPr/>
        <p:txBody>
          <a:bodyPr/>
          <a:lstStyle/>
          <a:p>
            <a:endParaRPr lang="hu-HU"/>
          </a:p>
        </p:txBody>
      </p:sp>
    </p:spTree>
    <p:extLst>
      <p:ext uri="{BB962C8B-B14F-4D97-AF65-F5344CB8AC3E}">
        <p14:creationId xmlns:p14="http://schemas.microsoft.com/office/powerpoint/2010/main" val="11590194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a:xfrm>
            <a:off x="90364" y="4077072"/>
            <a:ext cx="8784976" cy="1800199"/>
          </a:xfrm>
        </p:spPr>
        <p:txBody>
          <a:bodyPr>
            <a:noAutofit/>
          </a:bodyPr>
          <a:lstStyle/>
          <a:p>
            <a:pPr marL="109728" indent="0">
              <a:buNone/>
            </a:pPr>
            <a:r>
              <a:rPr lang="en-GB" sz="2800" dirty="0"/>
              <a:t>Performance measure of a player during nearly one </a:t>
            </a:r>
            <a:r>
              <a:rPr lang="en-GB" sz="2800" dirty="0" smtClean="0"/>
              <a:t>year</a:t>
            </a:r>
            <a:endParaRPr lang="hu-HU" sz="2800" dirty="0" smtClean="0"/>
          </a:p>
          <a:p>
            <a:r>
              <a:rPr lang="hu-HU" sz="2800" dirty="0" err="1" smtClean="0"/>
              <a:t>Noisy</a:t>
            </a:r>
            <a:r>
              <a:rPr lang="hu-HU" sz="2800" dirty="0" smtClean="0"/>
              <a:t> – </a:t>
            </a:r>
            <a:r>
              <a:rPr lang="hu-HU" sz="2800" dirty="0" err="1" smtClean="0"/>
              <a:t>distribution</a:t>
            </a:r>
            <a:r>
              <a:rPr lang="hu-HU" sz="2800" dirty="0" smtClean="0"/>
              <a:t> of </a:t>
            </a:r>
            <a:r>
              <a:rPr lang="hu-HU" sz="2800" dirty="0" err="1" smtClean="0"/>
              <a:t>reference</a:t>
            </a:r>
            <a:r>
              <a:rPr lang="hu-HU" sz="2800" dirty="0" smtClean="0"/>
              <a:t> and </a:t>
            </a:r>
            <a:r>
              <a:rPr lang="hu-HU" sz="2800" dirty="0" err="1" smtClean="0"/>
              <a:t>current</a:t>
            </a:r>
            <a:r>
              <a:rPr lang="hu-HU" sz="2800" dirty="0" smtClean="0"/>
              <a:t> </a:t>
            </a:r>
            <a:r>
              <a:rPr lang="hu-HU" sz="2800" dirty="0" err="1" smtClean="0"/>
              <a:t>data</a:t>
            </a:r>
            <a:r>
              <a:rPr lang="hu-HU" sz="2800" dirty="0" smtClean="0"/>
              <a:t> </a:t>
            </a:r>
            <a:r>
              <a:rPr lang="hu-HU" sz="2800" dirty="0" err="1" smtClean="0"/>
              <a:t>sets</a:t>
            </a:r>
            <a:r>
              <a:rPr lang="hu-HU" sz="2800" dirty="0" smtClean="0"/>
              <a:t> </a:t>
            </a:r>
            <a:r>
              <a:rPr lang="hu-HU" sz="2800" dirty="0" err="1" smtClean="0"/>
              <a:t>are</a:t>
            </a:r>
            <a:r>
              <a:rPr lang="hu-HU" sz="2800" dirty="0" smtClean="0"/>
              <a:t> </a:t>
            </a:r>
            <a:r>
              <a:rPr lang="hu-HU" sz="2800" dirty="0" err="1" smtClean="0"/>
              <a:t>to</a:t>
            </a:r>
            <a:r>
              <a:rPr lang="hu-HU" sz="2800" dirty="0" smtClean="0"/>
              <a:t> be </a:t>
            </a:r>
            <a:r>
              <a:rPr lang="hu-HU" sz="2800" dirty="0" err="1" smtClean="0"/>
              <a:t>compared</a:t>
            </a:r>
            <a:endParaRPr lang="en-US" sz="2800" dirty="0"/>
          </a:p>
        </p:txBody>
      </p:sp>
      <p:sp>
        <p:nvSpPr>
          <p:cNvPr id="3" name="Dátum helye 2"/>
          <p:cNvSpPr>
            <a:spLocks noGrp="1"/>
          </p:cNvSpPr>
          <p:nvPr>
            <p:ph type="dt" sz="half" idx="10"/>
          </p:nvPr>
        </p:nvSpPr>
        <p:spPr/>
        <p:txBody>
          <a:bodyPr/>
          <a:lstStyle/>
          <a:p>
            <a:r>
              <a:rPr lang="en-US" smtClean="0"/>
              <a:t>22 May, 2015</a:t>
            </a:r>
            <a:endParaRPr lang="hu-HU" dirty="0"/>
          </a:p>
        </p:txBody>
      </p:sp>
      <p:sp>
        <p:nvSpPr>
          <p:cNvPr id="4" name="Dia számának helye 3"/>
          <p:cNvSpPr>
            <a:spLocks noGrp="1"/>
          </p:cNvSpPr>
          <p:nvPr>
            <p:ph type="sldNum" sz="quarter" idx="12"/>
          </p:nvPr>
        </p:nvSpPr>
        <p:spPr/>
        <p:txBody>
          <a:bodyPr/>
          <a:lstStyle/>
          <a:p>
            <a:fld id="{F450ADBC-3396-4FFB-9E58-A6AB70DCADD4}" type="slidenum">
              <a:rPr lang="hu-HU" smtClean="0"/>
              <a:pPr/>
              <a:t>12</a:t>
            </a:fld>
            <a:endParaRPr lang="hu-HU" dirty="0"/>
          </a:p>
        </p:txBody>
      </p:sp>
      <p:sp>
        <p:nvSpPr>
          <p:cNvPr id="5" name="Cím 4"/>
          <p:cNvSpPr>
            <a:spLocks noGrp="1"/>
          </p:cNvSpPr>
          <p:nvPr>
            <p:ph type="title"/>
          </p:nvPr>
        </p:nvSpPr>
        <p:spPr>
          <a:xfrm>
            <a:off x="251520" y="116632"/>
            <a:ext cx="8892480" cy="792088"/>
          </a:xfrm>
        </p:spPr>
        <p:txBody>
          <a:bodyPr>
            <a:normAutofit fontScale="90000"/>
          </a:bodyPr>
          <a:lstStyle/>
          <a:p>
            <a:r>
              <a:rPr lang="en-GB" sz="4400" dirty="0"/>
              <a:t>How to assess the cognitive </a:t>
            </a:r>
            <a:r>
              <a:rPr lang="en-GB" sz="4400" dirty="0" smtClean="0"/>
              <a:t>state</a:t>
            </a:r>
            <a:r>
              <a:rPr lang="hu-HU" sz="4400" dirty="0" smtClean="0"/>
              <a:t>?</a:t>
            </a:r>
            <a:endParaRPr lang="en-US" dirty="0"/>
          </a:p>
        </p:txBody>
      </p:sp>
      <p:pic>
        <p:nvPicPr>
          <p:cNvPr id="6" name="Kép 5" descr="figure7.png"/>
          <p:cNvPicPr/>
          <p:nvPr/>
        </p:nvPicPr>
        <p:blipFill>
          <a:blip r:embed="rId2" cstate="print"/>
          <a:stretch>
            <a:fillRect/>
          </a:stretch>
        </p:blipFill>
        <p:spPr>
          <a:xfrm>
            <a:off x="378396" y="980728"/>
            <a:ext cx="8496944" cy="2952328"/>
          </a:xfrm>
          <a:prstGeom prst="rect">
            <a:avLst/>
          </a:prstGeom>
        </p:spPr>
      </p:pic>
      <p:sp>
        <p:nvSpPr>
          <p:cNvPr id="8" name="Szövegdoboz 7"/>
          <p:cNvSpPr txBox="1"/>
          <p:nvPr/>
        </p:nvSpPr>
        <p:spPr>
          <a:xfrm>
            <a:off x="3775932" y="6550223"/>
            <a:ext cx="5364088" cy="307777"/>
          </a:xfrm>
          <a:prstGeom prst="rect">
            <a:avLst/>
          </a:prstGeom>
          <a:noFill/>
        </p:spPr>
        <p:txBody>
          <a:bodyPr wrap="square" rtlCol="0">
            <a:spAutoFit/>
          </a:bodyPr>
          <a:lstStyle/>
          <a:p>
            <a:pPr algn="r"/>
            <a:r>
              <a:rPr lang="hu-HU" sz="1400" b="1" dirty="0" smtClean="0"/>
              <a:t>ICT4AgeingWell </a:t>
            </a:r>
            <a:r>
              <a:rPr lang="hu-HU" sz="1400" b="1" dirty="0" err="1" smtClean="0"/>
              <a:t>Conference</a:t>
            </a:r>
            <a:r>
              <a:rPr lang="hu-HU" sz="1400" b="1" dirty="0" smtClean="0"/>
              <a:t>, 20-22 May, 2015</a:t>
            </a:r>
            <a:endParaRPr lang="en-US" sz="1400" b="1" dirty="0"/>
          </a:p>
        </p:txBody>
      </p:sp>
      <p:sp>
        <p:nvSpPr>
          <p:cNvPr id="9" name="Élőláb helye 8"/>
          <p:cNvSpPr>
            <a:spLocks noGrp="1"/>
          </p:cNvSpPr>
          <p:nvPr>
            <p:ph type="ftr" sz="quarter" idx="11"/>
          </p:nvPr>
        </p:nvSpPr>
        <p:spPr/>
        <p:txBody>
          <a:bodyPr/>
          <a:lstStyle/>
          <a:p>
            <a:endParaRPr lang="hu-HU"/>
          </a:p>
        </p:txBody>
      </p:sp>
    </p:spTree>
    <p:extLst>
      <p:ext uri="{BB962C8B-B14F-4D97-AF65-F5344CB8AC3E}">
        <p14:creationId xmlns:p14="http://schemas.microsoft.com/office/powerpoint/2010/main" val="34952305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a:xfrm>
            <a:off x="0" y="3573016"/>
            <a:ext cx="9144000" cy="2664296"/>
          </a:xfrm>
        </p:spPr>
        <p:txBody>
          <a:bodyPr>
            <a:normAutofit fontScale="92500"/>
          </a:bodyPr>
          <a:lstStyle/>
          <a:p>
            <a:pPr marL="109728" indent="0">
              <a:buNone/>
            </a:pPr>
            <a:r>
              <a:rPr lang="en-US" sz="3000" dirty="0" err="1" smtClean="0"/>
              <a:t>Lilliefors</a:t>
            </a:r>
            <a:r>
              <a:rPr lang="en-US" sz="3000" dirty="0" smtClean="0"/>
              <a:t> test: the normality hypothesis is rejected</a:t>
            </a:r>
          </a:p>
          <a:p>
            <a:pPr marL="109728" lvl="1" indent="0" algn="ctr">
              <a:spcBef>
                <a:spcPts val="0"/>
              </a:spcBef>
              <a:buSzPct val="68000"/>
              <a:buNone/>
            </a:pPr>
            <a:r>
              <a:rPr lang="en-US" sz="4800" dirty="0" smtClean="0">
                <a:sym typeface="Symbol"/>
              </a:rPr>
              <a:t></a:t>
            </a:r>
          </a:p>
          <a:p>
            <a:pPr marL="109728" lvl="1" indent="0" algn="just">
              <a:spcBef>
                <a:spcPts val="400"/>
              </a:spcBef>
              <a:buSzPct val="68000"/>
              <a:buNone/>
            </a:pPr>
            <a:r>
              <a:rPr lang="en-US" sz="2800" dirty="0" smtClean="0">
                <a:sym typeface="Symbol"/>
              </a:rPr>
              <a:t>Nonparametric statistical hypothesis tests: </a:t>
            </a:r>
            <a:r>
              <a:rPr lang="en-US" sz="2800" dirty="0" smtClean="0"/>
              <a:t>Kolmogorov-</a:t>
            </a:r>
            <a:r>
              <a:rPr lang="en-US" sz="2800" dirty="0" err="1" smtClean="0"/>
              <a:t>Smirno</a:t>
            </a:r>
            <a:r>
              <a:rPr lang="hu-HU" sz="2800" dirty="0" smtClean="0"/>
              <a:t>ff</a:t>
            </a:r>
            <a:r>
              <a:rPr lang="en-US" sz="2800" dirty="0" smtClean="0"/>
              <a:t> two-sample test, Wilcoxon signed-rank test, etc.</a:t>
            </a:r>
            <a:r>
              <a:rPr lang="en-US" sz="2800" dirty="0" smtClean="0">
                <a:sym typeface="Symbol"/>
              </a:rPr>
              <a:t> </a:t>
            </a:r>
          </a:p>
          <a:p>
            <a:endParaRPr lang="en-US" dirty="0"/>
          </a:p>
        </p:txBody>
      </p:sp>
      <p:sp>
        <p:nvSpPr>
          <p:cNvPr id="3" name="Dátum helye 2"/>
          <p:cNvSpPr>
            <a:spLocks noGrp="1"/>
          </p:cNvSpPr>
          <p:nvPr>
            <p:ph type="dt" sz="half" idx="10"/>
          </p:nvPr>
        </p:nvSpPr>
        <p:spPr/>
        <p:txBody>
          <a:bodyPr/>
          <a:lstStyle/>
          <a:p>
            <a:r>
              <a:rPr lang="en-US" smtClean="0"/>
              <a:t>22 May, 2015</a:t>
            </a:r>
            <a:endParaRPr lang="hu-HU" dirty="0"/>
          </a:p>
        </p:txBody>
      </p:sp>
      <p:sp>
        <p:nvSpPr>
          <p:cNvPr id="4" name="Dia számának helye 3"/>
          <p:cNvSpPr>
            <a:spLocks noGrp="1"/>
          </p:cNvSpPr>
          <p:nvPr>
            <p:ph type="sldNum" sz="quarter" idx="12"/>
          </p:nvPr>
        </p:nvSpPr>
        <p:spPr/>
        <p:txBody>
          <a:bodyPr/>
          <a:lstStyle/>
          <a:p>
            <a:fld id="{F450ADBC-3396-4FFB-9E58-A6AB70DCADD4}" type="slidenum">
              <a:rPr lang="hu-HU" smtClean="0"/>
              <a:pPr/>
              <a:t>13</a:t>
            </a:fld>
            <a:endParaRPr lang="hu-HU" dirty="0"/>
          </a:p>
        </p:txBody>
      </p:sp>
      <p:sp>
        <p:nvSpPr>
          <p:cNvPr id="5" name="Cím 4"/>
          <p:cNvSpPr>
            <a:spLocks noGrp="1"/>
          </p:cNvSpPr>
          <p:nvPr>
            <p:ph type="title"/>
          </p:nvPr>
        </p:nvSpPr>
        <p:spPr>
          <a:xfrm>
            <a:off x="0" y="0"/>
            <a:ext cx="9140020" cy="648072"/>
          </a:xfrm>
        </p:spPr>
        <p:txBody>
          <a:bodyPr>
            <a:noAutofit/>
          </a:bodyPr>
          <a:lstStyle/>
          <a:p>
            <a:r>
              <a:rPr lang="en-GB" sz="4000" dirty="0"/>
              <a:t>How to assess the cognitive </a:t>
            </a:r>
            <a:r>
              <a:rPr lang="en-GB" sz="4000" dirty="0" err="1" smtClean="0"/>
              <a:t>st</a:t>
            </a:r>
            <a:r>
              <a:rPr lang="hu-HU" sz="4000" dirty="0" err="1" smtClean="0"/>
              <a:t>ate</a:t>
            </a:r>
            <a:r>
              <a:rPr lang="hu-HU" sz="4000" dirty="0" smtClean="0"/>
              <a:t>?</a:t>
            </a:r>
            <a:endParaRPr lang="en-US" sz="4000" dirty="0"/>
          </a:p>
        </p:txBody>
      </p:sp>
      <p:pic>
        <p:nvPicPr>
          <p:cNvPr id="6" name="Kép 5" descr="figure8a.png"/>
          <p:cNvPicPr/>
          <p:nvPr/>
        </p:nvPicPr>
        <p:blipFill>
          <a:blip r:embed="rId2" cstate="print"/>
          <a:stretch>
            <a:fillRect/>
          </a:stretch>
        </p:blipFill>
        <p:spPr>
          <a:xfrm>
            <a:off x="4716016" y="625371"/>
            <a:ext cx="4248472" cy="2808312"/>
          </a:xfrm>
          <a:prstGeom prst="rect">
            <a:avLst/>
          </a:prstGeom>
        </p:spPr>
      </p:pic>
      <p:pic>
        <p:nvPicPr>
          <p:cNvPr id="7" name="Kép 6" descr="figure8b.png"/>
          <p:cNvPicPr/>
          <p:nvPr/>
        </p:nvPicPr>
        <p:blipFill>
          <a:blip r:embed="rId3" cstate="print"/>
          <a:stretch>
            <a:fillRect/>
          </a:stretch>
        </p:blipFill>
        <p:spPr>
          <a:xfrm>
            <a:off x="323528" y="620688"/>
            <a:ext cx="4032448" cy="2808312"/>
          </a:xfrm>
          <a:prstGeom prst="rect">
            <a:avLst/>
          </a:prstGeom>
        </p:spPr>
      </p:pic>
      <p:sp>
        <p:nvSpPr>
          <p:cNvPr id="8" name="Szövegdoboz 7"/>
          <p:cNvSpPr txBox="1"/>
          <p:nvPr/>
        </p:nvSpPr>
        <p:spPr>
          <a:xfrm>
            <a:off x="3775932" y="6550223"/>
            <a:ext cx="5364088" cy="307777"/>
          </a:xfrm>
          <a:prstGeom prst="rect">
            <a:avLst/>
          </a:prstGeom>
          <a:noFill/>
        </p:spPr>
        <p:txBody>
          <a:bodyPr wrap="square" rtlCol="0">
            <a:spAutoFit/>
          </a:bodyPr>
          <a:lstStyle/>
          <a:p>
            <a:pPr algn="r"/>
            <a:r>
              <a:rPr lang="hu-HU" sz="1400" b="1" dirty="0" smtClean="0"/>
              <a:t>ICT4AgeingWell </a:t>
            </a:r>
            <a:r>
              <a:rPr lang="hu-HU" sz="1400" b="1" dirty="0" err="1" smtClean="0"/>
              <a:t>Conference</a:t>
            </a:r>
            <a:r>
              <a:rPr lang="hu-HU" sz="1400" b="1" dirty="0" smtClean="0"/>
              <a:t>, 20-22 May, 2015</a:t>
            </a:r>
            <a:endParaRPr lang="en-US" sz="1400" b="1" dirty="0"/>
          </a:p>
        </p:txBody>
      </p:sp>
      <p:sp>
        <p:nvSpPr>
          <p:cNvPr id="9" name="Élőláb helye 8"/>
          <p:cNvSpPr>
            <a:spLocks noGrp="1"/>
          </p:cNvSpPr>
          <p:nvPr>
            <p:ph type="ftr" sz="quarter" idx="11"/>
          </p:nvPr>
        </p:nvSpPr>
        <p:spPr/>
        <p:txBody>
          <a:bodyPr/>
          <a:lstStyle/>
          <a:p>
            <a:endParaRPr lang="hu-HU"/>
          </a:p>
        </p:txBody>
      </p:sp>
    </p:spTree>
    <p:extLst>
      <p:ext uri="{BB962C8B-B14F-4D97-AF65-F5344CB8AC3E}">
        <p14:creationId xmlns:p14="http://schemas.microsoft.com/office/powerpoint/2010/main" val="10344108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a:xfrm>
            <a:off x="0" y="692696"/>
            <a:ext cx="9144000" cy="4968552"/>
          </a:xfrm>
        </p:spPr>
        <p:txBody>
          <a:bodyPr>
            <a:normAutofit/>
          </a:bodyPr>
          <a:lstStyle/>
          <a:p>
            <a:r>
              <a:rPr lang="en-US" dirty="0" smtClean="0"/>
              <a:t>No direct proof - due to the long time needed to detect a critical cognitive change</a:t>
            </a:r>
          </a:p>
          <a:p>
            <a:r>
              <a:rPr lang="en-US" dirty="0" smtClean="0"/>
              <a:t>Studies have shown that MCI patients performed poorly on Paired Associates Learning (PAL) computerized cognitive test. Players were asked to perform it. </a:t>
            </a:r>
          </a:p>
          <a:p>
            <a:r>
              <a:rPr lang="en-US" dirty="0" smtClean="0"/>
              <a:t>The performance shown in the computer games correlates to their performance measured by the PAL test.</a:t>
            </a:r>
          </a:p>
          <a:p>
            <a:endParaRPr lang="hu-HU" dirty="0"/>
          </a:p>
          <a:p>
            <a:endParaRPr lang="en-US" dirty="0"/>
          </a:p>
        </p:txBody>
      </p:sp>
      <p:sp>
        <p:nvSpPr>
          <p:cNvPr id="3" name="Dátum helye 2"/>
          <p:cNvSpPr>
            <a:spLocks noGrp="1"/>
          </p:cNvSpPr>
          <p:nvPr>
            <p:ph type="dt" sz="half" idx="10"/>
          </p:nvPr>
        </p:nvSpPr>
        <p:spPr/>
        <p:txBody>
          <a:bodyPr/>
          <a:lstStyle/>
          <a:p>
            <a:r>
              <a:rPr lang="en-US" smtClean="0"/>
              <a:t>22 May, 2015</a:t>
            </a:r>
            <a:endParaRPr lang="hu-HU"/>
          </a:p>
        </p:txBody>
      </p:sp>
      <p:sp>
        <p:nvSpPr>
          <p:cNvPr id="4" name="Dia számának helye 3"/>
          <p:cNvSpPr>
            <a:spLocks noGrp="1"/>
          </p:cNvSpPr>
          <p:nvPr>
            <p:ph type="sldNum" sz="quarter" idx="12"/>
          </p:nvPr>
        </p:nvSpPr>
        <p:spPr/>
        <p:txBody>
          <a:bodyPr/>
          <a:lstStyle/>
          <a:p>
            <a:fld id="{F450ADBC-3396-4FFB-9E58-A6AB70DCADD4}" type="slidenum">
              <a:rPr lang="hu-HU" smtClean="0"/>
              <a:pPr/>
              <a:t>14</a:t>
            </a:fld>
            <a:endParaRPr lang="hu-HU" dirty="0"/>
          </a:p>
        </p:txBody>
      </p:sp>
      <p:sp>
        <p:nvSpPr>
          <p:cNvPr id="5" name="Cím 4"/>
          <p:cNvSpPr>
            <a:spLocks noGrp="1"/>
          </p:cNvSpPr>
          <p:nvPr>
            <p:ph type="title"/>
          </p:nvPr>
        </p:nvSpPr>
        <p:spPr>
          <a:xfrm>
            <a:off x="0" y="0"/>
            <a:ext cx="8229600" cy="922114"/>
          </a:xfrm>
        </p:spPr>
        <p:txBody>
          <a:bodyPr/>
          <a:lstStyle/>
          <a:p>
            <a:r>
              <a:rPr lang="en-GB" sz="4400" dirty="0"/>
              <a:t>Proof of the concept</a:t>
            </a:r>
            <a:endParaRPr lang="en-US" dirty="0"/>
          </a:p>
        </p:txBody>
      </p:sp>
      <p:sp>
        <p:nvSpPr>
          <p:cNvPr id="6" name="Szövegdoboz 5"/>
          <p:cNvSpPr txBox="1"/>
          <p:nvPr/>
        </p:nvSpPr>
        <p:spPr>
          <a:xfrm>
            <a:off x="3775932" y="6550223"/>
            <a:ext cx="5364088" cy="307777"/>
          </a:xfrm>
          <a:prstGeom prst="rect">
            <a:avLst/>
          </a:prstGeom>
          <a:noFill/>
        </p:spPr>
        <p:txBody>
          <a:bodyPr wrap="square" rtlCol="0">
            <a:spAutoFit/>
          </a:bodyPr>
          <a:lstStyle/>
          <a:p>
            <a:pPr algn="r"/>
            <a:r>
              <a:rPr lang="hu-HU" sz="1400" b="1" dirty="0" smtClean="0"/>
              <a:t>ICT4AgeingWell </a:t>
            </a:r>
            <a:r>
              <a:rPr lang="hu-HU" sz="1400" b="1" dirty="0" err="1" smtClean="0"/>
              <a:t>Conference</a:t>
            </a:r>
            <a:r>
              <a:rPr lang="hu-HU" sz="1400" b="1" dirty="0" smtClean="0"/>
              <a:t>, 20-22 May, 2015</a:t>
            </a:r>
            <a:endParaRPr lang="en-US" sz="1400" b="1" dirty="0"/>
          </a:p>
        </p:txBody>
      </p:sp>
      <p:pic>
        <p:nvPicPr>
          <p:cNvPr id="7" name="Kép 6" descr="figure10.png"/>
          <p:cNvPicPr/>
          <p:nvPr/>
        </p:nvPicPr>
        <p:blipFill>
          <a:blip r:embed="rId2" cstate="print"/>
          <a:stretch>
            <a:fillRect/>
          </a:stretch>
        </p:blipFill>
        <p:spPr>
          <a:xfrm>
            <a:off x="2123728" y="4149080"/>
            <a:ext cx="6624736" cy="2401143"/>
          </a:xfrm>
          <a:prstGeom prst="rect">
            <a:avLst/>
          </a:prstGeom>
        </p:spPr>
      </p:pic>
      <p:sp>
        <p:nvSpPr>
          <p:cNvPr id="8" name="Élőláb helye 7"/>
          <p:cNvSpPr>
            <a:spLocks noGrp="1"/>
          </p:cNvSpPr>
          <p:nvPr>
            <p:ph type="ftr" sz="quarter" idx="11"/>
          </p:nvPr>
        </p:nvSpPr>
        <p:spPr/>
        <p:txBody>
          <a:bodyPr/>
          <a:lstStyle/>
          <a:p>
            <a:endParaRPr lang="hu-HU"/>
          </a:p>
        </p:txBody>
      </p:sp>
    </p:spTree>
    <p:extLst>
      <p:ext uri="{BB962C8B-B14F-4D97-AF65-F5344CB8AC3E}">
        <p14:creationId xmlns:p14="http://schemas.microsoft.com/office/powerpoint/2010/main" val="40008665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TextShape 1"/>
          <p:cNvSpPr txBox="1"/>
          <p:nvPr/>
        </p:nvSpPr>
        <p:spPr>
          <a:xfrm>
            <a:off x="107436" y="6381480"/>
            <a:ext cx="1919794" cy="365449"/>
          </a:xfrm>
          <a:prstGeom prst="rect">
            <a:avLst/>
          </a:prstGeom>
        </p:spPr>
        <p:txBody>
          <a:bodyPr lIns="81639" tIns="40820" rIns="81639" bIns="40820" anchor="b"/>
          <a:lstStyle/>
          <a:p>
            <a:pPr>
              <a:lnSpc>
                <a:spcPct val="100000"/>
              </a:lnSpc>
            </a:pPr>
            <a:r>
              <a:rPr lang="hu-HU" sz="900">
                <a:solidFill>
                  <a:srgbClr val="FFFFFF"/>
                </a:solidFill>
                <a:latin typeface="Lucida Sans Unicode"/>
              </a:rPr>
              <a:t>22 May, 2015</a:t>
            </a:r>
            <a:endParaRPr/>
          </a:p>
        </p:txBody>
      </p:sp>
      <p:sp>
        <p:nvSpPr>
          <p:cNvPr id="105" name="TextShape 2"/>
          <p:cNvSpPr txBox="1"/>
          <p:nvPr/>
        </p:nvSpPr>
        <p:spPr>
          <a:xfrm>
            <a:off x="107435" y="6021583"/>
            <a:ext cx="1079578" cy="364796"/>
          </a:xfrm>
          <a:prstGeom prst="rect">
            <a:avLst/>
          </a:prstGeom>
        </p:spPr>
        <p:txBody>
          <a:bodyPr lIns="81639" tIns="40820" rIns="81639" bIns="40820" anchor="b"/>
          <a:lstStyle/>
          <a:p>
            <a:pPr>
              <a:lnSpc>
                <a:spcPct val="100000"/>
              </a:lnSpc>
            </a:pPr>
            <a:fld id="{FF19B12B-AABB-49D0-AC70-E24CCA553579}" type="slidenum">
              <a:rPr lang="hu-HU" sz="900" smtClean="0">
                <a:solidFill>
                  <a:srgbClr val="FFFFFF"/>
                </a:solidFill>
                <a:latin typeface="Lucida Sans Unicode"/>
              </a:rPr>
              <a:t>15</a:t>
            </a:fld>
            <a:endParaRPr dirty="0"/>
          </a:p>
        </p:txBody>
      </p:sp>
      <p:sp>
        <p:nvSpPr>
          <p:cNvPr id="106" name="TextShape 3"/>
          <p:cNvSpPr txBox="1"/>
          <p:nvPr/>
        </p:nvSpPr>
        <p:spPr>
          <a:xfrm>
            <a:off x="457172" y="274658"/>
            <a:ext cx="8228763" cy="1142723"/>
          </a:xfrm>
          <a:prstGeom prst="rect">
            <a:avLst/>
          </a:prstGeom>
        </p:spPr>
        <p:txBody>
          <a:bodyPr lIns="81639" tIns="40820" rIns="81639" bIns="40820" anchor="ctr"/>
          <a:lstStyle/>
          <a:p>
            <a:pPr>
              <a:lnSpc>
                <a:spcPct val="100000"/>
              </a:lnSpc>
            </a:pPr>
            <a:r>
              <a:rPr lang="hu-HU" sz="3700" b="1">
                <a:solidFill>
                  <a:srgbClr val="1D3641"/>
                </a:solidFill>
                <a:latin typeface="Lucida Sans Unicode"/>
              </a:rPr>
              <a:t>M3W playground with games</a:t>
            </a:r>
            <a:endParaRPr/>
          </a:p>
        </p:txBody>
      </p:sp>
      <p:pic>
        <p:nvPicPr>
          <p:cNvPr id="107" name="Kép 5"/>
          <p:cNvPicPr/>
          <p:nvPr/>
        </p:nvPicPr>
        <p:blipFill>
          <a:blip r:embed="rId2"/>
          <a:stretch>
            <a:fillRect/>
          </a:stretch>
        </p:blipFill>
        <p:spPr>
          <a:xfrm>
            <a:off x="2123236" y="1164930"/>
            <a:ext cx="6993747" cy="5072199"/>
          </a:xfrm>
          <a:prstGeom prst="rect">
            <a:avLst/>
          </a:prstGeom>
          <a:ln>
            <a:noFill/>
          </a:ln>
        </p:spPr>
      </p:pic>
      <p:sp>
        <p:nvSpPr>
          <p:cNvPr id="108" name="TextShape 4"/>
          <p:cNvSpPr txBox="1"/>
          <p:nvPr/>
        </p:nvSpPr>
        <p:spPr>
          <a:xfrm>
            <a:off x="4379704" y="6408260"/>
            <a:ext cx="2350189" cy="364796"/>
          </a:xfrm>
          <a:prstGeom prst="rect">
            <a:avLst/>
          </a:prstGeom>
        </p:spPr>
        <p:txBody>
          <a:bodyPr lIns="81639" tIns="40820" rIns="81639" bIns="40820" anchor="b"/>
          <a:lstStyle/>
          <a:p>
            <a:endParaRPr/>
          </a:p>
        </p:txBody>
      </p:sp>
    </p:spTree>
    <p:extLst>
      <p:ext uri="{BB962C8B-B14F-4D97-AF65-F5344CB8AC3E}">
        <p14:creationId xmlns:p14="http://schemas.microsoft.com/office/powerpoint/2010/main" val="1208910347"/>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átum helye 2"/>
          <p:cNvSpPr>
            <a:spLocks noGrp="1"/>
          </p:cNvSpPr>
          <p:nvPr>
            <p:ph type="dt" sz="half" idx="10"/>
          </p:nvPr>
        </p:nvSpPr>
        <p:spPr/>
        <p:txBody>
          <a:bodyPr/>
          <a:lstStyle/>
          <a:p>
            <a:r>
              <a:rPr lang="en-US" smtClean="0"/>
              <a:t>22 May, 2015</a:t>
            </a:r>
            <a:endParaRPr lang="hu-HU"/>
          </a:p>
        </p:txBody>
      </p:sp>
      <p:sp>
        <p:nvSpPr>
          <p:cNvPr id="4" name="Dia számának helye 3"/>
          <p:cNvSpPr>
            <a:spLocks noGrp="1"/>
          </p:cNvSpPr>
          <p:nvPr>
            <p:ph type="sldNum" sz="quarter" idx="12"/>
          </p:nvPr>
        </p:nvSpPr>
        <p:spPr/>
        <p:txBody>
          <a:bodyPr/>
          <a:lstStyle/>
          <a:p>
            <a:fld id="{F450ADBC-3396-4FFB-9E58-A6AB70DCADD4}" type="slidenum">
              <a:rPr lang="hu-HU" smtClean="0"/>
              <a:pPr/>
              <a:t>16</a:t>
            </a:fld>
            <a:endParaRPr lang="hu-HU" dirty="0"/>
          </a:p>
        </p:txBody>
      </p:sp>
      <p:sp>
        <p:nvSpPr>
          <p:cNvPr id="5" name="Cím 4"/>
          <p:cNvSpPr>
            <a:spLocks noGrp="1"/>
          </p:cNvSpPr>
          <p:nvPr>
            <p:ph type="title"/>
          </p:nvPr>
        </p:nvSpPr>
        <p:spPr/>
        <p:txBody>
          <a:bodyPr/>
          <a:lstStyle/>
          <a:p>
            <a:r>
              <a:rPr lang="hu-HU" dirty="0" err="1" smtClean="0"/>
              <a:t>Trail</a:t>
            </a:r>
            <a:r>
              <a:rPr lang="hu-HU" dirty="0" smtClean="0"/>
              <a:t> </a:t>
            </a:r>
            <a:r>
              <a:rPr lang="hu-HU" dirty="0" err="1" smtClean="0"/>
              <a:t>Making</a:t>
            </a:r>
            <a:r>
              <a:rPr lang="hu-HU" dirty="0" smtClean="0"/>
              <a:t> Test vs. </a:t>
            </a:r>
            <a:r>
              <a:rPr lang="hu-HU" dirty="0" err="1" smtClean="0"/>
              <a:t>Rabbits</a:t>
            </a:r>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49213" y="1084263"/>
            <a:ext cx="9045575" cy="4687887"/>
          </a:xfrm>
          <a:prstGeom prst="rect">
            <a:avLst/>
          </a:prstGeom>
          <a:noFill/>
          <a:ln w="9525">
            <a:noFill/>
            <a:miter lim="800000"/>
            <a:headEnd/>
            <a:tailEnd/>
          </a:ln>
        </p:spPr>
      </p:pic>
      <p:sp>
        <p:nvSpPr>
          <p:cNvPr id="2" name="Élőláb helye 1"/>
          <p:cNvSpPr>
            <a:spLocks noGrp="1"/>
          </p:cNvSpPr>
          <p:nvPr>
            <p:ph type="ftr" sz="quarter" idx="11"/>
          </p:nvPr>
        </p:nvSpPr>
        <p:spPr/>
        <p:txBody>
          <a:bodyPr/>
          <a:lstStyle/>
          <a:p>
            <a:endParaRPr lang="hu-HU"/>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ím 2"/>
          <p:cNvSpPr>
            <a:spLocks noGrp="1"/>
          </p:cNvSpPr>
          <p:nvPr>
            <p:ph type="title"/>
          </p:nvPr>
        </p:nvSpPr>
        <p:spPr>
          <a:xfrm>
            <a:off x="569977" y="188640"/>
            <a:ext cx="8229600" cy="1143000"/>
          </a:xfrm>
        </p:spPr>
        <p:txBody>
          <a:bodyPr/>
          <a:lstStyle/>
          <a:p>
            <a:pPr algn="ctr"/>
            <a:r>
              <a:rPr lang="hu-HU" dirty="0" err="1" smtClean="0"/>
              <a:t>Thank</a:t>
            </a:r>
            <a:r>
              <a:rPr lang="hu-HU" dirty="0" smtClean="0"/>
              <a:t> </a:t>
            </a:r>
            <a:r>
              <a:rPr lang="hu-HU" dirty="0" err="1" smtClean="0"/>
              <a:t>you</a:t>
            </a:r>
            <a:r>
              <a:rPr lang="hu-HU" dirty="0" smtClean="0"/>
              <a:t> </a:t>
            </a:r>
            <a:r>
              <a:rPr lang="hu-HU" dirty="0" err="1" smtClean="0"/>
              <a:t>for</a:t>
            </a:r>
            <a:r>
              <a:rPr lang="hu-HU" dirty="0" smtClean="0"/>
              <a:t> </a:t>
            </a:r>
            <a:r>
              <a:rPr lang="hu-HU" dirty="0" err="1" smtClean="0"/>
              <a:t>your</a:t>
            </a:r>
            <a:r>
              <a:rPr lang="hu-HU" dirty="0" smtClean="0"/>
              <a:t> </a:t>
            </a:r>
            <a:r>
              <a:rPr lang="hu-HU" dirty="0" err="1" smtClean="0"/>
              <a:t>attention</a:t>
            </a:r>
            <a:r>
              <a:rPr lang="hu-HU" dirty="0" smtClean="0"/>
              <a:t>!</a:t>
            </a:r>
            <a:endParaRPr lang="hu-HU" dirty="0"/>
          </a:p>
        </p:txBody>
      </p:sp>
      <p:sp>
        <p:nvSpPr>
          <p:cNvPr id="2" name="Dátum helye 1"/>
          <p:cNvSpPr>
            <a:spLocks noGrp="1"/>
          </p:cNvSpPr>
          <p:nvPr>
            <p:ph type="dt" sz="half" idx="10"/>
          </p:nvPr>
        </p:nvSpPr>
        <p:spPr/>
        <p:txBody>
          <a:bodyPr/>
          <a:lstStyle/>
          <a:p>
            <a:r>
              <a:rPr lang="en-US" smtClean="0"/>
              <a:t>22 May, 2015</a:t>
            </a:r>
            <a:endParaRPr lang="hu-HU" dirty="0"/>
          </a:p>
        </p:txBody>
      </p:sp>
      <p:sp>
        <p:nvSpPr>
          <p:cNvPr id="5" name="Szövegdoboz 4"/>
          <p:cNvSpPr txBox="1"/>
          <p:nvPr/>
        </p:nvSpPr>
        <p:spPr>
          <a:xfrm>
            <a:off x="3779912" y="6552366"/>
            <a:ext cx="5364088" cy="307777"/>
          </a:xfrm>
          <a:prstGeom prst="rect">
            <a:avLst/>
          </a:prstGeom>
          <a:noFill/>
        </p:spPr>
        <p:txBody>
          <a:bodyPr wrap="square" rtlCol="0">
            <a:spAutoFit/>
          </a:bodyPr>
          <a:lstStyle/>
          <a:p>
            <a:pPr algn="r"/>
            <a:r>
              <a:rPr lang="hu-HU" sz="1400" b="1" dirty="0" smtClean="0"/>
              <a:t>ICT4AgeingWell </a:t>
            </a:r>
            <a:r>
              <a:rPr lang="hu-HU" sz="1400" b="1" dirty="0" err="1" smtClean="0"/>
              <a:t>Conference</a:t>
            </a:r>
            <a:r>
              <a:rPr lang="hu-HU" sz="1400" b="1" dirty="0" smtClean="0"/>
              <a:t>, 20-22 May, 2015</a:t>
            </a:r>
            <a:endParaRPr lang="en-US" sz="1400" b="1" dirty="0"/>
          </a:p>
        </p:txBody>
      </p:sp>
      <p:sp>
        <p:nvSpPr>
          <p:cNvPr id="6" name="Dia számának helye 5"/>
          <p:cNvSpPr>
            <a:spLocks noGrp="1"/>
          </p:cNvSpPr>
          <p:nvPr>
            <p:ph type="sldNum" sz="quarter" idx="12"/>
          </p:nvPr>
        </p:nvSpPr>
        <p:spPr/>
        <p:txBody>
          <a:bodyPr/>
          <a:lstStyle/>
          <a:p>
            <a:fld id="{F450ADBC-3396-4FFB-9E58-A6AB70DCADD4}" type="slidenum">
              <a:rPr lang="hu-HU" smtClean="0"/>
              <a:pPr/>
              <a:t>17</a:t>
            </a:fld>
            <a:endParaRPr lang="hu-HU" dirty="0"/>
          </a:p>
        </p:txBody>
      </p:sp>
      <p:sp>
        <p:nvSpPr>
          <p:cNvPr id="7" name="Cím 2"/>
          <p:cNvSpPr txBox="1">
            <a:spLocks/>
          </p:cNvSpPr>
          <p:nvPr/>
        </p:nvSpPr>
        <p:spPr>
          <a:xfrm>
            <a:off x="611560" y="1700808"/>
            <a:ext cx="8229600" cy="4320480"/>
          </a:xfrm>
          <a:prstGeom prst="rect">
            <a:avLst/>
          </a:prstGeom>
        </p:spPr>
        <p:txBody>
          <a:bodyPr vert="horz" rtlCol="0" anchor="ctr">
            <a:normAutofit fontScale="92500" lnSpcReduction="10000"/>
            <a:scene3d>
              <a:camera prst="orthographicFront"/>
              <a:lightRig rig="soft" dir="t"/>
            </a:scene3d>
            <a:sp3d prstMaterial="softEdge">
              <a:bevelT w="25400" h="25400"/>
            </a:sp3d>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hu-HU" sz="2400"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The M3W project has</a:t>
            </a:r>
            <a:r>
              <a:rPr kumimoji="0" lang="hu-HU" sz="2400" i="0" u="none" strike="noStrike" kern="1200" cap="none" spc="0" normalizeH="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 </a:t>
            </a:r>
            <a:r>
              <a:rPr kumimoji="0" lang="hu-HU" sz="2400" i="0" u="none" strike="noStrike" kern="1200" cap="none" spc="0" normalizeH="0" noProof="0" dirty="0" err="1"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been</a:t>
            </a:r>
            <a:r>
              <a:rPr kumimoji="0" lang="hu-HU" sz="2400"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 </a:t>
            </a:r>
            <a:r>
              <a:rPr kumimoji="0" lang="hu-HU" sz="2400" i="0" u="none" strike="noStrike" kern="1200" cap="none" spc="0" normalizeH="0" baseline="0" noProof="0" dirty="0" err="1"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supported</a:t>
            </a:r>
            <a:r>
              <a:rPr kumimoji="0" lang="hu-HU" sz="2400"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 </a:t>
            </a:r>
            <a:r>
              <a:rPr kumimoji="0" lang="hu-HU" sz="2400" i="0" u="none" strike="noStrike" kern="1200" cap="none" spc="0" normalizeH="0" baseline="0" noProof="0" dirty="0" err="1"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by</a:t>
            </a:r>
            <a:r>
              <a:rPr kumimoji="0" lang="hu-HU" sz="2400"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 </a:t>
            </a:r>
            <a:r>
              <a:rPr kumimoji="0" lang="hu-HU" sz="2400" i="0" u="none" strike="noStrike" kern="1200" cap="none" spc="0" normalizeH="0" baseline="0" noProof="0" dirty="0" err="1"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the</a:t>
            </a:r>
            <a:r>
              <a:rPr kumimoji="0" lang="hu-HU" sz="2400"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 AAL </a:t>
            </a:r>
            <a:r>
              <a:rPr kumimoji="0" lang="hu-HU" sz="2400" i="0" u="none" strike="noStrike" kern="1200" cap="none" spc="0" normalizeH="0" baseline="0" noProof="0" dirty="0" err="1"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Joint</a:t>
            </a:r>
            <a:r>
              <a:rPr kumimoji="0" lang="hu-HU" sz="2400"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 </a:t>
            </a:r>
            <a:r>
              <a:rPr kumimoji="0" lang="hu-HU" sz="2400" i="0" u="none" strike="noStrike" kern="1200" cap="none" spc="0" normalizeH="0" baseline="0" noProof="0" dirty="0" err="1"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Programme</a:t>
            </a:r>
            <a:r>
              <a:rPr kumimoji="0" lang="hu-HU" sz="2400"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 (AAL-2009-2-109), and </a:t>
            </a:r>
            <a:r>
              <a:rPr kumimoji="0" lang="hu-HU" sz="2400" i="0" u="none" strike="noStrike" kern="1200" cap="none" spc="0" normalizeH="0" baseline="0" noProof="0" dirty="0" err="1"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by</a:t>
            </a:r>
            <a:r>
              <a:rPr kumimoji="0" lang="hu-HU" sz="2400"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 </a:t>
            </a:r>
            <a:r>
              <a:rPr kumimoji="0" lang="hu-HU" sz="2400" i="0" u="none" strike="noStrike" kern="1200" cap="none" spc="0" normalizeH="0" baseline="0" noProof="0" dirty="0" err="1"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the</a:t>
            </a:r>
            <a:r>
              <a:rPr kumimoji="0" lang="hu-HU" sz="2400"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 </a:t>
            </a:r>
            <a:r>
              <a:rPr kumimoji="0" lang="hu-HU" sz="2400" i="0" u="none" strike="noStrike" kern="1200" cap="none" spc="0" normalizeH="0" baseline="0" noProof="0" dirty="0" err="1"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national</a:t>
            </a:r>
            <a:r>
              <a:rPr kumimoji="0" lang="hu-HU" sz="2400"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 </a:t>
            </a:r>
            <a:r>
              <a:rPr kumimoji="0" lang="hu-HU" sz="2400" i="0" u="none" strike="noStrike" kern="1200" cap="none" spc="0" normalizeH="0" baseline="0" noProof="0" dirty="0" err="1"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funding</a:t>
            </a:r>
            <a:r>
              <a:rPr kumimoji="0" lang="hu-HU" sz="2400"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 </a:t>
            </a:r>
            <a:r>
              <a:rPr kumimoji="0" lang="hu-HU" sz="2400" i="0" u="none" strike="noStrike" kern="1200" cap="none" spc="0" normalizeH="0" baseline="0" noProof="0" dirty="0" err="1"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agencies</a:t>
            </a:r>
            <a:r>
              <a:rPr kumimoji="0" lang="hu-HU" sz="2400" i="0" u="none" strike="noStrike" kern="1200" cap="none" spc="0" normalizeH="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 </a:t>
            </a:r>
            <a:r>
              <a:rPr kumimoji="0" lang="hu-HU" sz="2400" i="0" u="none" strike="noStrike" kern="1200" cap="none" spc="0" normalizeH="0" noProof="0" dirty="0" err="1"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in</a:t>
            </a:r>
            <a:r>
              <a:rPr kumimoji="0" lang="hu-HU" sz="2400" i="0" u="none" strike="noStrike" kern="1200" cap="none" spc="0" normalizeH="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 Hungary, </a:t>
            </a:r>
            <a:r>
              <a:rPr kumimoji="0" lang="hu-HU" sz="2400" i="0" u="none" strike="noStrike" kern="1200" cap="none" spc="0" normalizeH="0" noProof="0" dirty="0" err="1"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Greece</a:t>
            </a:r>
            <a:r>
              <a:rPr kumimoji="0" lang="hu-HU" sz="2400" i="0" u="none" strike="noStrike" kern="1200" cap="none" spc="0" normalizeH="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 Luxembourg and </a:t>
            </a:r>
            <a:r>
              <a:rPr kumimoji="0" lang="hu-HU" sz="2400" i="0" u="none" strike="noStrike" kern="1200" cap="none" spc="0" normalizeH="0" noProof="0" dirty="0" err="1"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Switzerland</a:t>
            </a:r>
            <a:r>
              <a:rPr kumimoji="0" lang="hu-HU" sz="2400" i="0" u="none" strike="noStrike" kern="1200" cap="none" spc="0" normalizeH="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a:t>
            </a:r>
          </a:p>
          <a:p>
            <a:pPr marL="0" marR="0" lvl="0" indent="0" defTabSz="914400" rtl="0" eaLnBrk="1" fontAlgn="auto" latinLnBrk="0" hangingPunct="1">
              <a:lnSpc>
                <a:spcPct val="100000"/>
              </a:lnSpc>
              <a:spcBef>
                <a:spcPct val="0"/>
              </a:spcBef>
              <a:spcAft>
                <a:spcPts val="0"/>
              </a:spcAft>
              <a:buClrTx/>
              <a:buSzTx/>
              <a:buFontTx/>
              <a:buNone/>
              <a:tabLst/>
              <a:defRPr/>
            </a:pPr>
            <a:endParaRPr kumimoji="0" lang="hu-HU" sz="2400" i="0" u="none" strike="noStrike" kern="1200" cap="none" spc="0" normalizeH="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a:p>
            <a:pPr marL="0" marR="0" lvl="0" indent="0" defTabSz="914400" rtl="0" eaLnBrk="1" fontAlgn="auto" latinLnBrk="0" hangingPunct="1">
              <a:lnSpc>
                <a:spcPct val="100000"/>
              </a:lnSpc>
              <a:spcBef>
                <a:spcPct val="0"/>
              </a:spcBef>
              <a:spcAft>
                <a:spcPts val="0"/>
              </a:spcAft>
              <a:buClrTx/>
              <a:buSzTx/>
              <a:buFontTx/>
              <a:buNone/>
              <a:tabLst/>
              <a:defRPr/>
            </a:pPr>
            <a:r>
              <a:rPr lang="hu-HU" sz="2400" dirty="0" err="1" smtClean="0">
                <a:solidFill>
                  <a:schemeClr val="tx2"/>
                </a:solidFill>
                <a:effectLst>
                  <a:outerShdw blurRad="31750" dist="25400" dir="5400000" algn="tl" rotWithShape="0">
                    <a:srgbClr val="000000">
                      <a:alpha val="25000"/>
                    </a:srgbClr>
                  </a:outerShdw>
                </a:effectLst>
                <a:latin typeface="+mj-lt"/>
                <a:ea typeface="+mj-ea"/>
                <a:cs typeface="+mj-cs"/>
              </a:rPr>
              <a:t>Members</a:t>
            </a:r>
            <a:r>
              <a:rPr lang="hu-HU" sz="2400" dirty="0" smtClean="0">
                <a:solidFill>
                  <a:schemeClr val="tx2"/>
                </a:solidFill>
                <a:effectLst>
                  <a:outerShdw blurRad="31750" dist="25400" dir="5400000" algn="tl" rotWithShape="0">
                    <a:srgbClr val="000000">
                      <a:alpha val="25000"/>
                    </a:srgbClr>
                  </a:outerShdw>
                </a:effectLst>
                <a:latin typeface="+mj-lt"/>
                <a:ea typeface="+mj-ea"/>
                <a:cs typeface="+mj-cs"/>
              </a:rPr>
              <a:t> of </a:t>
            </a:r>
            <a:r>
              <a:rPr lang="hu-HU" sz="2400" dirty="0" err="1" smtClean="0">
                <a:solidFill>
                  <a:schemeClr val="tx2"/>
                </a:solidFill>
                <a:effectLst>
                  <a:outerShdw blurRad="31750" dist="25400" dir="5400000" algn="tl" rotWithShape="0">
                    <a:srgbClr val="000000">
                      <a:alpha val="25000"/>
                    </a:srgbClr>
                  </a:outerShdw>
                </a:effectLst>
                <a:latin typeface="+mj-lt"/>
                <a:ea typeface="+mj-ea"/>
                <a:cs typeface="+mj-cs"/>
              </a:rPr>
              <a:t>the</a:t>
            </a:r>
            <a:r>
              <a:rPr lang="hu-HU" sz="2400" noProof="0" dirty="0" smtClean="0">
                <a:solidFill>
                  <a:schemeClr val="tx2"/>
                </a:solidFill>
                <a:effectLst>
                  <a:outerShdw blurRad="31750" dist="25400" dir="5400000" algn="tl" rotWithShape="0">
                    <a:srgbClr val="000000">
                      <a:alpha val="25000"/>
                    </a:srgbClr>
                  </a:outerShdw>
                </a:effectLst>
                <a:latin typeface="+mj-lt"/>
                <a:ea typeface="+mj-ea"/>
                <a:cs typeface="+mj-cs"/>
              </a:rPr>
              <a:t> project </a:t>
            </a:r>
            <a:r>
              <a:rPr lang="hu-HU" sz="2400" noProof="0" dirty="0" err="1" smtClean="0">
                <a:solidFill>
                  <a:schemeClr val="tx2"/>
                </a:solidFill>
                <a:effectLst>
                  <a:outerShdw blurRad="31750" dist="25400" dir="5400000" algn="tl" rotWithShape="0">
                    <a:srgbClr val="000000">
                      <a:alpha val="25000"/>
                    </a:srgbClr>
                  </a:outerShdw>
                </a:effectLst>
                <a:latin typeface="+mj-lt"/>
                <a:ea typeface="+mj-ea"/>
                <a:cs typeface="+mj-cs"/>
              </a:rPr>
              <a:t>consortium</a:t>
            </a:r>
            <a:r>
              <a:rPr lang="hu-HU" sz="2400" noProof="0" dirty="0" smtClean="0">
                <a:solidFill>
                  <a:schemeClr val="tx2"/>
                </a:solidFill>
                <a:effectLst>
                  <a:outerShdw blurRad="31750" dist="25400" dir="5400000" algn="tl" rotWithShape="0">
                    <a:srgbClr val="000000">
                      <a:alpha val="25000"/>
                    </a:srgbClr>
                  </a:outerShdw>
                </a:effectLst>
                <a:latin typeface="+mj-lt"/>
                <a:ea typeface="+mj-ea"/>
                <a:cs typeface="+mj-cs"/>
              </a:rPr>
              <a:t>:</a:t>
            </a:r>
          </a:p>
          <a:p>
            <a:pPr marL="0" marR="0" lvl="0" indent="0" defTabSz="914400" rtl="0" eaLnBrk="1" fontAlgn="auto" latinLnBrk="0" hangingPunct="1">
              <a:lnSpc>
                <a:spcPct val="100000"/>
              </a:lnSpc>
              <a:spcBef>
                <a:spcPct val="0"/>
              </a:spcBef>
              <a:spcAft>
                <a:spcPts val="0"/>
              </a:spcAft>
              <a:buClrTx/>
              <a:buSzTx/>
              <a:buFont typeface="Arial" pitchFamily="34" charset="0"/>
              <a:buChar char="•"/>
              <a:tabLst/>
              <a:defRPr/>
            </a:pPr>
            <a:r>
              <a:rPr kumimoji="0" lang="hu-HU" sz="2400" i="0" u="none" strike="noStrike" kern="1200" cap="none" spc="0" normalizeH="0" baseline="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 Budapest University of </a:t>
            </a:r>
            <a:r>
              <a:rPr kumimoji="0" lang="hu-HU" sz="2400" i="0" u="none" strike="noStrike" kern="1200" cap="none" spc="0" normalizeH="0" baseline="0" dirty="0" err="1"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Technology</a:t>
            </a:r>
            <a:r>
              <a:rPr kumimoji="0" lang="hu-HU" sz="2400" i="0" u="none" strike="noStrike" kern="1200" cap="none" spc="0" normalizeH="0" baseline="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 and </a:t>
            </a:r>
            <a:r>
              <a:rPr kumimoji="0" lang="hu-HU" sz="2400" i="0" u="none" strike="noStrike" kern="1200" cap="none" spc="0" normalizeH="0" baseline="0" dirty="0" err="1"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Economics</a:t>
            </a:r>
            <a:r>
              <a:rPr kumimoji="0" lang="hu-HU" sz="2400" i="0" u="none" strike="noStrike" kern="1200" cap="none" spc="0" normalizeH="0" baseline="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 (HU)</a:t>
            </a:r>
          </a:p>
          <a:p>
            <a:pPr marL="0" marR="0" lvl="0" indent="0" defTabSz="914400" rtl="0" eaLnBrk="1" fontAlgn="auto" latinLnBrk="0" hangingPunct="1">
              <a:lnSpc>
                <a:spcPct val="100000"/>
              </a:lnSpc>
              <a:spcBef>
                <a:spcPct val="0"/>
              </a:spcBef>
              <a:spcAft>
                <a:spcPts val="0"/>
              </a:spcAft>
              <a:buClrTx/>
              <a:buSzTx/>
              <a:buFont typeface="Arial" pitchFamily="34" charset="0"/>
              <a:buChar char="•"/>
              <a:tabLst/>
              <a:defRPr/>
            </a:pPr>
            <a:r>
              <a:rPr kumimoji="0" lang="hu-HU" sz="2400" i="0" u="none" strike="noStrike" kern="1200" cap="none" spc="0" normalizeH="0" baseline="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 Semmelweis University (of </a:t>
            </a:r>
            <a:r>
              <a:rPr kumimoji="0" lang="hu-HU" sz="2400" i="0" u="none" strike="noStrike" kern="1200" cap="none" spc="0" normalizeH="0" baseline="0" dirty="0" err="1"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Medical</a:t>
            </a:r>
            <a:r>
              <a:rPr kumimoji="0" lang="hu-HU" sz="2400" i="0" u="none" strike="noStrike" kern="1200" cap="none" spc="0" normalizeH="0" baseline="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 </a:t>
            </a:r>
            <a:r>
              <a:rPr kumimoji="0" lang="hu-HU" sz="2400" i="0" u="none" strike="noStrike" kern="1200" cap="none" spc="0" normalizeH="0" baseline="0" dirty="0" err="1"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Sciences</a:t>
            </a:r>
            <a:r>
              <a:rPr kumimoji="0" lang="hu-HU" sz="2400" i="0" u="none" strike="noStrike" kern="1200" cap="none" spc="0" normalizeH="0" baseline="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 HU)</a:t>
            </a:r>
          </a:p>
          <a:p>
            <a:pPr marL="0" marR="0" lvl="0" indent="0" defTabSz="914400" rtl="0" eaLnBrk="1" fontAlgn="auto" latinLnBrk="0" hangingPunct="1">
              <a:lnSpc>
                <a:spcPct val="100000"/>
              </a:lnSpc>
              <a:spcBef>
                <a:spcPct val="0"/>
              </a:spcBef>
              <a:spcAft>
                <a:spcPts val="0"/>
              </a:spcAft>
              <a:buClrTx/>
              <a:buSzTx/>
              <a:buFont typeface="Arial" pitchFamily="34" charset="0"/>
              <a:buChar char="•"/>
              <a:tabLst/>
              <a:defRPr/>
            </a:pPr>
            <a:r>
              <a:rPr lang="hu-HU" sz="2400" dirty="0" smtClean="0">
                <a:solidFill>
                  <a:schemeClr val="tx2"/>
                </a:solidFill>
                <a:effectLst>
                  <a:outerShdw blurRad="31750" dist="25400" dir="5400000" algn="tl" rotWithShape="0">
                    <a:srgbClr val="000000">
                      <a:alpha val="25000"/>
                    </a:srgbClr>
                  </a:outerShdw>
                </a:effectLst>
                <a:latin typeface="+mj-lt"/>
                <a:ea typeface="+mj-ea"/>
                <a:cs typeface="+mj-cs"/>
              </a:rPr>
              <a:t> Zürich University of </a:t>
            </a:r>
            <a:r>
              <a:rPr lang="hu-HU" sz="2400" dirty="0" err="1" smtClean="0">
                <a:solidFill>
                  <a:schemeClr val="tx2"/>
                </a:solidFill>
                <a:effectLst>
                  <a:outerShdw blurRad="31750" dist="25400" dir="5400000" algn="tl" rotWithShape="0">
                    <a:srgbClr val="000000">
                      <a:alpha val="25000"/>
                    </a:srgbClr>
                  </a:outerShdw>
                </a:effectLst>
                <a:latin typeface="+mj-lt"/>
                <a:ea typeface="+mj-ea"/>
                <a:cs typeface="+mj-cs"/>
              </a:rPr>
              <a:t>Applied</a:t>
            </a:r>
            <a:r>
              <a:rPr lang="hu-HU" sz="2400" dirty="0" smtClean="0">
                <a:solidFill>
                  <a:schemeClr val="tx2"/>
                </a:solidFill>
                <a:effectLst>
                  <a:outerShdw blurRad="31750" dist="25400" dir="5400000" algn="tl" rotWithShape="0">
                    <a:srgbClr val="000000">
                      <a:alpha val="25000"/>
                    </a:srgbClr>
                  </a:outerShdw>
                </a:effectLst>
                <a:latin typeface="+mj-lt"/>
                <a:ea typeface="+mj-ea"/>
                <a:cs typeface="+mj-cs"/>
              </a:rPr>
              <a:t> </a:t>
            </a:r>
            <a:r>
              <a:rPr lang="hu-HU" sz="2400" dirty="0" err="1" smtClean="0">
                <a:solidFill>
                  <a:schemeClr val="tx2"/>
                </a:solidFill>
                <a:effectLst>
                  <a:outerShdw blurRad="31750" dist="25400" dir="5400000" algn="tl" rotWithShape="0">
                    <a:srgbClr val="000000">
                      <a:alpha val="25000"/>
                    </a:srgbClr>
                  </a:outerShdw>
                </a:effectLst>
                <a:latin typeface="+mj-lt"/>
                <a:ea typeface="+mj-ea"/>
                <a:cs typeface="+mj-cs"/>
              </a:rPr>
              <a:t>Sciences</a:t>
            </a:r>
            <a:r>
              <a:rPr lang="hu-HU" sz="2400" dirty="0" smtClean="0">
                <a:solidFill>
                  <a:schemeClr val="tx2"/>
                </a:solidFill>
                <a:effectLst>
                  <a:outerShdw blurRad="31750" dist="25400" dir="5400000" algn="tl" rotWithShape="0">
                    <a:srgbClr val="000000">
                      <a:alpha val="25000"/>
                    </a:srgbClr>
                  </a:outerShdw>
                </a:effectLst>
                <a:latin typeface="+mj-lt"/>
                <a:ea typeface="+mj-ea"/>
                <a:cs typeface="+mj-cs"/>
              </a:rPr>
              <a:t> (CH)</a:t>
            </a:r>
          </a:p>
          <a:p>
            <a:pPr marL="0" marR="0" lvl="0" indent="0" defTabSz="914400" rtl="0" eaLnBrk="1" fontAlgn="auto" latinLnBrk="0" hangingPunct="1">
              <a:lnSpc>
                <a:spcPct val="100000"/>
              </a:lnSpc>
              <a:spcBef>
                <a:spcPct val="0"/>
              </a:spcBef>
              <a:spcAft>
                <a:spcPts val="0"/>
              </a:spcAft>
              <a:buClrTx/>
              <a:buSzTx/>
              <a:buFont typeface="Arial" pitchFamily="34" charset="0"/>
              <a:buChar char="•"/>
              <a:tabLst/>
              <a:defRPr/>
            </a:pPr>
            <a:r>
              <a:rPr kumimoji="0" lang="hu-HU" sz="2400" i="0" u="none" strike="noStrike" kern="1200" cap="none" spc="0" normalizeH="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 </a:t>
            </a:r>
            <a:r>
              <a:rPr kumimoji="0" lang="hu-HU" sz="2400" i="0" u="none" strike="noStrike" kern="1200" cap="none" spc="0" normalizeH="0" dirty="0" err="1"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Actimage</a:t>
            </a:r>
            <a:r>
              <a:rPr kumimoji="0" lang="hu-HU" sz="2400" i="0" u="none" strike="noStrike" kern="1200" cap="none" spc="0" normalizeH="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 Ltd. (LU)</a:t>
            </a:r>
          </a:p>
          <a:p>
            <a:pPr marL="0" marR="0" lvl="0" indent="0" defTabSz="914400" rtl="0" eaLnBrk="1" fontAlgn="auto" latinLnBrk="0" hangingPunct="1">
              <a:lnSpc>
                <a:spcPct val="100000"/>
              </a:lnSpc>
              <a:spcBef>
                <a:spcPct val="0"/>
              </a:spcBef>
              <a:spcAft>
                <a:spcPts val="0"/>
              </a:spcAft>
              <a:buClrTx/>
              <a:buSzTx/>
              <a:buFont typeface="Arial" pitchFamily="34" charset="0"/>
              <a:buChar char="•"/>
              <a:tabLst/>
              <a:defRPr/>
            </a:pPr>
            <a:r>
              <a:rPr lang="hu-HU" sz="2400" dirty="0" smtClean="0">
                <a:solidFill>
                  <a:schemeClr val="tx2"/>
                </a:solidFill>
                <a:effectLst>
                  <a:outerShdw blurRad="31750" dist="25400" dir="5400000" algn="tl" rotWithShape="0">
                    <a:srgbClr val="000000">
                      <a:alpha val="25000"/>
                    </a:srgbClr>
                  </a:outerShdw>
                </a:effectLst>
                <a:latin typeface="+mj-lt"/>
                <a:ea typeface="+mj-ea"/>
                <a:cs typeface="+mj-cs"/>
              </a:rPr>
              <a:t> Silver Publishing </a:t>
            </a:r>
            <a:r>
              <a:rPr lang="hu-HU" sz="2400" dirty="0" err="1" smtClean="0">
                <a:solidFill>
                  <a:schemeClr val="tx2"/>
                </a:solidFill>
                <a:effectLst>
                  <a:outerShdw blurRad="31750" dist="25400" dir="5400000" algn="tl" rotWithShape="0">
                    <a:srgbClr val="000000">
                      <a:alpha val="25000"/>
                    </a:srgbClr>
                  </a:outerShdw>
                </a:effectLst>
                <a:latin typeface="+mj-lt"/>
                <a:ea typeface="+mj-ea"/>
                <a:cs typeface="+mj-cs"/>
              </a:rPr>
              <a:t>LtD</a:t>
            </a:r>
            <a:r>
              <a:rPr lang="hu-HU" sz="2400" dirty="0" smtClean="0">
                <a:solidFill>
                  <a:schemeClr val="tx2"/>
                </a:solidFill>
                <a:effectLst>
                  <a:outerShdw blurRad="31750" dist="25400" dir="5400000" algn="tl" rotWithShape="0">
                    <a:srgbClr val="000000">
                      <a:alpha val="25000"/>
                    </a:srgbClr>
                  </a:outerShdw>
                </a:effectLst>
                <a:latin typeface="+mj-lt"/>
                <a:ea typeface="+mj-ea"/>
                <a:cs typeface="+mj-cs"/>
              </a:rPr>
              <a:t>. (HU)</a:t>
            </a:r>
          </a:p>
          <a:p>
            <a:pPr marL="0" marR="0" lvl="0" indent="0" defTabSz="914400" rtl="0" eaLnBrk="1" fontAlgn="auto" latinLnBrk="0" hangingPunct="1">
              <a:lnSpc>
                <a:spcPct val="100000"/>
              </a:lnSpc>
              <a:spcBef>
                <a:spcPct val="0"/>
              </a:spcBef>
              <a:spcAft>
                <a:spcPts val="0"/>
              </a:spcAft>
              <a:buClrTx/>
              <a:buSzTx/>
              <a:buFont typeface="Arial" pitchFamily="34" charset="0"/>
              <a:buChar char="•"/>
              <a:tabLst/>
              <a:defRPr/>
            </a:pPr>
            <a:r>
              <a:rPr kumimoji="0" lang="hu-HU" sz="2400" i="0" u="none" strike="noStrike" kern="1200" cap="none" spc="0" normalizeH="0" baseline="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 </a:t>
            </a:r>
            <a:r>
              <a:rPr kumimoji="0" lang="hu-HU" sz="2400" i="0" u="none" strike="noStrike" kern="1200" cap="none" spc="0" normalizeH="0" baseline="0" dirty="0" err="1"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Gaudiopolis</a:t>
            </a:r>
            <a:r>
              <a:rPr kumimoji="0" lang="hu-HU" sz="2400" i="0" u="none" strike="noStrike" kern="1200" cap="none" spc="0" normalizeH="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 </a:t>
            </a:r>
            <a:r>
              <a:rPr kumimoji="0" lang="hu-HU" sz="2400" i="0" u="none" strike="noStrike" kern="1200" cap="none" spc="0" normalizeH="0" dirty="0" err="1"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Elderly</a:t>
            </a:r>
            <a:r>
              <a:rPr kumimoji="0" lang="hu-HU" sz="2400" i="0" u="none" strike="noStrike" kern="1200" cap="none" spc="0" normalizeH="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 Home (HU)</a:t>
            </a:r>
          </a:p>
          <a:p>
            <a:pPr marL="0" marR="0" lvl="0" indent="0" defTabSz="914400" rtl="0" eaLnBrk="1" fontAlgn="auto" latinLnBrk="0" hangingPunct="1">
              <a:lnSpc>
                <a:spcPct val="100000"/>
              </a:lnSpc>
              <a:spcBef>
                <a:spcPct val="0"/>
              </a:spcBef>
              <a:spcAft>
                <a:spcPts val="0"/>
              </a:spcAft>
              <a:buClrTx/>
              <a:buSzTx/>
              <a:buFont typeface="Arial" pitchFamily="34" charset="0"/>
              <a:buChar char="•"/>
              <a:tabLst/>
              <a:defRPr/>
            </a:pPr>
            <a:r>
              <a:rPr lang="hu-HU" sz="2400" baseline="0" dirty="0" smtClean="0">
                <a:solidFill>
                  <a:schemeClr val="tx2"/>
                </a:solidFill>
                <a:effectLst>
                  <a:outerShdw blurRad="31750" dist="25400" dir="5400000" algn="tl" rotWithShape="0">
                    <a:srgbClr val="000000">
                      <a:alpha val="25000"/>
                    </a:srgbClr>
                  </a:outerShdw>
                </a:effectLst>
                <a:latin typeface="+mj-lt"/>
                <a:ea typeface="+mj-ea"/>
                <a:cs typeface="+mj-cs"/>
              </a:rPr>
              <a:t> </a:t>
            </a:r>
            <a:r>
              <a:rPr lang="hu-HU" sz="2400" baseline="0" dirty="0" err="1" smtClean="0">
                <a:solidFill>
                  <a:schemeClr val="tx2"/>
                </a:solidFill>
                <a:effectLst>
                  <a:outerShdw blurRad="31750" dist="25400" dir="5400000" algn="tl" rotWithShape="0">
                    <a:srgbClr val="000000">
                      <a:alpha val="25000"/>
                    </a:srgbClr>
                  </a:outerShdw>
                </a:effectLst>
                <a:latin typeface="+mj-lt"/>
                <a:ea typeface="+mj-ea"/>
                <a:cs typeface="+mj-cs"/>
              </a:rPr>
              <a:t>Frontida</a:t>
            </a:r>
            <a:r>
              <a:rPr lang="hu-HU" sz="2400" baseline="0" dirty="0" smtClean="0">
                <a:solidFill>
                  <a:schemeClr val="tx2"/>
                </a:solidFill>
                <a:effectLst>
                  <a:outerShdw blurRad="31750" dist="25400" dir="5400000" algn="tl" rotWithShape="0">
                    <a:srgbClr val="000000">
                      <a:alpha val="25000"/>
                    </a:srgbClr>
                  </a:outerShdw>
                </a:effectLst>
                <a:latin typeface="+mj-lt"/>
                <a:ea typeface="+mj-ea"/>
                <a:cs typeface="+mj-cs"/>
              </a:rPr>
              <a:t> </a:t>
            </a:r>
            <a:r>
              <a:rPr lang="hu-HU" sz="2400" baseline="0" dirty="0" err="1" smtClean="0">
                <a:solidFill>
                  <a:schemeClr val="tx2"/>
                </a:solidFill>
                <a:effectLst>
                  <a:outerShdw blurRad="31750" dist="25400" dir="5400000" algn="tl" rotWithShape="0">
                    <a:srgbClr val="000000">
                      <a:alpha val="25000"/>
                    </a:srgbClr>
                  </a:outerShdw>
                </a:effectLst>
                <a:latin typeface="+mj-lt"/>
                <a:ea typeface="+mj-ea"/>
                <a:cs typeface="+mj-cs"/>
              </a:rPr>
              <a:t>Zois</a:t>
            </a:r>
            <a:r>
              <a:rPr lang="hu-HU" sz="2400" baseline="0" dirty="0" smtClean="0">
                <a:solidFill>
                  <a:schemeClr val="tx2"/>
                </a:solidFill>
                <a:effectLst>
                  <a:outerShdw blurRad="31750" dist="25400" dir="5400000" algn="tl" rotWithShape="0">
                    <a:srgbClr val="000000">
                      <a:alpha val="25000"/>
                    </a:srgbClr>
                  </a:outerShdw>
                </a:effectLst>
                <a:latin typeface="+mj-lt"/>
                <a:ea typeface="+mj-ea"/>
                <a:cs typeface="+mj-cs"/>
              </a:rPr>
              <a:t> </a:t>
            </a:r>
            <a:r>
              <a:rPr lang="hu-HU" sz="2400" baseline="0" dirty="0" err="1" smtClean="0">
                <a:solidFill>
                  <a:schemeClr val="tx2"/>
                </a:solidFill>
                <a:effectLst>
                  <a:outerShdw blurRad="31750" dist="25400" dir="5400000" algn="tl" rotWithShape="0">
                    <a:srgbClr val="000000">
                      <a:alpha val="25000"/>
                    </a:srgbClr>
                  </a:outerShdw>
                </a:effectLst>
                <a:latin typeface="+mj-lt"/>
                <a:ea typeface="+mj-ea"/>
                <a:cs typeface="+mj-cs"/>
              </a:rPr>
              <a:t>Homecare</a:t>
            </a:r>
            <a:r>
              <a:rPr lang="hu-HU" sz="2400" baseline="0" dirty="0" smtClean="0">
                <a:solidFill>
                  <a:schemeClr val="tx2"/>
                </a:solidFill>
                <a:effectLst>
                  <a:outerShdw blurRad="31750" dist="25400" dir="5400000" algn="tl" rotWithShape="0">
                    <a:srgbClr val="000000">
                      <a:alpha val="25000"/>
                    </a:srgbClr>
                  </a:outerShdw>
                </a:effectLst>
                <a:latin typeface="+mj-lt"/>
                <a:ea typeface="+mj-ea"/>
                <a:cs typeface="+mj-cs"/>
              </a:rPr>
              <a:t> Ltd. (GR)</a:t>
            </a:r>
            <a:endParaRPr kumimoji="0" lang="hu-HU" sz="2400" i="0" u="none" strike="noStrike" kern="1200" cap="none" spc="0" normalizeH="0" baseline="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a:p>
            <a:pPr marL="0" marR="0" lvl="0" indent="0" defTabSz="914400" rtl="0" eaLnBrk="1" fontAlgn="auto" latinLnBrk="0" hangingPunct="1">
              <a:lnSpc>
                <a:spcPct val="100000"/>
              </a:lnSpc>
              <a:spcBef>
                <a:spcPct val="0"/>
              </a:spcBef>
              <a:spcAft>
                <a:spcPts val="0"/>
              </a:spcAft>
              <a:buClrTx/>
              <a:buSzTx/>
              <a:buFontTx/>
              <a:buNone/>
              <a:tabLst/>
              <a:defRPr/>
            </a:pPr>
            <a:endParaRPr kumimoji="0" lang="hu-HU" sz="24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4" name="Szövegdoboz 3"/>
          <p:cNvSpPr txBox="1"/>
          <p:nvPr/>
        </p:nvSpPr>
        <p:spPr>
          <a:xfrm>
            <a:off x="4860032" y="5805264"/>
            <a:ext cx="3888432" cy="830997"/>
          </a:xfrm>
          <a:prstGeom prst="rect">
            <a:avLst/>
          </a:prstGeom>
          <a:noFill/>
        </p:spPr>
        <p:txBody>
          <a:bodyPr wrap="square" rtlCol="0">
            <a:spAutoFit/>
          </a:bodyPr>
          <a:lstStyle/>
          <a:p>
            <a:r>
              <a:rPr lang="hu-HU" sz="2400" b="1" dirty="0" smtClean="0">
                <a:solidFill>
                  <a:srgbClr val="FF0000"/>
                </a:solidFill>
              </a:rPr>
              <a:t>https://m3w-project.eu</a:t>
            </a:r>
          </a:p>
          <a:p>
            <a:r>
              <a:rPr lang="hu-HU" sz="2400" b="1" dirty="0" smtClean="0">
                <a:solidFill>
                  <a:srgbClr val="FF0000"/>
                </a:solidFill>
              </a:rPr>
              <a:t>https://kognito.eu</a:t>
            </a:r>
            <a:endParaRPr lang="en-US" sz="2400" b="1" dirty="0">
              <a:solidFill>
                <a:srgbClr val="FF0000"/>
              </a:solidFill>
            </a:endParaRPr>
          </a:p>
        </p:txBody>
      </p:sp>
    </p:spTree>
    <p:extLst>
      <p:ext uri="{BB962C8B-B14F-4D97-AF65-F5344CB8AC3E}">
        <p14:creationId xmlns:p14="http://schemas.microsoft.com/office/powerpoint/2010/main" val="4833301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a:xfrm>
            <a:off x="323528" y="980728"/>
            <a:ext cx="8229600" cy="5044016"/>
          </a:xfrm>
        </p:spPr>
        <p:txBody>
          <a:bodyPr>
            <a:normAutofit/>
          </a:bodyPr>
          <a:lstStyle/>
          <a:p>
            <a:r>
              <a:rPr lang="en-GB" sz="3200" dirty="0" smtClean="0"/>
              <a:t>Motivation</a:t>
            </a:r>
          </a:p>
          <a:p>
            <a:r>
              <a:rPr lang="en-GB" sz="3200" dirty="0" smtClean="0"/>
              <a:t>Possible approaches</a:t>
            </a:r>
          </a:p>
          <a:p>
            <a:r>
              <a:rPr lang="en-GB" sz="3200" dirty="0"/>
              <a:t>Conceptual model</a:t>
            </a:r>
          </a:p>
          <a:p>
            <a:r>
              <a:rPr lang="en-GB" sz="3200" dirty="0" smtClean="0"/>
              <a:t>Challenges</a:t>
            </a:r>
          </a:p>
          <a:p>
            <a:r>
              <a:rPr lang="en-GB" sz="3200" dirty="0" smtClean="0"/>
              <a:t>How to assess the cognitive state</a:t>
            </a:r>
          </a:p>
          <a:p>
            <a:r>
              <a:rPr lang="en-GB" sz="3200" dirty="0" smtClean="0"/>
              <a:t>Proof of the concept</a:t>
            </a:r>
            <a:endParaRPr lang="hu-HU" sz="3200" dirty="0" smtClean="0"/>
          </a:p>
          <a:p>
            <a:r>
              <a:rPr lang="en-GB" sz="3200" dirty="0"/>
              <a:t>ICT architecture and </a:t>
            </a:r>
            <a:r>
              <a:rPr lang="en-GB" sz="3200" dirty="0" smtClean="0"/>
              <a:t>components</a:t>
            </a:r>
          </a:p>
          <a:p>
            <a:r>
              <a:rPr lang="en-GB" sz="3200" dirty="0" smtClean="0"/>
              <a:t>Conclusion and future work</a:t>
            </a:r>
            <a:endParaRPr lang="en-GB" sz="3200" dirty="0"/>
          </a:p>
        </p:txBody>
      </p:sp>
      <p:sp>
        <p:nvSpPr>
          <p:cNvPr id="3" name="Cím 2"/>
          <p:cNvSpPr>
            <a:spLocks noGrp="1"/>
          </p:cNvSpPr>
          <p:nvPr>
            <p:ph type="title"/>
          </p:nvPr>
        </p:nvSpPr>
        <p:spPr>
          <a:xfrm>
            <a:off x="24507" y="0"/>
            <a:ext cx="8229600" cy="1143000"/>
          </a:xfrm>
        </p:spPr>
        <p:txBody>
          <a:bodyPr>
            <a:normAutofit/>
          </a:bodyPr>
          <a:lstStyle/>
          <a:p>
            <a:r>
              <a:rPr lang="hu-HU" sz="4000" dirty="0" err="1" smtClean="0"/>
              <a:t>Outline</a:t>
            </a:r>
            <a:endParaRPr lang="hu-HU" dirty="0"/>
          </a:p>
        </p:txBody>
      </p:sp>
      <p:sp>
        <p:nvSpPr>
          <p:cNvPr id="4" name="Dátum helye 3"/>
          <p:cNvSpPr>
            <a:spLocks noGrp="1"/>
          </p:cNvSpPr>
          <p:nvPr>
            <p:ph type="dt" sz="half" idx="10"/>
          </p:nvPr>
        </p:nvSpPr>
        <p:spPr>
          <a:xfrm>
            <a:off x="107504" y="6381328"/>
            <a:ext cx="1920240" cy="365760"/>
          </a:xfrm>
        </p:spPr>
        <p:txBody>
          <a:bodyPr/>
          <a:lstStyle/>
          <a:p>
            <a:r>
              <a:rPr lang="en-US" smtClean="0"/>
              <a:t>22 May, 2015</a:t>
            </a:r>
            <a:endParaRPr lang="hu-HU" dirty="0"/>
          </a:p>
        </p:txBody>
      </p:sp>
      <p:sp>
        <p:nvSpPr>
          <p:cNvPr id="5" name="Dia számának helye 4"/>
          <p:cNvSpPr>
            <a:spLocks noGrp="1"/>
          </p:cNvSpPr>
          <p:nvPr>
            <p:ph type="sldNum" sz="quarter" idx="12"/>
          </p:nvPr>
        </p:nvSpPr>
        <p:spPr/>
        <p:txBody>
          <a:bodyPr/>
          <a:lstStyle/>
          <a:p>
            <a:fld id="{F450ADBC-3396-4FFB-9E58-A6AB70DCADD4}" type="slidenum">
              <a:rPr lang="hu-HU" smtClean="0"/>
              <a:pPr/>
              <a:t>2</a:t>
            </a:fld>
            <a:endParaRPr lang="hu-HU" dirty="0"/>
          </a:p>
        </p:txBody>
      </p:sp>
      <p:sp>
        <p:nvSpPr>
          <p:cNvPr id="7" name="Szövegdoboz 6"/>
          <p:cNvSpPr txBox="1"/>
          <p:nvPr/>
        </p:nvSpPr>
        <p:spPr>
          <a:xfrm>
            <a:off x="3779912" y="6546378"/>
            <a:ext cx="5364088" cy="307777"/>
          </a:xfrm>
          <a:prstGeom prst="rect">
            <a:avLst/>
          </a:prstGeom>
          <a:noFill/>
        </p:spPr>
        <p:txBody>
          <a:bodyPr wrap="square" rtlCol="0">
            <a:spAutoFit/>
          </a:bodyPr>
          <a:lstStyle/>
          <a:p>
            <a:pPr algn="r"/>
            <a:r>
              <a:rPr lang="hu-HU" sz="1400" b="1" dirty="0" smtClean="0"/>
              <a:t>ICT4AgeingWell </a:t>
            </a:r>
            <a:r>
              <a:rPr lang="hu-HU" sz="1400" b="1" dirty="0" err="1" smtClean="0"/>
              <a:t>Conference</a:t>
            </a:r>
            <a:r>
              <a:rPr lang="hu-HU" sz="1400" b="1" dirty="0" smtClean="0"/>
              <a:t>, 20-22 May, 2015</a:t>
            </a:r>
            <a:endParaRPr lang="en-US" sz="1400" b="1" dirty="0"/>
          </a:p>
        </p:txBody>
      </p:sp>
      <p:sp>
        <p:nvSpPr>
          <p:cNvPr id="8" name="Élőláb helye 7"/>
          <p:cNvSpPr>
            <a:spLocks noGrp="1"/>
          </p:cNvSpPr>
          <p:nvPr>
            <p:ph type="ftr" sz="quarter" idx="11"/>
          </p:nvPr>
        </p:nvSpPr>
        <p:spPr/>
        <p:txBody>
          <a:bodyPr/>
          <a:lstStyle/>
          <a:p>
            <a:endParaRPr lang="hu-HU"/>
          </a:p>
        </p:txBody>
      </p:sp>
    </p:spTree>
    <p:extLst>
      <p:ext uri="{BB962C8B-B14F-4D97-AF65-F5344CB8AC3E}">
        <p14:creationId xmlns:p14="http://schemas.microsoft.com/office/powerpoint/2010/main" val="13297435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a:xfrm>
            <a:off x="0" y="871806"/>
            <a:ext cx="9144000" cy="5696362"/>
          </a:xfrm>
        </p:spPr>
        <p:txBody>
          <a:bodyPr>
            <a:normAutofit fontScale="55000" lnSpcReduction="20000"/>
          </a:bodyPr>
          <a:lstStyle/>
          <a:p>
            <a:pPr marL="109728" indent="0">
              <a:buNone/>
            </a:pPr>
            <a:r>
              <a:rPr lang="hu-HU" sz="5100" b="1" dirty="0" err="1" smtClean="0"/>
              <a:t>Primary</a:t>
            </a:r>
            <a:r>
              <a:rPr lang="hu-HU" sz="5100" b="1" dirty="0" smtClean="0"/>
              <a:t> g</a:t>
            </a:r>
            <a:r>
              <a:rPr lang="en-US" sz="5100" b="1" dirty="0" err="1" smtClean="0"/>
              <a:t>oal</a:t>
            </a:r>
            <a:r>
              <a:rPr lang="en-US" sz="5100" b="1" dirty="0" smtClean="0"/>
              <a:t>: early detection</a:t>
            </a:r>
            <a:r>
              <a:rPr lang="hu-HU" sz="5100" b="1" dirty="0" smtClean="0"/>
              <a:t> </a:t>
            </a:r>
            <a:r>
              <a:rPr lang="en-US" sz="5100" b="1" dirty="0" smtClean="0"/>
              <a:t>of Mild Cognitive Impairment (MCI) </a:t>
            </a:r>
            <a:r>
              <a:rPr lang="hu-HU" sz="5100" b="1" dirty="0" smtClean="0"/>
              <a:t>	(+ </a:t>
            </a:r>
            <a:r>
              <a:rPr lang="hu-HU" sz="5100" b="1" dirty="0" err="1"/>
              <a:t>training</a:t>
            </a:r>
            <a:r>
              <a:rPr lang="hu-HU" sz="5100" b="1" dirty="0"/>
              <a:t>)</a:t>
            </a:r>
            <a:r>
              <a:rPr lang="en-US" sz="5100" b="1" dirty="0"/>
              <a:t> </a:t>
            </a:r>
            <a:r>
              <a:rPr lang="hu-HU" sz="5100" b="1" dirty="0" smtClean="0"/>
              <a:t>	</a:t>
            </a:r>
            <a:r>
              <a:rPr lang="en-US" sz="5100" b="1" dirty="0"/>
              <a:t> – </a:t>
            </a:r>
            <a:r>
              <a:rPr lang="en-US" sz="5100" b="1" cap="small" dirty="0">
                <a:solidFill>
                  <a:srgbClr val="FF0000"/>
                </a:solidFill>
              </a:rPr>
              <a:t>why</a:t>
            </a:r>
            <a:r>
              <a:rPr lang="en-US" sz="5100" b="1" dirty="0"/>
              <a:t>?</a:t>
            </a:r>
            <a:r>
              <a:rPr lang="hu-HU" sz="5100" b="1" dirty="0"/>
              <a:t> </a:t>
            </a:r>
            <a:endParaRPr lang="en-US" sz="5100" b="1" dirty="0" smtClean="0"/>
          </a:p>
          <a:p>
            <a:pPr>
              <a:spcBef>
                <a:spcPts val="1000"/>
              </a:spcBef>
            </a:pPr>
            <a:r>
              <a:rPr lang="en-US" sz="5100" dirty="0" smtClean="0"/>
              <a:t>Dementia is one of the main causes of dependency</a:t>
            </a:r>
          </a:p>
          <a:p>
            <a:pPr>
              <a:spcBef>
                <a:spcPts val="1000"/>
              </a:spcBef>
            </a:pPr>
            <a:r>
              <a:rPr lang="en-US" sz="5100" dirty="0" smtClean="0"/>
              <a:t>MCI: conversion rate to dementia is much higher</a:t>
            </a:r>
          </a:p>
          <a:p>
            <a:pPr>
              <a:spcBef>
                <a:spcPts val="1000"/>
              </a:spcBef>
            </a:pPr>
            <a:r>
              <a:rPr lang="en-US" sz="5100" dirty="0" smtClean="0"/>
              <a:t>Detection and treatment in the early phase can delay the progression</a:t>
            </a:r>
          </a:p>
          <a:p>
            <a:pPr>
              <a:spcBef>
                <a:spcPts val="1000"/>
              </a:spcBef>
            </a:pPr>
            <a:r>
              <a:rPr lang="en-US" sz="5100" dirty="0" smtClean="0"/>
              <a:t>Hard to identify when the natural decline becomes abnormal</a:t>
            </a:r>
          </a:p>
          <a:p>
            <a:pPr marL="365760" lvl="1" indent="-256032" algn="just">
              <a:spcBef>
                <a:spcPts val="1000"/>
              </a:spcBef>
              <a:buSzPct val="68000"/>
              <a:buFont typeface="Wingdings 3"/>
              <a:buChar char=""/>
            </a:pPr>
            <a:r>
              <a:rPr lang="en-US" sz="5100" dirty="0" smtClean="0"/>
              <a:t>MCI is not a specific disease –  problems with</a:t>
            </a:r>
          </a:p>
          <a:p>
            <a:pPr lvl="8">
              <a:spcBef>
                <a:spcPts val="300"/>
              </a:spcBef>
              <a:buClr>
                <a:schemeClr val="bg1">
                  <a:lumMod val="50000"/>
                </a:schemeClr>
              </a:buClr>
              <a:buFont typeface="Wingdings" pitchFamily="2" charset="2"/>
              <a:buChar char="v"/>
            </a:pPr>
            <a:r>
              <a:rPr lang="en-US" sz="4400" dirty="0" smtClean="0"/>
              <a:t>memory,</a:t>
            </a:r>
          </a:p>
          <a:p>
            <a:pPr lvl="8">
              <a:spcBef>
                <a:spcPts val="300"/>
              </a:spcBef>
              <a:buClr>
                <a:schemeClr val="bg1">
                  <a:lumMod val="50000"/>
                </a:schemeClr>
              </a:buClr>
              <a:buFont typeface="Wingdings" pitchFamily="2" charset="2"/>
              <a:buChar char="v"/>
            </a:pPr>
            <a:r>
              <a:rPr lang="en-US" sz="4400" dirty="0"/>
              <a:t>attention,</a:t>
            </a:r>
          </a:p>
          <a:p>
            <a:pPr lvl="8">
              <a:spcBef>
                <a:spcPts val="300"/>
              </a:spcBef>
              <a:buClr>
                <a:schemeClr val="bg1">
                  <a:lumMod val="50000"/>
                </a:schemeClr>
              </a:buClr>
              <a:buFont typeface="Wingdings" pitchFamily="2" charset="2"/>
              <a:buChar char="v"/>
            </a:pPr>
            <a:r>
              <a:rPr lang="en-US" sz="4400" dirty="0" err="1"/>
              <a:t>visuospatial</a:t>
            </a:r>
            <a:r>
              <a:rPr lang="en-US" sz="4400" dirty="0"/>
              <a:t> skills (the ability to interpret objects and shapes)</a:t>
            </a:r>
          </a:p>
        </p:txBody>
      </p:sp>
      <p:sp>
        <p:nvSpPr>
          <p:cNvPr id="3" name="Cím 2"/>
          <p:cNvSpPr>
            <a:spLocks noGrp="1"/>
          </p:cNvSpPr>
          <p:nvPr>
            <p:ph type="title"/>
          </p:nvPr>
        </p:nvSpPr>
        <p:spPr>
          <a:xfrm>
            <a:off x="0" y="6648"/>
            <a:ext cx="9144000" cy="758056"/>
          </a:xfrm>
        </p:spPr>
        <p:txBody>
          <a:bodyPr>
            <a:normAutofit/>
          </a:bodyPr>
          <a:lstStyle/>
          <a:p>
            <a:r>
              <a:rPr lang="en-GB" sz="4000" dirty="0" smtClean="0"/>
              <a:t>Motivation</a:t>
            </a:r>
            <a:r>
              <a:rPr lang="hu-HU" sz="4000" dirty="0"/>
              <a:t> </a:t>
            </a:r>
            <a:r>
              <a:rPr lang="hu-HU" sz="3200" dirty="0" smtClean="0"/>
              <a:t>(M3W </a:t>
            </a:r>
            <a:r>
              <a:rPr lang="hu-HU" sz="3200" dirty="0"/>
              <a:t>project </a:t>
            </a:r>
            <a:r>
              <a:rPr lang="hu-HU" sz="3200" dirty="0" smtClean="0"/>
              <a:t>AAL </a:t>
            </a:r>
            <a:r>
              <a:rPr lang="hu-HU" sz="3200" dirty="0" err="1" smtClean="0"/>
              <a:t>Joint</a:t>
            </a:r>
            <a:r>
              <a:rPr lang="hu-HU" sz="3200" dirty="0" smtClean="0"/>
              <a:t> </a:t>
            </a:r>
            <a:r>
              <a:rPr lang="hu-HU" sz="3200" dirty="0" err="1" smtClean="0"/>
              <a:t>Progr</a:t>
            </a:r>
            <a:r>
              <a:rPr lang="hu-HU" sz="3200" dirty="0" smtClean="0"/>
              <a:t>.) </a:t>
            </a:r>
            <a:endParaRPr lang="hu-HU" sz="3600" dirty="0"/>
          </a:p>
        </p:txBody>
      </p:sp>
      <p:sp>
        <p:nvSpPr>
          <p:cNvPr id="4" name="Dátum helye 3"/>
          <p:cNvSpPr>
            <a:spLocks noGrp="1"/>
          </p:cNvSpPr>
          <p:nvPr>
            <p:ph type="dt" sz="half" idx="10"/>
          </p:nvPr>
        </p:nvSpPr>
        <p:spPr/>
        <p:txBody>
          <a:bodyPr/>
          <a:lstStyle/>
          <a:p>
            <a:r>
              <a:rPr lang="en-US" smtClean="0"/>
              <a:t>22 May, 2015</a:t>
            </a:r>
            <a:endParaRPr lang="hu-HU" dirty="0"/>
          </a:p>
        </p:txBody>
      </p:sp>
      <p:sp>
        <p:nvSpPr>
          <p:cNvPr id="5" name="Dia számának helye 4"/>
          <p:cNvSpPr>
            <a:spLocks noGrp="1"/>
          </p:cNvSpPr>
          <p:nvPr>
            <p:ph type="sldNum" sz="quarter" idx="12"/>
          </p:nvPr>
        </p:nvSpPr>
        <p:spPr/>
        <p:txBody>
          <a:bodyPr/>
          <a:lstStyle/>
          <a:p>
            <a:fld id="{F450ADBC-3396-4FFB-9E58-A6AB70DCADD4}" type="slidenum">
              <a:rPr lang="hu-HU" smtClean="0"/>
              <a:pPr/>
              <a:t>3</a:t>
            </a:fld>
            <a:endParaRPr lang="hu-HU" dirty="0"/>
          </a:p>
        </p:txBody>
      </p:sp>
      <p:sp>
        <p:nvSpPr>
          <p:cNvPr id="6" name="Szövegdoboz 5"/>
          <p:cNvSpPr txBox="1"/>
          <p:nvPr/>
        </p:nvSpPr>
        <p:spPr>
          <a:xfrm>
            <a:off x="3779912" y="6552366"/>
            <a:ext cx="5364088" cy="307777"/>
          </a:xfrm>
          <a:prstGeom prst="rect">
            <a:avLst/>
          </a:prstGeom>
          <a:noFill/>
        </p:spPr>
        <p:txBody>
          <a:bodyPr wrap="square" rtlCol="0">
            <a:spAutoFit/>
          </a:bodyPr>
          <a:lstStyle/>
          <a:p>
            <a:pPr algn="r"/>
            <a:r>
              <a:rPr lang="hu-HU" sz="1400" b="1" dirty="0" smtClean="0"/>
              <a:t>ICT4AgeingWell </a:t>
            </a:r>
            <a:r>
              <a:rPr lang="hu-HU" sz="1400" b="1" dirty="0" err="1" smtClean="0"/>
              <a:t>Conference</a:t>
            </a:r>
            <a:r>
              <a:rPr lang="hu-HU" sz="1400" b="1" dirty="0" smtClean="0"/>
              <a:t>, 20-22 May, 2015</a:t>
            </a:r>
            <a:endParaRPr lang="en-US" sz="1400" b="1" dirty="0"/>
          </a:p>
        </p:txBody>
      </p:sp>
      <p:sp>
        <p:nvSpPr>
          <p:cNvPr id="9" name="Téglalap 8"/>
          <p:cNvSpPr/>
          <p:nvPr/>
        </p:nvSpPr>
        <p:spPr>
          <a:xfrm>
            <a:off x="2468112" y="4941168"/>
            <a:ext cx="4572000" cy="740203"/>
          </a:xfrm>
          <a:prstGeom prst="rect">
            <a:avLst/>
          </a:prstGeom>
        </p:spPr>
        <p:txBody>
          <a:bodyPr>
            <a:spAutoFit/>
          </a:bodyPr>
          <a:lstStyle/>
          <a:p>
            <a:pPr marL="2286000" lvl="8" indent="-228600">
              <a:lnSpc>
                <a:spcPct val="80000"/>
              </a:lnSpc>
              <a:spcBef>
                <a:spcPts val="300"/>
              </a:spcBef>
              <a:buClr>
                <a:schemeClr val="bg1">
                  <a:lumMod val="50000"/>
                </a:schemeClr>
              </a:buClr>
              <a:buFont typeface="Wingdings" pitchFamily="2" charset="2"/>
              <a:buChar char="v"/>
            </a:pPr>
            <a:r>
              <a:rPr lang="en-US" sz="2400" dirty="0"/>
              <a:t>planning</a:t>
            </a:r>
          </a:p>
          <a:p>
            <a:pPr marL="2286000" lvl="8" indent="-228600">
              <a:lnSpc>
                <a:spcPct val="80000"/>
              </a:lnSpc>
              <a:spcBef>
                <a:spcPts val="300"/>
              </a:spcBef>
              <a:buClr>
                <a:schemeClr val="bg1">
                  <a:lumMod val="50000"/>
                </a:schemeClr>
              </a:buClr>
              <a:buFont typeface="Wingdings" pitchFamily="2" charset="2"/>
              <a:buChar char="v"/>
            </a:pPr>
            <a:r>
              <a:rPr lang="en-US" sz="2400" dirty="0"/>
              <a:t>language</a:t>
            </a:r>
          </a:p>
        </p:txBody>
      </p:sp>
    </p:spTree>
    <p:extLst>
      <p:ext uri="{BB962C8B-B14F-4D97-AF65-F5344CB8AC3E}">
        <p14:creationId xmlns:p14="http://schemas.microsoft.com/office/powerpoint/2010/main" val="26955996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a:xfrm>
            <a:off x="179512" y="980728"/>
            <a:ext cx="8229600" cy="5184576"/>
          </a:xfrm>
        </p:spPr>
        <p:txBody>
          <a:bodyPr>
            <a:normAutofit/>
          </a:bodyPr>
          <a:lstStyle/>
          <a:p>
            <a:pPr marL="365760" lvl="1" indent="-256032" algn="just">
              <a:lnSpc>
                <a:spcPct val="80000"/>
              </a:lnSpc>
              <a:spcBef>
                <a:spcPts val="400"/>
              </a:spcBef>
              <a:buSzPct val="68000"/>
              <a:buFont typeface="Wingdings 3"/>
              <a:buChar char=""/>
            </a:pPr>
            <a:r>
              <a:rPr lang="en-GB" sz="2800" dirty="0"/>
              <a:t>Cognitive tests: only when there are clear signs of cognitive deficit </a:t>
            </a:r>
            <a:r>
              <a:rPr lang="en-GB" sz="2800" dirty="0">
                <a:sym typeface="Symbol"/>
              </a:rPr>
              <a:t></a:t>
            </a:r>
            <a:r>
              <a:rPr lang="en-GB" sz="2800" dirty="0"/>
              <a:t> early detection is rare</a:t>
            </a:r>
          </a:p>
          <a:p>
            <a:pPr marL="365760" lvl="1" indent="-256032" algn="just">
              <a:lnSpc>
                <a:spcPct val="80000"/>
              </a:lnSpc>
              <a:spcBef>
                <a:spcPts val="400"/>
              </a:spcBef>
              <a:buSzPct val="68000"/>
              <a:buFont typeface="Wingdings 3"/>
              <a:buChar char=""/>
            </a:pPr>
            <a:r>
              <a:rPr lang="en-GB" sz="2800" dirty="0"/>
              <a:t>Traditional, validated, paper-based clinical tests require specialist centres and highly trained </a:t>
            </a:r>
            <a:r>
              <a:rPr lang="en-GB" sz="2800" dirty="0" smtClean="0"/>
              <a:t>professionals</a:t>
            </a:r>
            <a:endParaRPr lang="hu-HU" sz="2800" dirty="0" smtClean="0"/>
          </a:p>
          <a:p>
            <a:pPr marL="109728" lvl="1" indent="0" algn="just">
              <a:lnSpc>
                <a:spcPct val="80000"/>
              </a:lnSpc>
              <a:spcBef>
                <a:spcPts val="400"/>
              </a:spcBef>
              <a:buSzPct val="68000"/>
              <a:buNone/>
            </a:pPr>
            <a:endParaRPr lang="hu-HU" sz="2800" dirty="0"/>
          </a:p>
          <a:p>
            <a:pPr marL="109728" lvl="1" indent="0" algn="ctr">
              <a:lnSpc>
                <a:spcPct val="80000"/>
              </a:lnSpc>
              <a:spcBef>
                <a:spcPts val="400"/>
              </a:spcBef>
              <a:buSzPct val="68000"/>
              <a:buNone/>
            </a:pPr>
            <a:r>
              <a:rPr lang="en-GB" sz="5400" dirty="0" smtClean="0">
                <a:sym typeface="Symbol"/>
              </a:rPr>
              <a:t></a:t>
            </a:r>
            <a:endParaRPr lang="hu-HU" sz="5400" dirty="0" smtClean="0">
              <a:sym typeface="Symbol"/>
            </a:endParaRPr>
          </a:p>
          <a:p>
            <a:pPr marL="109728" lvl="1" indent="0" algn="just">
              <a:lnSpc>
                <a:spcPct val="80000"/>
              </a:lnSpc>
              <a:spcBef>
                <a:spcPts val="400"/>
              </a:spcBef>
              <a:buSzPct val="68000"/>
              <a:buNone/>
            </a:pPr>
            <a:r>
              <a:rPr lang="en-GB" sz="2800" i="1" dirty="0"/>
              <a:t>Growing interest in the development of special computer games for cognitive monitoring and training purposes</a:t>
            </a:r>
            <a:endParaRPr lang="en-GB" sz="2800" dirty="0"/>
          </a:p>
          <a:p>
            <a:pPr marL="109728" lvl="1" indent="0" algn="just">
              <a:lnSpc>
                <a:spcPct val="80000"/>
              </a:lnSpc>
              <a:spcBef>
                <a:spcPts val="400"/>
              </a:spcBef>
              <a:buSzPct val="68000"/>
              <a:buNone/>
            </a:pPr>
            <a:endParaRPr lang="en-GB" sz="2800" dirty="0"/>
          </a:p>
          <a:p>
            <a:pPr marL="342900" lvl="1" indent="-342900" algn="just">
              <a:buFont typeface="Arial" pitchFamily="34" charset="0"/>
              <a:buChar char="•"/>
            </a:pPr>
            <a:endParaRPr lang="en-GB" sz="3200" dirty="0"/>
          </a:p>
        </p:txBody>
      </p:sp>
      <p:sp>
        <p:nvSpPr>
          <p:cNvPr id="3" name="Cím 2"/>
          <p:cNvSpPr>
            <a:spLocks noGrp="1"/>
          </p:cNvSpPr>
          <p:nvPr>
            <p:ph type="title"/>
          </p:nvPr>
        </p:nvSpPr>
        <p:spPr>
          <a:xfrm>
            <a:off x="0" y="0"/>
            <a:ext cx="8229600" cy="836712"/>
          </a:xfrm>
        </p:spPr>
        <p:txBody>
          <a:bodyPr>
            <a:normAutofit/>
          </a:bodyPr>
          <a:lstStyle/>
          <a:p>
            <a:r>
              <a:rPr lang="en-GB" sz="4000" dirty="0"/>
              <a:t>Motivation</a:t>
            </a:r>
            <a:endParaRPr lang="hu-HU" sz="4000" dirty="0"/>
          </a:p>
        </p:txBody>
      </p:sp>
      <p:sp>
        <p:nvSpPr>
          <p:cNvPr id="5" name="Dátum helye 4"/>
          <p:cNvSpPr>
            <a:spLocks noGrp="1"/>
          </p:cNvSpPr>
          <p:nvPr>
            <p:ph type="dt" sz="half" idx="10"/>
          </p:nvPr>
        </p:nvSpPr>
        <p:spPr/>
        <p:txBody>
          <a:bodyPr/>
          <a:lstStyle/>
          <a:p>
            <a:r>
              <a:rPr lang="en-US" smtClean="0"/>
              <a:t>22 May, 2015</a:t>
            </a:r>
            <a:endParaRPr lang="hu-HU" dirty="0"/>
          </a:p>
        </p:txBody>
      </p:sp>
      <p:sp>
        <p:nvSpPr>
          <p:cNvPr id="6" name="Dia számának helye 5"/>
          <p:cNvSpPr>
            <a:spLocks noGrp="1"/>
          </p:cNvSpPr>
          <p:nvPr>
            <p:ph type="sldNum" sz="quarter" idx="12"/>
          </p:nvPr>
        </p:nvSpPr>
        <p:spPr/>
        <p:txBody>
          <a:bodyPr/>
          <a:lstStyle/>
          <a:p>
            <a:fld id="{F450ADBC-3396-4FFB-9E58-A6AB70DCADD4}" type="slidenum">
              <a:rPr lang="hu-HU" smtClean="0"/>
              <a:pPr/>
              <a:t>4</a:t>
            </a:fld>
            <a:endParaRPr lang="hu-HU" dirty="0"/>
          </a:p>
        </p:txBody>
      </p:sp>
      <p:sp>
        <p:nvSpPr>
          <p:cNvPr id="7" name="Szövegdoboz 6"/>
          <p:cNvSpPr txBox="1"/>
          <p:nvPr/>
        </p:nvSpPr>
        <p:spPr>
          <a:xfrm>
            <a:off x="3779912" y="6552366"/>
            <a:ext cx="5364088" cy="307777"/>
          </a:xfrm>
          <a:prstGeom prst="rect">
            <a:avLst/>
          </a:prstGeom>
          <a:noFill/>
        </p:spPr>
        <p:txBody>
          <a:bodyPr wrap="square" rtlCol="0">
            <a:spAutoFit/>
          </a:bodyPr>
          <a:lstStyle/>
          <a:p>
            <a:pPr algn="r"/>
            <a:r>
              <a:rPr lang="hu-HU" sz="1400" b="1" dirty="0" smtClean="0"/>
              <a:t>ICT4AgeingWell </a:t>
            </a:r>
            <a:r>
              <a:rPr lang="hu-HU" sz="1400" b="1" dirty="0" err="1" smtClean="0"/>
              <a:t>Conference</a:t>
            </a:r>
            <a:r>
              <a:rPr lang="hu-HU" sz="1400" b="1" dirty="0" smtClean="0"/>
              <a:t>, 20-22 May, 2015</a:t>
            </a:r>
            <a:endParaRPr lang="en-US" sz="1400" b="1" dirty="0"/>
          </a:p>
        </p:txBody>
      </p:sp>
      <p:sp>
        <p:nvSpPr>
          <p:cNvPr id="4" name="Élőláb helye 3"/>
          <p:cNvSpPr>
            <a:spLocks noGrp="1"/>
          </p:cNvSpPr>
          <p:nvPr>
            <p:ph type="ftr" sz="quarter" idx="11"/>
          </p:nvPr>
        </p:nvSpPr>
        <p:spPr/>
        <p:txBody>
          <a:bodyPr/>
          <a:lstStyle/>
          <a:p>
            <a:endParaRPr lang="hu-HU"/>
          </a:p>
        </p:txBody>
      </p:sp>
    </p:spTree>
    <p:extLst>
      <p:ext uri="{BB962C8B-B14F-4D97-AF65-F5344CB8AC3E}">
        <p14:creationId xmlns:p14="http://schemas.microsoft.com/office/powerpoint/2010/main" val="35028441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a:xfrm>
            <a:off x="179512" y="1196752"/>
            <a:ext cx="8229600" cy="4810539"/>
          </a:xfrm>
        </p:spPr>
        <p:txBody>
          <a:bodyPr/>
          <a:lstStyle/>
          <a:p>
            <a:pPr marL="0" lvl="0" indent="0">
              <a:buNone/>
            </a:pPr>
            <a:r>
              <a:rPr lang="en-GB" b="1" dirty="0"/>
              <a:t>Game </a:t>
            </a:r>
            <a:r>
              <a:rPr lang="en-GB" b="1" dirty="0" smtClean="0"/>
              <a:t>development</a:t>
            </a:r>
            <a:r>
              <a:rPr lang="hu-HU" b="1" dirty="0" smtClean="0"/>
              <a:t> policy</a:t>
            </a:r>
            <a:r>
              <a:rPr lang="en-GB" b="1" dirty="0" smtClean="0"/>
              <a:t>:</a:t>
            </a:r>
            <a:endParaRPr lang="en-GB" b="1" dirty="0"/>
          </a:p>
          <a:p>
            <a:pPr lvl="0"/>
            <a:r>
              <a:rPr lang="hu-HU" sz="2800" dirty="0">
                <a:solidFill>
                  <a:srgbClr val="FF0000"/>
                </a:solidFill>
              </a:rPr>
              <a:t>A</a:t>
            </a:r>
            <a:r>
              <a:rPr lang="en-GB" sz="2800" dirty="0" err="1" smtClean="0">
                <a:solidFill>
                  <a:srgbClr val="FF0000"/>
                </a:solidFill>
              </a:rPr>
              <a:t>dapting</a:t>
            </a:r>
            <a:r>
              <a:rPr lang="en-GB" sz="2800" dirty="0" smtClean="0">
                <a:solidFill>
                  <a:srgbClr val="FF0000"/>
                </a:solidFill>
              </a:rPr>
              <a:t> </a:t>
            </a:r>
            <a:r>
              <a:rPr lang="en-GB" sz="2800" dirty="0">
                <a:solidFill>
                  <a:srgbClr val="FF0000"/>
                </a:solidFill>
              </a:rPr>
              <a:t>well-known, popular games</a:t>
            </a:r>
          </a:p>
          <a:p>
            <a:pPr lvl="0"/>
            <a:r>
              <a:rPr lang="hu-HU" sz="2800" dirty="0"/>
              <a:t>T</a:t>
            </a:r>
            <a:r>
              <a:rPr lang="en-GB" sz="2800" dirty="0" err="1" smtClean="0"/>
              <a:t>ransforming</a:t>
            </a:r>
            <a:r>
              <a:rPr lang="en-GB" sz="2800" dirty="0" smtClean="0"/>
              <a:t> </a:t>
            </a:r>
            <a:r>
              <a:rPr lang="en-GB" sz="2800" dirty="0"/>
              <a:t>special clinical tests (Paired Associate</a:t>
            </a:r>
            <a:r>
              <a:rPr lang="hu-HU" sz="2800" dirty="0"/>
              <a:t>s</a:t>
            </a:r>
            <a:r>
              <a:rPr lang="en-GB" sz="2800" dirty="0"/>
              <a:t> Learning, </a:t>
            </a:r>
            <a:r>
              <a:rPr lang="en-GB" sz="2800" dirty="0" err="1"/>
              <a:t>Corsi</a:t>
            </a:r>
            <a:r>
              <a:rPr lang="en-GB" sz="2800" dirty="0"/>
              <a:t> block-tapping)</a:t>
            </a:r>
          </a:p>
          <a:p>
            <a:pPr lvl="0"/>
            <a:r>
              <a:rPr lang="hu-HU" sz="2800" dirty="0"/>
              <a:t>D</a:t>
            </a:r>
            <a:r>
              <a:rPr lang="en-GB" sz="2800" dirty="0" err="1" smtClean="0"/>
              <a:t>eveloping</a:t>
            </a:r>
            <a:r>
              <a:rPr lang="en-GB" sz="2800" dirty="0" smtClean="0"/>
              <a:t> </a:t>
            </a:r>
            <a:r>
              <a:rPr lang="en-GB" sz="2800" dirty="0"/>
              <a:t>new games specially designed for this purpose</a:t>
            </a:r>
          </a:p>
          <a:p>
            <a:pPr marL="0" lvl="0" indent="0">
              <a:spcBef>
                <a:spcPts val="1200"/>
              </a:spcBef>
              <a:buNone/>
            </a:pPr>
            <a:r>
              <a:rPr lang="en-GB" b="1" dirty="0"/>
              <a:t>Monitoring policy:</a:t>
            </a:r>
          </a:p>
          <a:p>
            <a:r>
              <a:rPr lang="hu-HU" sz="2800" dirty="0">
                <a:solidFill>
                  <a:srgbClr val="FF0000"/>
                </a:solidFill>
              </a:rPr>
              <a:t>V</a:t>
            </a:r>
            <a:r>
              <a:rPr lang="en-GB" sz="2800" dirty="0" err="1" smtClean="0">
                <a:solidFill>
                  <a:srgbClr val="FF0000"/>
                </a:solidFill>
              </a:rPr>
              <a:t>oluntary</a:t>
            </a:r>
            <a:endParaRPr lang="en-GB" sz="2800" dirty="0">
              <a:solidFill>
                <a:srgbClr val="FF0000"/>
              </a:solidFill>
            </a:endParaRPr>
          </a:p>
          <a:p>
            <a:r>
              <a:rPr lang="hu-HU" sz="2800" dirty="0"/>
              <a:t>C</a:t>
            </a:r>
            <a:r>
              <a:rPr lang="en-GB" sz="2800" dirty="0" err="1" smtClean="0"/>
              <a:t>ontrolled</a:t>
            </a:r>
            <a:endParaRPr lang="en-GB" sz="2800" dirty="0"/>
          </a:p>
          <a:p>
            <a:endParaRPr lang="hu-HU" dirty="0"/>
          </a:p>
        </p:txBody>
      </p:sp>
      <p:sp>
        <p:nvSpPr>
          <p:cNvPr id="3" name="Cím 2"/>
          <p:cNvSpPr>
            <a:spLocks noGrp="1"/>
          </p:cNvSpPr>
          <p:nvPr>
            <p:ph type="title"/>
          </p:nvPr>
        </p:nvSpPr>
        <p:spPr>
          <a:xfrm>
            <a:off x="0" y="10510"/>
            <a:ext cx="8229600" cy="1186242"/>
          </a:xfrm>
        </p:spPr>
        <p:txBody>
          <a:bodyPr>
            <a:normAutofit/>
          </a:bodyPr>
          <a:lstStyle/>
          <a:p>
            <a:r>
              <a:rPr lang="en-GB" sz="4000" dirty="0"/>
              <a:t>Possible </a:t>
            </a:r>
            <a:r>
              <a:rPr lang="en-GB" sz="4000" dirty="0" smtClean="0"/>
              <a:t>approaches</a:t>
            </a:r>
            <a:r>
              <a:rPr lang="hu-HU" sz="4000" dirty="0" smtClean="0"/>
              <a:t/>
            </a:r>
            <a:br>
              <a:rPr lang="hu-HU" sz="4000" dirty="0" smtClean="0"/>
            </a:br>
            <a:r>
              <a:rPr lang="en-GB" sz="2800" b="0" dirty="0"/>
              <a:t>(</a:t>
            </a:r>
            <a:r>
              <a:rPr lang="en-GB" sz="2800" b="0" dirty="0">
                <a:solidFill>
                  <a:srgbClr val="FF0000"/>
                </a:solidFill>
                <a:latin typeface="+mn-lt"/>
                <a:ea typeface="+mn-ea"/>
                <a:cs typeface="+mn-cs"/>
              </a:rPr>
              <a:t>our </a:t>
            </a:r>
            <a:r>
              <a:rPr lang="en-GB" sz="2800" b="0" dirty="0">
                <a:solidFill>
                  <a:srgbClr val="FF0000"/>
                </a:solidFill>
                <a:effectLst/>
                <a:latin typeface="+mn-lt"/>
                <a:ea typeface="+mn-ea"/>
                <a:cs typeface="+mn-cs"/>
              </a:rPr>
              <a:t>approach</a:t>
            </a:r>
            <a:r>
              <a:rPr lang="hu-HU" sz="2800" b="0" dirty="0" smtClean="0"/>
              <a:t>)</a:t>
            </a:r>
            <a:endParaRPr lang="hu-HU" sz="3200" b="0" dirty="0"/>
          </a:p>
        </p:txBody>
      </p:sp>
      <p:sp>
        <p:nvSpPr>
          <p:cNvPr id="5" name="Dátum helye 4"/>
          <p:cNvSpPr>
            <a:spLocks noGrp="1"/>
          </p:cNvSpPr>
          <p:nvPr>
            <p:ph type="dt" sz="half" idx="10"/>
          </p:nvPr>
        </p:nvSpPr>
        <p:spPr/>
        <p:txBody>
          <a:bodyPr/>
          <a:lstStyle/>
          <a:p>
            <a:r>
              <a:rPr lang="en-US" smtClean="0"/>
              <a:t>22 May, 2015</a:t>
            </a:r>
            <a:endParaRPr lang="hu-HU" dirty="0"/>
          </a:p>
        </p:txBody>
      </p:sp>
      <p:sp>
        <p:nvSpPr>
          <p:cNvPr id="6" name="Dia számának helye 5"/>
          <p:cNvSpPr>
            <a:spLocks noGrp="1"/>
          </p:cNvSpPr>
          <p:nvPr>
            <p:ph type="sldNum" sz="quarter" idx="12"/>
          </p:nvPr>
        </p:nvSpPr>
        <p:spPr/>
        <p:txBody>
          <a:bodyPr/>
          <a:lstStyle/>
          <a:p>
            <a:fld id="{F450ADBC-3396-4FFB-9E58-A6AB70DCADD4}" type="slidenum">
              <a:rPr lang="hu-HU" smtClean="0"/>
              <a:pPr/>
              <a:t>5</a:t>
            </a:fld>
            <a:endParaRPr lang="hu-HU" dirty="0"/>
          </a:p>
        </p:txBody>
      </p:sp>
      <p:pic>
        <p:nvPicPr>
          <p:cNvPr id="8" name="Picture 2" descr="https://kognito.eu/sites/default/files/games2/games/sudoku/index/icon.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48064" y="3933056"/>
            <a:ext cx="2160240" cy="2160242"/>
          </a:xfrm>
          <a:prstGeom prst="rect">
            <a:avLst/>
          </a:prstGeom>
          <a:noFill/>
          <a:extLst>
            <a:ext uri="{909E8E84-426E-40DD-AFC4-6F175D3DCCD1}">
              <a14:hiddenFill xmlns:a14="http://schemas.microsoft.com/office/drawing/2010/main">
                <a:solidFill>
                  <a:srgbClr val="FFFFFF"/>
                </a:solidFill>
              </a14:hiddenFill>
            </a:ext>
          </a:extLst>
        </p:spPr>
      </p:pic>
      <p:sp>
        <p:nvSpPr>
          <p:cNvPr id="7" name="Szövegdoboz 6"/>
          <p:cNvSpPr txBox="1"/>
          <p:nvPr/>
        </p:nvSpPr>
        <p:spPr>
          <a:xfrm>
            <a:off x="3779912" y="6552366"/>
            <a:ext cx="5364088" cy="307777"/>
          </a:xfrm>
          <a:prstGeom prst="rect">
            <a:avLst/>
          </a:prstGeom>
          <a:noFill/>
        </p:spPr>
        <p:txBody>
          <a:bodyPr wrap="square" rtlCol="0">
            <a:spAutoFit/>
          </a:bodyPr>
          <a:lstStyle/>
          <a:p>
            <a:pPr algn="r"/>
            <a:r>
              <a:rPr lang="hu-HU" sz="1400" b="1" dirty="0" smtClean="0"/>
              <a:t>ICT4AgeingWell </a:t>
            </a:r>
            <a:r>
              <a:rPr lang="hu-HU" sz="1400" b="1" dirty="0" err="1" smtClean="0"/>
              <a:t>Conference</a:t>
            </a:r>
            <a:r>
              <a:rPr lang="hu-HU" sz="1400" b="1" dirty="0" smtClean="0"/>
              <a:t>, 20-22 May, 2015</a:t>
            </a:r>
            <a:endParaRPr lang="en-US" sz="1400" b="1" dirty="0"/>
          </a:p>
        </p:txBody>
      </p:sp>
      <p:sp>
        <p:nvSpPr>
          <p:cNvPr id="4" name="Élőláb helye 3"/>
          <p:cNvSpPr>
            <a:spLocks noGrp="1"/>
          </p:cNvSpPr>
          <p:nvPr>
            <p:ph type="ftr" sz="quarter" idx="11"/>
          </p:nvPr>
        </p:nvSpPr>
        <p:spPr/>
        <p:txBody>
          <a:bodyPr/>
          <a:lstStyle/>
          <a:p>
            <a:endParaRPr lang="hu-HU"/>
          </a:p>
        </p:txBody>
      </p:sp>
    </p:spTree>
    <p:extLst>
      <p:ext uri="{BB962C8B-B14F-4D97-AF65-F5344CB8AC3E}">
        <p14:creationId xmlns:p14="http://schemas.microsoft.com/office/powerpoint/2010/main" val="6267653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a:xfrm>
            <a:off x="323528" y="836712"/>
            <a:ext cx="8229600" cy="4248472"/>
          </a:xfrm>
        </p:spPr>
        <p:txBody>
          <a:bodyPr>
            <a:normAutofit/>
          </a:bodyPr>
          <a:lstStyle/>
          <a:p>
            <a:pPr marL="109728" lvl="0" indent="0" algn="just">
              <a:buNone/>
            </a:pPr>
            <a:r>
              <a:rPr lang="en-US" sz="2800" b="1" dirty="0" smtClean="0"/>
              <a:t>Assessment of the mental state</a:t>
            </a:r>
          </a:p>
          <a:p>
            <a:pPr lvl="0" algn="just"/>
            <a:r>
              <a:rPr lang="hu-HU" sz="2800" dirty="0"/>
              <a:t>O</a:t>
            </a:r>
            <a:r>
              <a:rPr lang="en-US" sz="2800" dirty="0" smtClean="0"/>
              <a:t>n an absolute scale</a:t>
            </a:r>
          </a:p>
          <a:p>
            <a:pPr lvl="0" algn="just"/>
            <a:r>
              <a:rPr lang="hu-HU" sz="2800" b="1" dirty="0">
                <a:solidFill>
                  <a:srgbClr val="FF0000"/>
                </a:solidFill>
              </a:rPr>
              <a:t>O</a:t>
            </a:r>
            <a:r>
              <a:rPr lang="en-US" sz="2800" b="1" dirty="0" err="1" smtClean="0">
                <a:solidFill>
                  <a:srgbClr val="FF0000"/>
                </a:solidFill>
              </a:rPr>
              <a:t>nly</a:t>
            </a:r>
            <a:r>
              <a:rPr lang="en-US" sz="2800" b="1" dirty="0" smtClean="0">
                <a:solidFill>
                  <a:srgbClr val="FF0000"/>
                </a:solidFill>
              </a:rPr>
              <a:t> </a:t>
            </a:r>
            <a:r>
              <a:rPr lang="hu-HU" sz="2800" b="1" dirty="0" err="1" smtClean="0">
                <a:solidFill>
                  <a:srgbClr val="FF0000"/>
                </a:solidFill>
              </a:rPr>
              <a:t>significant</a:t>
            </a:r>
            <a:r>
              <a:rPr lang="en-US" sz="2800" b="1" dirty="0" smtClean="0">
                <a:solidFill>
                  <a:srgbClr val="FF0000"/>
                </a:solidFill>
              </a:rPr>
              <a:t> change</a:t>
            </a:r>
            <a:r>
              <a:rPr lang="hu-HU" sz="2800" b="1" dirty="0" smtClean="0">
                <a:solidFill>
                  <a:srgbClr val="FF0000"/>
                </a:solidFill>
              </a:rPr>
              <a:t> is </a:t>
            </a:r>
            <a:r>
              <a:rPr lang="hu-HU" sz="2800" b="1" dirty="0" err="1" smtClean="0">
                <a:solidFill>
                  <a:srgbClr val="FF0000"/>
                </a:solidFill>
              </a:rPr>
              <a:t>to</a:t>
            </a:r>
            <a:r>
              <a:rPr lang="hu-HU" sz="2800" b="1" dirty="0" smtClean="0">
                <a:solidFill>
                  <a:srgbClr val="FF0000"/>
                </a:solidFill>
              </a:rPr>
              <a:t> be </a:t>
            </a:r>
            <a:r>
              <a:rPr lang="hu-HU" sz="2800" b="1" dirty="0" err="1" smtClean="0">
                <a:solidFill>
                  <a:srgbClr val="FF0000"/>
                </a:solidFill>
              </a:rPr>
              <a:t>detected</a:t>
            </a:r>
            <a:endParaRPr lang="en-US" sz="2800" b="1" dirty="0" smtClean="0">
              <a:solidFill>
                <a:srgbClr val="FF0000"/>
              </a:solidFill>
            </a:endParaRPr>
          </a:p>
          <a:p>
            <a:pPr marL="109728" indent="0" algn="just">
              <a:spcBef>
                <a:spcPts val="1800"/>
              </a:spcBef>
              <a:buNone/>
            </a:pPr>
            <a:r>
              <a:rPr lang="en-US" sz="2800" b="1" dirty="0" smtClean="0"/>
              <a:t>Reference for change detection</a:t>
            </a:r>
          </a:p>
          <a:p>
            <a:pPr lvl="0" algn="just"/>
            <a:r>
              <a:rPr lang="en-US" sz="2800" dirty="0" smtClean="0"/>
              <a:t>Comparison to a reference group (inter-personal)</a:t>
            </a:r>
          </a:p>
          <a:p>
            <a:pPr algn="just"/>
            <a:r>
              <a:rPr lang="en-US" sz="2800" b="1" dirty="0">
                <a:solidFill>
                  <a:srgbClr val="FF0000"/>
                </a:solidFill>
              </a:rPr>
              <a:t>Comparison to a previously measured </a:t>
            </a:r>
            <a:r>
              <a:rPr lang="en-US" sz="2800" b="1" dirty="0" smtClean="0">
                <a:solidFill>
                  <a:srgbClr val="FF0000"/>
                </a:solidFill>
              </a:rPr>
              <a:t>reference</a:t>
            </a:r>
            <a:r>
              <a:rPr lang="hu-HU" sz="2800" b="1" dirty="0" smtClean="0">
                <a:solidFill>
                  <a:srgbClr val="FF0000"/>
                </a:solidFill>
              </a:rPr>
              <a:t> </a:t>
            </a:r>
            <a:r>
              <a:rPr lang="hu-HU" sz="2800" b="1" dirty="0" smtClean="0">
                <a:solidFill>
                  <a:srgbClr val="FF0000"/>
                </a:solidFill>
              </a:rPr>
              <a:t>performance</a:t>
            </a:r>
            <a:r>
              <a:rPr lang="en-US" sz="2800" b="1" dirty="0" smtClean="0">
                <a:solidFill>
                  <a:srgbClr val="FF0000"/>
                </a:solidFill>
              </a:rPr>
              <a:t> </a:t>
            </a:r>
            <a:r>
              <a:rPr lang="en-US" sz="2800" b="1" dirty="0">
                <a:solidFill>
                  <a:srgbClr val="FF0000"/>
                </a:solidFill>
              </a:rPr>
              <a:t>of the same person</a:t>
            </a:r>
          </a:p>
          <a:p>
            <a:endParaRPr lang="en-US" dirty="0"/>
          </a:p>
        </p:txBody>
      </p:sp>
      <p:sp>
        <p:nvSpPr>
          <p:cNvPr id="3" name="Dátum helye 2"/>
          <p:cNvSpPr>
            <a:spLocks noGrp="1"/>
          </p:cNvSpPr>
          <p:nvPr>
            <p:ph type="dt" sz="half" idx="10"/>
          </p:nvPr>
        </p:nvSpPr>
        <p:spPr/>
        <p:txBody>
          <a:bodyPr/>
          <a:lstStyle/>
          <a:p>
            <a:r>
              <a:rPr lang="en-US" smtClean="0"/>
              <a:t>22 May, 2015</a:t>
            </a:r>
            <a:endParaRPr lang="hu-HU"/>
          </a:p>
        </p:txBody>
      </p:sp>
      <p:sp>
        <p:nvSpPr>
          <p:cNvPr id="4" name="Dia számának helye 3"/>
          <p:cNvSpPr>
            <a:spLocks noGrp="1"/>
          </p:cNvSpPr>
          <p:nvPr>
            <p:ph type="sldNum" sz="quarter" idx="12"/>
          </p:nvPr>
        </p:nvSpPr>
        <p:spPr/>
        <p:txBody>
          <a:bodyPr/>
          <a:lstStyle/>
          <a:p>
            <a:fld id="{F450ADBC-3396-4FFB-9E58-A6AB70DCADD4}" type="slidenum">
              <a:rPr lang="hu-HU" smtClean="0"/>
              <a:pPr/>
              <a:t>6</a:t>
            </a:fld>
            <a:endParaRPr lang="hu-HU" dirty="0"/>
          </a:p>
        </p:txBody>
      </p:sp>
      <p:sp>
        <p:nvSpPr>
          <p:cNvPr id="5" name="Cím 4"/>
          <p:cNvSpPr>
            <a:spLocks noGrp="1"/>
          </p:cNvSpPr>
          <p:nvPr>
            <p:ph type="title"/>
          </p:nvPr>
        </p:nvSpPr>
        <p:spPr>
          <a:xfrm>
            <a:off x="0" y="0"/>
            <a:ext cx="8229600" cy="706090"/>
          </a:xfrm>
        </p:spPr>
        <p:txBody>
          <a:bodyPr>
            <a:normAutofit/>
          </a:bodyPr>
          <a:lstStyle/>
          <a:p>
            <a:r>
              <a:rPr lang="en-GB" sz="4000" dirty="0"/>
              <a:t>Possible approaches</a:t>
            </a:r>
            <a:endParaRPr lang="en-US" sz="4000" dirty="0"/>
          </a:p>
        </p:txBody>
      </p:sp>
      <p:sp>
        <p:nvSpPr>
          <p:cNvPr id="6" name="Élőláb helye 5"/>
          <p:cNvSpPr>
            <a:spLocks noGrp="1"/>
          </p:cNvSpPr>
          <p:nvPr>
            <p:ph type="ftr" sz="quarter" idx="11"/>
          </p:nvPr>
        </p:nvSpPr>
        <p:spPr/>
        <p:txBody>
          <a:bodyPr/>
          <a:lstStyle/>
          <a:p>
            <a:endParaRPr lang="hu-HU"/>
          </a:p>
        </p:txBody>
      </p:sp>
    </p:spTree>
    <p:extLst>
      <p:ext uri="{BB962C8B-B14F-4D97-AF65-F5344CB8AC3E}">
        <p14:creationId xmlns:p14="http://schemas.microsoft.com/office/powerpoint/2010/main" val="42061451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Kép 6" descr="m3w-conceptual-model.png"/>
          <p:cNvPicPr/>
          <p:nvPr/>
        </p:nvPicPr>
        <p:blipFill>
          <a:blip r:embed="rId3" cstate="print"/>
          <a:stretch>
            <a:fillRect/>
          </a:stretch>
        </p:blipFill>
        <p:spPr>
          <a:xfrm>
            <a:off x="2987824" y="2492896"/>
            <a:ext cx="5760640" cy="4059470"/>
          </a:xfrm>
          <a:prstGeom prst="rect">
            <a:avLst/>
          </a:prstGeom>
          <a:solidFill>
            <a:schemeClr val="bg1">
              <a:alpha val="0"/>
            </a:schemeClr>
          </a:solidFill>
        </p:spPr>
      </p:pic>
      <p:sp>
        <p:nvSpPr>
          <p:cNvPr id="2" name="Tartalom helye 1"/>
          <p:cNvSpPr>
            <a:spLocks noGrp="1"/>
          </p:cNvSpPr>
          <p:nvPr>
            <p:ph idx="1"/>
          </p:nvPr>
        </p:nvSpPr>
        <p:spPr>
          <a:xfrm>
            <a:off x="251520" y="764704"/>
            <a:ext cx="8229600" cy="2232248"/>
          </a:xfrm>
        </p:spPr>
        <p:txBody>
          <a:bodyPr/>
          <a:lstStyle/>
          <a:p>
            <a:pPr marL="109728" indent="0" algn="just">
              <a:buNone/>
            </a:pPr>
            <a:r>
              <a:rPr lang="en-GB" i="1" dirty="0" smtClean="0"/>
              <a:t>With </a:t>
            </a:r>
            <a:r>
              <a:rPr lang="en-GB" i="1" dirty="0"/>
              <a:t>regular but voluntary use of computer games developed or modified specifically for older adults, we may be able to measure the mental changes and tendencies over time in an entertaining way.</a:t>
            </a:r>
            <a:endParaRPr lang="en-US" dirty="0"/>
          </a:p>
          <a:p>
            <a:endParaRPr lang="hu-HU" dirty="0"/>
          </a:p>
        </p:txBody>
      </p:sp>
      <p:sp>
        <p:nvSpPr>
          <p:cNvPr id="3" name="Cím 2"/>
          <p:cNvSpPr>
            <a:spLocks noGrp="1"/>
          </p:cNvSpPr>
          <p:nvPr>
            <p:ph type="title"/>
          </p:nvPr>
        </p:nvSpPr>
        <p:spPr>
          <a:xfrm>
            <a:off x="0" y="10510"/>
            <a:ext cx="8229600" cy="826202"/>
          </a:xfrm>
        </p:spPr>
        <p:txBody>
          <a:bodyPr>
            <a:normAutofit/>
          </a:bodyPr>
          <a:lstStyle/>
          <a:p>
            <a:r>
              <a:rPr lang="hu-HU" sz="4000" dirty="0" err="1" smtClean="0"/>
              <a:t>Conceptual</a:t>
            </a:r>
            <a:r>
              <a:rPr lang="hu-HU" sz="4000" dirty="0" smtClean="0"/>
              <a:t> </a:t>
            </a:r>
            <a:r>
              <a:rPr lang="hu-HU" sz="4000" dirty="0" err="1" smtClean="0"/>
              <a:t>model</a:t>
            </a:r>
            <a:endParaRPr lang="hu-HU" sz="4000" dirty="0"/>
          </a:p>
        </p:txBody>
      </p:sp>
      <p:sp>
        <p:nvSpPr>
          <p:cNvPr id="5" name="Dátum helye 4"/>
          <p:cNvSpPr>
            <a:spLocks noGrp="1"/>
          </p:cNvSpPr>
          <p:nvPr>
            <p:ph type="dt" sz="half" idx="10"/>
          </p:nvPr>
        </p:nvSpPr>
        <p:spPr/>
        <p:txBody>
          <a:bodyPr/>
          <a:lstStyle/>
          <a:p>
            <a:r>
              <a:rPr lang="en-US" smtClean="0"/>
              <a:t>22 May, 2015</a:t>
            </a:r>
            <a:endParaRPr lang="hu-HU" dirty="0"/>
          </a:p>
        </p:txBody>
      </p:sp>
      <p:sp>
        <p:nvSpPr>
          <p:cNvPr id="6" name="Dia számának helye 5"/>
          <p:cNvSpPr>
            <a:spLocks noGrp="1"/>
          </p:cNvSpPr>
          <p:nvPr>
            <p:ph type="sldNum" sz="quarter" idx="12"/>
          </p:nvPr>
        </p:nvSpPr>
        <p:spPr/>
        <p:txBody>
          <a:bodyPr/>
          <a:lstStyle/>
          <a:p>
            <a:fld id="{F450ADBC-3396-4FFB-9E58-A6AB70DCADD4}" type="slidenum">
              <a:rPr lang="hu-HU" smtClean="0"/>
              <a:pPr/>
              <a:t>7</a:t>
            </a:fld>
            <a:endParaRPr lang="hu-HU" dirty="0"/>
          </a:p>
        </p:txBody>
      </p:sp>
      <p:sp>
        <p:nvSpPr>
          <p:cNvPr id="8" name="Szövegdoboz 7"/>
          <p:cNvSpPr txBox="1"/>
          <p:nvPr/>
        </p:nvSpPr>
        <p:spPr>
          <a:xfrm>
            <a:off x="3779912" y="6552366"/>
            <a:ext cx="5364088" cy="307777"/>
          </a:xfrm>
          <a:prstGeom prst="rect">
            <a:avLst/>
          </a:prstGeom>
          <a:noFill/>
        </p:spPr>
        <p:txBody>
          <a:bodyPr wrap="square" rtlCol="0">
            <a:spAutoFit/>
          </a:bodyPr>
          <a:lstStyle/>
          <a:p>
            <a:pPr algn="r"/>
            <a:r>
              <a:rPr lang="hu-HU" sz="1400" b="1" dirty="0" smtClean="0"/>
              <a:t>ICT4AgeingWell </a:t>
            </a:r>
            <a:r>
              <a:rPr lang="hu-HU" sz="1400" b="1" dirty="0" err="1" smtClean="0"/>
              <a:t>Conference</a:t>
            </a:r>
            <a:r>
              <a:rPr lang="hu-HU" sz="1400" b="1" dirty="0" smtClean="0"/>
              <a:t>, 20-22 May, 2015</a:t>
            </a:r>
            <a:endParaRPr lang="en-US" sz="1400" b="1" dirty="0"/>
          </a:p>
        </p:txBody>
      </p:sp>
      <p:sp>
        <p:nvSpPr>
          <p:cNvPr id="4" name="Élőláb helye 3"/>
          <p:cNvSpPr>
            <a:spLocks noGrp="1"/>
          </p:cNvSpPr>
          <p:nvPr>
            <p:ph type="ftr" sz="quarter" idx="11"/>
          </p:nvPr>
        </p:nvSpPr>
        <p:spPr/>
        <p:txBody>
          <a:bodyPr/>
          <a:lstStyle/>
          <a:p>
            <a:endParaRPr lang="hu-HU"/>
          </a:p>
        </p:txBody>
      </p:sp>
    </p:spTree>
    <p:extLst>
      <p:ext uri="{BB962C8B-B14F-4D97-AF65-F5344CB8AC3E}">
        <p14:creationId xmlns:p14="http://schemas.microsoft.com/office/powerpoint/2010/main" val="31249440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a:xfrm>
            <a:off x="539552" y="4797152"/>
            <a:ext cx="8229600" cy="850099"/>
          </a:xfrm>
        </p:spPr>
        <p:txBody>
          <a:bodyPr>
            <a:normAutofit lnSpcReduction="10000"/>
          </a:bodyPr>
          <a:lstStyle/>
          <a:p>
            <a:pPr marL="109728" indent="0">
              <a:buNone/>
            </a:pPr>
            <a:r>
              <a:rPr lang="en-GB" dirty="0"/>
              <a:t>Typical performance series of a player measured with a given computer game</a:t>
            </a:r>
            <a:endParaRPr lang="en-US" dirty="0"/>
          </a:p>
        </p:txBody>
      </p:sp>
      <p:sp>
        <p:nvSpPr>
          <p:cNvPr id="3" name="Dátum helye 2"/>
          <p:cNvSpPr>
            <a:spLocks noGrp="1"/>
          </p:cNvSpPr>
          <p:nvPr>
            <p:ph type="dt" sz="half" idx="10"/>
          </p:nvPr>
        </p:nvSpPr>
        <p:spPr/>
        <p:txBody>
          <a:bodyPr/>
          <a:lstStyle/>
          <a:p>
            <a:r>
              <a:rPr lang="en-US" smtClean="0"/>
              <a:t>22 May, 2015</a:t>
            </a:r>
            <a:endParaRPr lang="hu-HU" dirty="0"/>
          </a:p>
        </p:txBody>
      </p:sp>
      <p:sp>
        <p:nvSpPr>
          <p:cNvPr id="4" name="Dia számának helye 3"/>
          <p:cNvSpPr>
            <a:spLocks noGrp="1"/>
          </p:cNvSpPr>
          <p:nvPr>
            <p:ph type="sldNum" sz="quarter" idx="12"/>
          </p:nvPr>
        </p:nvSpPr>
        <p:spPr/>
        <p:txBody>
          <a:bodyPr/>
          <a:lstStyle/>
          <a:p>
            <a:fld id="{F450ADBC-3396-4FFB-9E58-A6AB70DCADD4}" type="slidenum">
              <a:rPr lang="hu-HU" smtClean="0"/>
              <a:pPr/>
              <a:t>8</a:t>
            </a:fld>
            <a:endParaRPr lang="hu-HU" dirty="0"/>
          </a:p>
        </p:txBody>
      </p:sp>
      <p:sp>
        <p:nvSpPr>
          <p:cNvPr id="5" name="Cím 4"/>
          <p:cNvSpPr>
            <a:spLocks noGrp="1"/>
          </p:cNvSpPr>
          <p:nvPr>
            <p:ph type="title"/>
          </p:nvPr>
        </p:nvSpPr>
        <p:spPr>
          <a:xfrm>
            <a:off x="164282" y="116632"/>
            <a:ext cx="8229600" cy="994122"/>
          </a:xfrm>
        </p:spPr>
        <p:txBody>
          <a:bodyPr>
            <a:normAutofit/>
          </a:bodyPr>
          <a:lstStyle/>
          <a:p>
            <a:r>
              <a:rPr lang="hu-HU" sz="4000" dirty="0" err="1"/>
              <a:t>Conceptual</a:t>
            </a:r>
            <a:r>
              <a:rPr lang="hu-HU" sz="4000" dirty="0"/>
              <a:t> </a:t>
            </a:r>
            <a:r>
              <a:rPr lang="hu-HU" sz="4000" dirty="0" err="1"/>
              <a:t>model</a:t>
            </a:r>
            <a:endParaRPr lang="en-US" sz="4000" dirty="0"/>
          </a:p>
        </p:txBody>
      </p:sp>
      <p:pic>
        <p:nvPicPr>
          <p:cNvPr id="6" name="Kép 5" descr="figure2.png"/>
          <p:cNvPicPr/>
          <p:nvPr/>
        </p:nvPicPr>
        <p:blipFill>
          <a:blip r:embed="rId2" cstate="print"/>
          <a:stretch>
            <a:fillRect/>
          </a:stretch>
        </p:blipFill>
        <p:spPr>
          <a:xfrm>
            <a:off x="179512" y="1268760"/>
            <a:ext cx="8964488" cy="3166095"/>
          </a:xfrm>
          <a:prstGeom prst="rect">
            <a:avLst/>
          </a:prstGeom>
        </p:spPr>
      </p:pic>
      <p:sp>
        <p:nvSpPr>
          <p:cNvPr id="7" name="Szövegdoboz 6"/>
          <p:cNvSpPr txBox="1"/>
          <p:nvPr/>
        </p:nvSpPr>
        <p:spPr>
          <a:xfrm>
            <a:off x="3779912" y="6552366"/>
            <a:ext cx="5364088" cy="307777"/>
          </a:xfrm>
          <a:prstGeom prst="rect">
            <a:avLst/>
          </a:prstGeom>
          <a:noFill/>
        </p:spPr>
        <p:txBody>
          <a:bodyPr wrap="square" rtlCol="0">
            <a:spAutoFit/>
          </a:bodyPr>
          <a:lstStyle/>
          <a:p>
            <a:pPr algn="r"/>
            <a:r>
              <a:rPr lang="hu-HU" sz="1400" b="1" dirty="0" smtClean="0"/>
              <a:t>ICT4AgeingWell </a:t>
            </a:r>
            <a:r>
              <a:rPr lang="hu-HU" sz="1400" b="1" dirty="0" err="1" smtClean="0"/>
              <a:t>Conference</a:t>
            </a:r>
            <a:r>
              <a:rPr lang="hu-HU" sz="1400" b="1" dirty="0" smtClean="0"/>
              <a:t>, 20-22 May, 2015</a:t>
            </a:r>
            <a:endParaRPr lang="en-US" sz="1400" b="1" dirty="0"/>
          </a:p>
        </p:txBody>
      </p:sp>
      <p:sp>
        <p:nvSpPr>
          <p:cNvPr id="8" name="Élőláb helye 7"/>
          <p:cNvSpPr>
            <a:spLocks noGrp="1"/>
          </p:cNvSpPr>
          <p:nvPr>
            <p:ph type="ftr" sz="quarter" idx="11"/>
          </p:nvPr>
        </p:nvSpPr>
        <p:spPr/>
        <p:txBody>
          <a:bodyPr/>
          <a:lstStyle/>
          <a:p>
            <a:endParaRPr lang="hu-HU"/>
          </a:p>
        </p:txBody>
      </p:sp>
    </p:spTree>
    <p:extLst>
      <p:ext uri="{BB962C8B-B14F-4D97-AF65-F5344CB8AC3E}">
        <p14:creationId xmlns:p14="http://schemas.microsoft.com/office/powerpoint/2010/main" val="17165761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a:xfrm>
            <a:off x="395536" y="764704"/>
            <a:ext cx="8229600" cy="5040560"/>
          </a:xfrm>
        </p:spPr>
        <p:txBody>
          <a:bodyPr>
            <a:normAutofit/>
          </a:bodyPr>
          <a:lstStyle/>
          <a:p>
            <a:pPr lvl="0" algn="just"/>
            <a:r>
              <a:rPr lang="en-US" sz="2800" dirty="0" smtClean="0"/>
              <a:t>How to </a:t>
            </a:r>
            <a:r>
              <a:rPr lang="en-US" sz="2800" b="1" i="1" dirty="0" smtClean="0"/>
              <a:t>measure</a:t>
            </a:r>
            <a:r>
              <a:rPr lang="en-US" sz="2800" dirty="0" smtClean="0"/>
              <a:t> </a:t>
            </a:r>
            <a:r>
              <a:rPr lang="en-US" sz="2800" b="1" i="1" dirty="0" smtClean="0"/>
              <a:t>cognitive performance</a:t>
            </a:r>
            <a:r>
              <a:rPr lang="en-US" sz="2800" dirty="0" smtClean="0"/>
              <a:t> using computer games?</a:t>
            </a:r>
          </a:p>
          <a:p>
            <a:pPr lvl="0" algn="just"/>
            <a:r>
              <a:rPr lang="en-US" sz="2800" dirty="0" smtClean="0"/>
              <a:t>How to cope with the typically </a:t>
            </a:r>
            <a:r>
              <a:rPr lang="en-US" sz="2800" b="1" i="1" dirty="0" smtClean="0"/>
              <a:t>heavy</a:t>
            </a:r>
            <a:r>
              <a:rPr lang="en-US" sz="2800" dirty="0" smtClean="0"/>
              <a:t> </a:t>
            </a:r>
            <a:r>
              <a:rPr lang="en-US" sz="2800" b="1" i="1" dirty="0" smtClean="0"/>
              <a:t>noise</a:t>
            </a:r>
            <a:r>
              <a:rPr lang="en-US" sz="2800" dirty="0" smtClean="0"/>
              <a:t> caused by the uncontrolled (home) measurement environment?</a:t>
            </a:r>
          </a:p>
          <a:p>
            <a:pPr lvl="0" algn="just"/>
            <a:r>
              <a:rPr lang="en-US" sz="2800" dirty="0" smtClean="0"/>
              <a:t>How to </a:t>
            </a:r>
            <a:r>
              <a:rPr lang="en-US" sz="2800" b="1" i="1" dirty="0" smtClean="0"/>
              <a:t>motivate</a:t>
            </a:r>
            <a:r>
              <a:rPr lang="en-US" sz="2800" dirty="0" smtClean="0"/>
              <a:t> people to take part in the long run?</a:t>
            </a:r>
          </a:p>
          <a:p>
            <a:pPr lvl="0" algn="just"/>
            <a:r>
              <a:rPr lang="en-US" sz="2800" dirty="0" smtClean="0"/>
              <a:t>How to </a:t>
            </a:r>
            <a:r>
              <a:rPr lang="en-US" sz="2800" b="1" i="1" dirty="0" smtClean="0"/>
              <a:t>compare performance</a:t>
            </a:r>
            <a:r>
              <a:rPr lang="en-US" sz="2800" dirty="0" smtClean="0"/>
              <a:t> shown in different games, which is basically a special sensor-fusion problem?</a:t>
            </a:r>
          </a:p>
        </p:txBody>
      </p:sp>
      <p:sp>
        <p:nvSpPr>
          <p:cNvPr id="3" name="Cím 2"/>
          <p:cNvSpPr>
            <a:spLocks noGrp="1"/>
          </p:cNvSpPr>
          <p:nvPr>
            <p:ph type="title"/>
          </p:nvPr>
        </p:nvSpPr>
        <p:spPr>
          <a:xfrm>
            <a:off x="4093" y="10510"/>
            <a:ext cx="8229600" cy="754194"/>
          </a:xfrm>
        </p:spPr>
        <p:txBody>
          <a:bodyPr>
            <a:normAutofit fontScale="90000"/>
          </a:bodyPr>
          <a:lstStyle/>
          <a:p>
            <a:r>
              <a:rPr lang="hu-HU" sz="4000" dirty="0" err="1" smtClean="0"/>
              <a:t>Challeng</a:t>
            </a:r>
            <a:r>
              <a:rPr lang="en-GB" sz="4400" dirty="0" err="1" smtClean="0"/>
              <a:t>es</a:t>
            </a:r>
            <a:endParaRPr lang="hu-HU" sz="4400" dirty="0"/>
          </a:p>
        </p:txBody>
      </p:sp>
      <p:sp>
        <p:nvSpPr>
          <p:cNvPr id="5" name="Dátum helye 4"/>
          <p:cNvSpPr>
            <a:spLocks noGrp="1"/>
          </p:cNvSpPr>
          <p:nvPr>
            <p:ph type="dt" sz="half" idx="10"/>
          </p:nvPr>
        </p:nvSpPr>
        <p:spPr/>
        <p:txBody>
          <a:bodyPr/>
          <a:lstStyle/>
          <a:p>
            <a:r>
              <a:rPr lang="en-US" smtClean="0"/>
              <a:t>22 May, 2015</a:t>
            </a:r>
            <a:endParaRPr lang="hu-HU" dirty="0"/>
          </a:p>
        </p:txBody>
      </p:sp>
      <p:sp>
        <p:nvSpPr>
          <p:cNvPr id="6" name="Dia számának helye 5"/>
          <p:cNvSpPr>
            <a:spLocks noGrp="1"/>
          </p:cNvSpPr>
          <p:nvPr>
            <p:ph type="sldNum" sz="quarter" idx="12"/>
          </p:nvPr>
        </p:nvSpPr>
        <p:spPr/>
        <p:txBody>
          <a:bodyPr/>
          <a:lstStyle/>
          <a:p>
            <a:fld id="{F450ADBC-3396-4FFB-9E58-A6AB70DCADD4}" type="slidenum">
              <a:rPr lang="hu-HU" smtClean="0"/>
              <a:pPr/>
              <a:t>9</a:t>
            </a:fld>
            <a:endParaRPr lang="hu-HU" dirty="0"/>
          </a:p>
        </p:txBody>
      </p:sp>
      <p:sp>
        <p:nvSpPr>
          <p:cNvPr id="7" name="Szövegdoboz 6"/>
          <p:cNvSpPr txBox="1"/>
          <p:nvPr/>
        </p:nvSpPr>
        <p:spPr>
          <a:xfrm>
            <a:off x="3779912" y="6552366"/>
            <a:ext cx="5364088" cy="307777"/>
          </a:xfrm>
          <a:prstGeom prst="rect">
            <a:avLst/>
          </a:prstGeom>
          <a:noFill/>
        </p:spPr>
        <p:txBody>
          <a:bodyPr wrap="square" rtlCol="0">
            <a:spAutoFit/>
          </a:bodyPr>
          <a:lstStyle/>
          <a:p>
            <a:pPr algn="r"/>
            <a:r>
              <a:rPr lang="hu-HU" sz="1400" b="1" dirty="0" smtClean="0"/>
              <a:t>ICT4AgeingWell </a:t>
            </a:r>
            <a:r>
              <a:rPr lang="hu-HU" sz="1400" b="1" dirty="0" err="1" smtClean="0"/>
              <a:t>Conference</a:t>
            </a:r>
            <a:r>
              <a:rPr lang="hu-HU" sz="1400" b="1" dirty="0" smtClean="0"/>
              <a:t>, 20-22 May, 2015</a:t>
            </a:r>
            <a:endParaRPr lang="en-US" sz="1400" b="1" dirty="0"/>
          </a:p>
        </p:txBody>
      </p:sp>
      <p:sp>
        <p:nvSpPr>
          <p:cNvPr id="4" name="Élőláb helye 3"/>
          <p:cNvSpPr>
            <a:spLocks noGrp="1"/>
          </p:cNvSpPr>
          <p:nvPr>
            <p:ph type="ftr" sz="quarter" idx="11"/>
          </p:nvPr>
        </p:nvSpPr>
        <p:spPr/>
        <p:txBody>
          <a:bodyPr/>
          <a:lstStyle/>
          <a:p>
            <a:endParaRPr lang="hu-HU"/>
          </a:p>
        </p:txBody>
      </p:sp>
    </p:spTree>
    <p:extLst>
      <p:ext uri="{BB962C8B-B14F-4D97-AF65-F5344CB8AC3E}">
        <p14:creationId xmlns:p14="http://schemas.microsoft.com/office/powerpoint/2010/main" val="390545118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étatér">
  <a:themeElements>
    <a:clrScheme name="Zsúp">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Sétatér">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Sétatér">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865</TotalTime>
  <Words>1151</Words>
  <Application>Microsoft Office PowerPoint</Application>
  <PresentationFormat>Diavetítés a képernyőre (4:3 oldalarány)</PresentationFormat>
  <Paragraphs>243</Paragraphs>
  <Slides>17</Slides>
  <Notes>7</Notes>
  <HiddenSlides>0</HiddenSlides>
  <MMClips>0</MMClips>
  <ScaleCrop>false</ScaleCrop>
  <HeadingPairs>
    <vt:vector size="4" baseType="variant">
      <vt:variant>
        <vt:lpstr>Téma</vt:lpstr>
      </vt:variant>
      <vt:variant>
        <vt:i4>1</vt:i4>
      </vt:variant>
      <vt:variant>
        <vt:lpstr>Diacímek</vt:lpstr>
      </vt:variant>
      <vt:variant>
        <vt:i4>17</vt:i4>
      </vt:variant>
    </vt:vector>
  </HeadingPairs>
  <TitlesOfParts>
    <vt:vector size="18" baseType="lpstr">
      <vt:lpstr>Sétatér</vt:lpstr>
      <vt:lpstr>Computer Games for Older Adults Beyond Entertainment and Training: Possible Tools for Early Warnings</vt:lpstr>
      <vt:lpstr>Outline</vt:lpstr>
      <vt:lpstr>Motivation (M3W project AAL Joint Progr.) </vt:lpstr>
      <vt:lpstr>Motivation</vt:lpstr>
      <vt:lpstr>Possible approaches (our approach)</vt:lpstr>
      <vt:lpstr>Possible approaches</vt:lpstr>
      <vt:lpstr>Conceptual model</vt:lpstr>
      <vt:lpstr>Conceptual model</vt:lpstr>
      <vt:lpstr>Challenges</vt:lpstr>
      <vt:lpstr>Challenges</vt:lpstr>
      <vt:lpstr>How to assess the cognitive state?</vt:lpstr>
      <vt:lpstr>How to assess the cognitive state?</vt:lpstr>
      <vt:lpstr>How to assess the cognitive state?</vt:lpstr>
      <vt:lpstr>Proof of the concept</vt:lpstr>
      <vt:lpstr>PowerPoint bemutató</vt:lpstr>
      <vt:lpstr>Trail Making Test vs. Rabbits</vt:lpstr>
      <vt:lpstr>Thank you for your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Energy harvesting wireless sensors for smart home applications</dc:title>
  <dc:creator>Predi</dc:creator>
  <cp:lastModifiedBy>Pataki Béla</cp:lastModifiedBy>
  <cp:revision>155</cp:revision>
  <dcterms:created xsi:type="dcterms:W3CDTF">2015-05-07T09:20:48Z</dcterms:created>
  <dcterms:modified xsi:type="dcterms:W3CDTF">2015-12-06T20:23:41Z</dcterms:modified>
</cp:coreProperties>
</file>