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Lst>
  <p:notesMasterIdLst>
    <p:notesMasterId r:id="rId19"/>
  </p:notesMasterIdLst>
  <p:sldIdLst>
    <p:sldId id="256" r:id="rId2"/>
    <p:sldId id="257" r:id="rId3"/>
    <p:sldId id="258" r:id="rId4"/>
    <p:sldId id="260" r:id="rId5"/>
    <p:sldId id="261" r:id="rId6"/>
    <p:sldId id="294" r:id="rId7"/>
    <p:sldId id="277" r:id="rId8"/>
    <p:sldId id="297" r:id="rId9"/>
    <p:sldId id="275" r:id="rId10"/>
    <p:sldId id="276" r:id="rId11"/>
    <p:sldId id="290" r:id="rId12"/>
    <p:sldId id="292" r:id="rId13"/>
    <p:sldId id="299" r:id="rId14"/>
    <p:sldId id="298" r:id="rId15"/>
    <p:sldId id="307" r:id="rId16"/>
    <p:sldId id="280" r:id="rId17"/>
    <p:sldId id="274" r:id="rId18"/>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6C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Közepesen sötét stílus 4 – 1. jelölőszín">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90"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771408-C18F-49A3-AA92-8C835BB42840}" type="datetimeFigureOut">
              <a:rPr lang="hu-HU" smtClean="0"/>
              <a:pPr/>
              <a:t>2015.12.06.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332676-F1C0-4580-B163-E60484C7F6C9}" type="slidenum">
              <a:rPr lang="hu-HU" smtClean="0"/>
              <a:pPr/>
              <a:t>‹#›</a:t>
            </a:fld>
            <a:endParaRPr lang="hu-HU"/>
          </a:p>
        </p:txBody>
      </p:sp>
    </p:spTree>
    <p:extLst>
      <p:ext uri="{BB962C8B-B14F-4D97-AF65-F5344CB8AC3E}">
        <p14:creationId xmlns:p14="http://schemas.microsoft.com/office/powerpoint/2010/main" val="1495202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FD332676-F1C0-4580-B163-E60484C7F6C9}" type="slidenum">
              <a:rPr lang="hu-HU" smtClean="0"/>
              <a:pPr/>
              <a:t>2</a:t>
            </a:fld>
            <a:endParaRPr lang="hu-HU"/>
          </a:p>
        </p:txBody>
      </p:sp>
    </p:spTree>
    <p:extLst>
      <p:ext uri="{BB962C8B-B14F-4D97-AF65-F5344CB8AC3E}">
        <p14:creationId xmlns:p14="http://schemas.microsoft.com/office/powerpoint/2010/main" val="723192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mtClean="0"/>
              <a:t>So the numbers</a:t>
            </a:r>
            <a:r>
              <a:rPr lang="hu-HU" baseline="0" smtClean="0"/>
              <a:t> shows only the orders of magnitude of each source.</a:t>
            </a:r>
            <a:endParaRPr lang="hu-HU"/>
          </a:p>
        </p:txBody>
      </p:sp>
      <p:sp>
        <p:nvSpPr>
          <p:cNvPr id="4" name="Dia számának helye 3"/>
          <p:cNvSpPr>
            <a:spLocks noGrp="1"/>
          </p:cNvSpPr>
          <p:nvPr>
            <p:ph type="sldNum" sz="quarter" idx="10"/>
          </p:nvPr>
        </p:nvSpPr>
        <p:spPr/>
        <p:txBody>
          <a:bodyPr/>
          <a:lstStyle/>
          <a:p>
            <a:fld id="{FD332676-F1C0-4580-B163-E60484C7F6C9}" type="slidenum">
              <a:rPr lang="hu-HU" smtClean="0"/>
              <a:pPr/>
              <a:t>4</a:t>
            </a:fld>
            <a:endParaRPr lang="hu-HU"/>
          </a:p>
        </p:txBody>
      </p:sp>
    </p:spTree>
    <p:extLst>
      <p:ext uri="{BB962C8B-B14F-4D97-AF65-F5344CB8AC3E}">
        <p14:creationId xmlns:p14="http://schemas.microsoft.com/office/powerpoint/2010/main" val="21474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mtClean="0"/>
              <a:t>Vibration is dismissed, because vibration is not</a:t>
            </a:r>
            <a:r>
              <a:rPr lang="hu-HU" baseline="0" smtClean="0"/>
              <a:t> common (or constant) source in a non industrial location.</a:t>
            </a:r>
          </a:p>
          <a:p>
            <a:endParaRPr lang="hu-HU" baseline="0" smtClean="0"/>
          </a:p>
          <a:p>
            <a:r>
              <a:rPr lang="hu-HU" baseline="0" smtClean="0"/>
              <a:t>The meausrements were performed in Budapest 2014 summer, noon, so these values show a best case scenario.</a:t>
            </a:r>
          </a:p>
        </p:txBody>
      </p:sp>
      <p:sp>
        <p:nvSpPr>
          <p:cNvPr id="4" name="Dia számának helye 3"/>
          <p:cNvSpPr>
            <a:spLocks noGrp="1"/>
          </p:cNvSpPr>
          <p:nvPr>
            <p:ph type="sldNum" sz="quarter" idx="10"/>
          </p:nvPr>
        </p:nvSpPr>
        <p:spPr/>
        <p:txBody>
          <a:bodyPr/>
          <a:lstStyle/>
          <a:p>
            <a:fld id="{FD332676-F1C0-4580-B163-E60484C7F6C9}" type="slidenum">
              <a:rPr lang="hu-HU" smtClean="0"/>
              <a:pPr/>
              <a:t>5</a:t>
            </a:fld>
            <a:endParaRPr lang="hu-HU"/>
          </a:p>
        </p:txBody>
      </p:sp>
    </p:spTree>
    <p:extLst>
      <p:ext uri="{BB962C8B-B14F-4D97-AF65-F5344CB8AC3E}">
        <p14:creationId xmlns:p14="http://schemas.microsoft.com/office/powerpoint/2010/main" val="2942393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mtClean="0"/>
              <a:t>Vibration is dismissed, because vibration is not</a:t>
            </a:r>
            <a:r>
              <a:rPr lang="hu-HU" baseline="0" smtClean="0"/>
              <a:t> common (or constant) source in a non industrial location.</a:t>
            </a:r>
          </a:p>
          <a:p>
            <a:endParaRPr lang="hu-HU" baseline="0" smtClean="0"/>
          </a:p>
          <a:p>
            <a:r>
              <a:rPr lang="hu-HU" baseline="0" smtClean="0"/>
              <a:t>The meausrements were performed in Budapest 2014 summer, noon, so these values show a best case scenario.</a:t>
            </a:r>
          </a:p>
        </p:txBody>
      </p:sp>
      <p:sp>
        <p:nvSpPr>
          <p:cNvPr id="4" name="Dia számának helye 3"/>
          <p:cNvSpPr>
            <a:spLocks noGrp="1"/>
          </p:cNvSpPr>
          <p:nvPr>
            <p:ph type="sldNum" sz="quarter" idx="10"/>
          </p:nvPr>
        </p:nvSpPr>
        <p:spPr/>
        <p:txBody>
          <a:bodyPr/>
          <a:lstStyle/>
          <a:p>
            <a:fld id="{FD332676-F1C0-4580-B163-E60484C7F6C9}" type="slidenum">
              <a:rPr lang="hu-HU" smtClean="0"/>
              <a:pPr/>
              <a:t>7</a:t>
            </a:fld>
            <a:endParaRPr lang="hu-HU"/>
          </a:p>
        </p:txBody>
      </p:sp>
    </p:spTree>
    <p:extLst>
      <p:ext uri="{BB962C8B-B14F-4D97-AF65-F5344CB8AC3E}">
        <p14:creationId xmlns:p14="http://schemas.microsoft.com/office/powerpoint/2010/main" val="2942393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mtClean="0"/>
              <a:t>Vibration is dismissed, because vibration is not</a:t>
            </a:r>
            <a:r>
              <a:rPr lang="hu-HU" baseline="0" smtClean="0"/>
              <a:t> common (or constant) source in a non industrial location.</a:t>
            </a:r>
          </a:p>
          <a:p>
            <a:endParaRPr lang="hu-HU" baseline="0" smtClean="0"/>
          </a:p>
          <a:p>
            <a:r>
              <a:rPr lang="hu-HU" baseline="0" smtClean="0"/>
              <a:t>The meausrements were performed in Budapest 2014 summer, noon, so these values show a best case scenario.</a:t>
            </a:r>
          </a:p>
        </p:txBody>
      </p:sp>
      <p:sp>
        <p:nvSpPr>
          <p:cNvPr id="4" name="Dia számának helye 3"/>
          <p:cNvSpPr>
            <a:spLocks noGrp="1"/>
          </p:cNvSpPr>
          <p:nvPr>
            <p:ph type="sldNum" sz="quarter" idx="10"/>
          </p:nvPr>
        </p:nvSpPr>
        <p:spPr/>
        <p:txBody>
          <a:bodyPr/>
          <a:lstStyle/>
          <a:p>
            <a:fld id="{FD332676-F1C0-4580-B163-E60484C7F6C9}" type="slidenum">
              <a:rPr lang="hu-HU" smtClean="0"/>
              <a:pPr/>
              <a:t>9</a:t>
            </a:fld>
            <a:endParaRPr lang="hu-HU"/>
          </a:p>
        </p:txBody>
      </p:sp>
    </p:spTree>
    <p:extLst>
      <p:ext uri="{BB962C8B-B14F-4D97-AF65-F5344CB8AC3E}">
        <p14:creationId xmlns:p14="http://schemas.microsoft.com/office/powerpoint/2010/main" val="2942393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mtClean="0"/>
              <a:t>Vibration is dismissed, because vibration is not</a:t>
            </a:r>
            <a:r>
              <a:rPr lang="hu-HU" baseline="0" smtClean="0"/>
              <a:t> common (or constant) source in a non industrial location.</a:t>
            </a:r>
          </a:p>
          <a:p>
            <a:endParaRPr lang="hu-HU" baseline="0" smtClean="0"/>
          </a:p>
          <a:p>
            <a:r>
              <a:rPr lang="hu-HU" baseline="0" smtClean="0"/>
              <a:t>The meausrements were performed in Budapest 2014 summer, noon, so these values show a best case scenario.</a:t>
            </a:r>
          </a:p>
        </p:txBody>
      </p:sp>
      <p:sp>
        <p:nvSpPr>
          <p:cNvPr id="4" name="Dia számának helye 3"/>
          <p:cNvSpPr>
            <a:spLocks noGrp="1"/>
          </p:cNvSpPr>
          <p:nvPr>
            <p:ph type="sldNum" sz="quarter" idx="10"/>
          </p:nvPr>
        </p:nvSpPr>
        <p:spPr/>
        <p:txBody>
          <a:bodyPr/>
          <a:lstStyle/>
          <a:p>
            <a:fld id="{FD332676-F1C0-4580-B163-E60484C7F6C9}" type="slidenum">
              <a:rPr lang="hu-HU" smtClean="0"/>
              <a:pPr/>
              <a:t>10</a:t>
            </a:fld>
            <a:endParaRPr lang="hu-HU"/>
          </a:p>
        </p:txBody>
      </p:sp>
    </p:spTree>
    <p:extLst>
      <p:ext uri="{BB962C8B-B14F-4D97-AF65-F5344CB8AC3E}">
        <p14:creationId xmlns:p14="http://schemas.microsoft.com/office/powerpoint/2010/main" val="2942393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US"/>
          </a:p>
        </p:txBody>
      </p:sp>
      <p:sp>
        <p:nvSpPr>
          <p:cNvPr id="4" name="Dia számának helye 3"/>
          <p:cNvSpPr>
            <a:spLocks noGrp="1"/>
          </p:cNvSpPr>
          <p:nvPr>
            <p:ph type="sldNum" sz="quarter" idx="10"/>
          </p:nvPr>
        </p:nvSpPr>
        <p:spPr/>
        <p:txBody>
          <a:bodyPr/>
          <a:lstStyle/>
          <a:p>
            <a:fld id="{FD332676-F1C0-4580-B163-E60484C7F6C9}" type="slidenum">
              <a:rPr lang="hu-HU" smtClean="0"/>
              <a:pPr/>
              <a:t>17</a:t>
            </a:fld>
            <a:endParaRPr lang="hu-HU"/>
          </a:p>
        </p:txBody>
      </p:sp>
    </p:spTree>
    <p:extLst>
      <p:ext uri="{BB962C8B-B14F-4D97-AF65-F5344CB8AC3E}">
        <p14:creationId xmlns:p14="http://schemas.microsoft.com/office/powerpoint/2010/main" val="303507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0" name="Derékszögű háromszög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ím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hu-HU" smtClean="0"/>
              <a:t>Mintacím szerkesztése</a:t>
            </a:r>
            <a:endParaRPr kumimoji="0" lang="en-US"/>
          </a:p>
        </p:txBody>
      </p:sp>
      <p:sp>
        <p:nvSpPr>
          <p:cNvPr id="17" name="Alcím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grpSp>
        <p:nvGrpSpPr>
          <p:cNvPr id="2" name="Csoportba foglalás 1"/>
          <p:cNvGrpSpPr/>
          <p:nvPr/>
        </p:nvGrpSpPr>
        <p:grpSpPr>
          <a:xfrm>
            <a:off x="-3765" y="4953000"/>
            <a:ext cx="9147765" cy="1912088"/>
            <a:chOff x="-3765" y="4832896"/>
            <a:chExt cx="9147765" cy="2032192"/>
          </a:xfrm>
        </p:grpSpPr>
        <p:sp>
          <p:nvSpPr>
            <p:cNvPr id="7" name="Szabadkézi sokszög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Szabadkézi sokszög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Szabadkézi sokszög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Egyenes összekötő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átum helye 29"/>
          <p:cNvSpPr>
            <a:spLocks noGrp="1"/>
          </p:cNvSpPr>
          <p:nvPr>
            <p:ph type="dt" sz="half" idx="10"/>
          </p:nvPr>
        </p:nvSpPr>
        <p:spPr/>
        <p:txBody>
          <a:bodyPr/>
          <a:lstStyle>
            <a:lvl1pPr>
              <a:defRPr>
                <a:solidFill>
                  <a:srgbClr val="FFFFFF"/>
                </a:solidFill>
              </a:defRPr>
            </a:lvl1pPr>
            <a:extLst/>
          </a:lstStyle>
          <a:p>
            <a:r>
              <a:rPr lang="en-US" smtClean="0"/>
              <a:t>22 May, 2015</a:t>
            </a:r>
            <a:endParaRPr lang="hu-HU"/>
          </a:p>
        </p:txBody>
      </p:sp>
      <p:sp>
        <p:nvSpPr>
          <p:cNvPr id="19" name="Élőláb helye 18"/>
          <p:cNvSpPr>
            <a:spLocks noGrp="1"/>
          </p:cNvSpPr>
          <p:nvPr>
            <p:ph type="ftr" sz="quarter" idx="11"/>
          </p:nvPr>
        </p:nvSpPr>
        <p:spPr/>
        <p:txBody>
          <a:bodyPr/>
          <a:lstStyle>
            <a:lvl1pPr>
              <a:defRPr>
                <a:solidFill>
                  <a:schemeClr val="accent1">
                    <a:tint val="20000"/>
                  </a:schemeClr>
                </a:solidFill>
              </a:defRPr>
            </a:lvl1pPr>
            <a:extLst/>
          </a:lstStyle>
          <a:p>
            <a:endParaRPr lang="hu-HU"/>
          </a:p>
        </p:txBody>
      </p:sp>
      <p:sp>
        <p:nvSpPr>
          <p:cNvPr id="27" name="Dia számának helye 26"/>
          <p:cNvSpPr>
            <a:spLocks noGrp="1"/>
          </p:cNvSpPr>
          <p:nvPr>
            <p:ph type="sldNum" sz="quarter" idx="12"/>
          </p:nvPr>
        </p:nvSpPr>
        <p:spPr/>
        <p:txBody>
          <a:bodyPr/>
          <a:lstStyle>
            <a:lvl1pPr>
              <a:defRPr>
                <a:solidFill>
                  <a:srgbClr val="FFFFFF"/>
                </a:solidFill>
              </a:defRPr>
            </a:lvl1pPr>
            <a:extLst/>
          </a:lstStyle>
          <a:p>
            <a:fld id="{F450ADBC-3396-4FFB-9E58-A6AB70DCADD4}"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1481329"/>
            <a:ext cx="8229600" cy="4386071"/>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r>
              <a:rPr lang="en-US" smtClean="0"/>
              <a:t>22 May, 2015</a:t>
            </a:r>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F450ADBC-3396-4FFB-9E58-A6AB70DCADD4}"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844013" y="274640"/>
            <a:ext cx="1777470" cy="5592761"/>
          </a:xfrm>
        </p:spPr>
        <p:txBody>
          <a:bodyPr vert="eaVe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41"/>
            <a:ext cx="6324600" cy="5592760"/>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r>
              <a:rPr lang="en-US" smtClean="0"/>
              <a:t>22 May, 2015</a:t>
            </a:r>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F450ADBC-3396-4FFB-9E58-A6AB70DCADD4}"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a:xfrm>
            <a:off x="107504" y="6381328"/>
            <a:ext cx="1920240" cy="365760"/>
          </a:xfrm>
        </p:spPr>
        <p:txBody>
          <a:bodyPr/>
          <a:lstStyle>
            <a:lvl1pPr>
              <a:defRPr>
                <a:solidFill>
                  <a:schemeClr val="bg1"/>
                </a:solidFill>
              </a:defRPr>
            </a:lvl1pPr>
            <a:extLst/>
          </a:lstStyle>
          <a:p>
            <a:r>
              <a:rPr lang="en-US" smtClean="0"/>
              <a:t>22 May, 2015</a:t>
            </a:r>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a:xfrm>
            <a:off x="107504" y="6021288"/>
            <a:ext cx="1080120" cy="365125"/>
          </a:xfrm>
        </p:spPr>
        <p:txBody>
          <a:bodyPr/>
          <a:lstStyle>
            <a:lvl1pPr algn="l">
              <a:defRPr>
                <a:solidFill>
                  <a:schemeClr val="bg1"/>
                </a:solidFill>
              </a:defRPr>
            </a:lvl1pPr>
            <a:extLst/>
          </a:lstStyle>
          <a:p>
            <a:fld id="{F450ADBC-3396-4FFB-9E58-A6AB70DCADD4}" type="slidenum">
              <a:rPr lang="hu-HU" smtClean="0"/>
              <a:pPr/>
              <a:t>‹#›</a:t>
            </a:fld>
            <a:r>
              <a:rPr lang="hu-HU" smtClean="0"/>
              <a:t>/19</a:t>
            </a:r>
            <a:endParaRPr lang="hu-HU"/>
          </a:p>
        </p:txBody>
      </p:sp>
      <p:sp>
        <p:nvSpPr>
          <p:cNvPr id="7" name="Cím 6"/>
          <p:cNvSpPr>
            <a:spLocks noGrp="1"/>
          </p:cNvSpPr>
          <p:nvPr>
            <p:ph type="title"/>
          </p:nvPr>
        </p:nvSpPr>
        <p:spPr/>
        <p:txBody>
          <a:bodyPr rtlCol="0"/>
          <a:lstStyle>
            <a:extLst/>
          </a:lstStyle>
          <a:p>
            <a:r>
              <a:rPr kumimoji="0" lang="hu-HU" smtClean="0"/>
              <a:t>Mintacím szerkesztése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r>
              <a:rPr lang="en-US" smtClean="0"/>
              <a:t>22 May, 2015</a:t>
            </a:r>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F450ADBC-3396-4FFB-9E58-A6AB70DCADD4}" type="slidenum">
              <a:rPr lang="hu-HU" smtClean="0"/>
              <a:pPr/>
              <a:t>‹#›</a:t>
            </a:fld>
            <a:endParaRPr lang="hu-HU"/>
          </a:p>
        </p:txBody>
      </p:sp>
      <p:sp>
        <p:nvSpPr>
          <p:cNvPr id="7" name="Sávnyíl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Sávnyíl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bg>
      <p:bgRef idx="1002">
        <a:schemeClr val="bg1"/>
      </p:bgRef>
    </p:bg>
    <p:spTree>
      <p:nvGrpSpPr>
        <p:cNvPr id="1" name=""/>
        <p:cNvGrpSpPr/>
        <p:nvPr/>
      </p:nvGrpSpPr>
      <p:grpSpPr>
        <a:xfrm>
          <a:off x="0" y="0"/>
          <a:ext cx="0" cy="0"/>
          <a:chOff x="0" y="0"/>
          <a:chExt cx="0" cy="0"/>
        </a:xfrm>
      </p:grpSpPr>
      <p:sp>
        <p:nvSpPr>
          <p:cNvPr id="3" name="Tartalom helye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r>
              <a:rPr lang="en-US" smtClean="0"/>
              <a:t>22 May, 2015</a:t>
            </a:r>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F450ADBC-3396-4FFB-9E58-A6AB70DCADD4}" type="slidenum">
              <a:rPr lang="hu-HU" smtClean="0"/>
              <a:pPr/>
              <a:t>‹#›</a:t>
            </a:fld>
            <a:endParaRPr lang="hu-HU"/>
          </a:p>
        </p:txBody>
      </p:sp>
      <p:sp>
        <p:nvSpPr>
          <p:cNvPr id="8" name="Cím 7"/>
          <p:cNvSpPr>
            <a:spLocks noGrp="1"/>
          </p:cNvSpPr>
          <p:nvPr>
            <p:ph type="title"/>
          </p:nvPr>
        </p:nvSpPr>
        <p:spPr/>
        <p:txBody>
          <a:bodyPr rtlCol="0"/>
          <a:lstStyle>
            <a:extLst/>
          </a:lstStyle>
          <a:p>
            <a:r>
              <a:rPr kumimoji="0" lang="hu-HU" smtClean="0"/>
              <a:t>Mintacím szerkesztése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bg>
      <p:bgRef idx="1003">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8229600" cy="1143000"/>
          </a:xfrm>
        </p:spPr>
        <p:txBody>
          <a:bodyPr anchor="ctr"/>
          <a:lstStyle>
            <a:lvl1pPr>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r>
              <a:rPr lang="en-US" smtClean="0"/>
              <a:t>22 May, 2015</a:t>
            </a:r>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F450ADBC-3396-4FFB-9E58-A6AB70DCADD4}"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bg>
      <p:bgRef idx="1002">
        <a:schemeClr val="bg1"/>
      </p:bgRef>
    </p:bg>
    <p:spTree>
      <p:nvGrpSpPr>
        <p:cNvPr id="1" name=""/>
        <p:cNvGrpSpPr/>
        <p:nvPr/>
      </p:nvGrpSpPr>
      <p:grpSpPr>
        <a:xfrm>
          <a:off x="0" y="0"/>
          <a:ext cx="0" cy="0"/>
          <a:chOff x="0" y="0"/>
          <a:chExt cx="0" cy="0"/>
        </a:xfrm>
      </p:grpSpPr>
      <p:sp>
        <p:nvSpPr>
          <p:cNvPr id="3" name="Dátum helye 2"/>
          <p:cNvSpPr>
            <a:spLocks noGrp="1"/>
          </p:cNvSpPr>
          <p:nvPr>
            <p:ph type="dt" sz="half" idx="10"/>
          </p:nvPr>
        </p:nvSpPr>
        <p:spPr/>
        <p:txBody>
          <a:bodyPr/>
          <a:lstStyle>
            <a:extLst/>
          </a:lstStyle>
          <a:p>
            <a:r>
              <a:rPr lang="en-US" smtClean="0"/>
              <a:t>22 May, 2015</a:t>
            </a:r>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F450ADBC-3396-4FFB-9E58-A6AB70DCADD4}" type="slidenum">
              <a:rPr lang="hu-HU" smtClean="0"/>
              <a:pPr/>
              <a:t>‹#›</a:t>
            </a:fld>
            <a:endParaRPr lang="hu-HU"/>
          </a:p>
        </p:txBody>
      </p:sp>
      <p:sp>
        <p:nvSpPr>
          <p:cNvPr id="6" name="Cím 5"/>
          <p:cNvSpPr>
            <a:spLocks noGrp="1"/>
          </p:cNvSpPr>
          <p:nvPr>
            <p:ph type="title"/>
          </p:nvPr>
        </p:nvSpPr>
        <p:spPr/>
        <p:txBody>
          <a:bodyPr rtlCol="0"/>
          <a:lstStyle>
            <a:extLst/>
          </a:lstStyle>
          <a:p>
            <a:r>
              <a:rPr kumimoji="0" lang="hu-HU" smtClean="0"/>
              <a:t>Mintacím szerkesztése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extLst/>
          </a:lstStyle>
          <a:p>
            <a:r>
              <a:rPr lang="en-US" smtClean="0"/>
              <a:t>22 May, 2015</a:t>
            </a:r>
            <a:endParaRPr lang="hu-HU"/>
          </a:p>
        </p:txBody>
      </p:sp>
      <p:sp>
        <p:nvSpPr>
          <p:cNvPr id="3" name="Élőláb helye 2"/>
          <p:cNvSpPr>
            <a:spLocks noGrp="1"/>
          </p:cNvSpPr>
          <p:nvPr>
            <p:ph type="ftr" sz="quarter" idx="11"/>
          </p:nvPr>
        </p:nvSpPr>
        <p:spPr/>
        <p:txBody>
          <a:bodyPr/>
          <a:lstStyle>
            <a:extLst/>
          </a:lstStyle>
          <a:p>
            <a:endParaRPr lang="hu-HU"/>
          </a:p>
        </p:txBody>
      </p:sp>
      <p:sp>
        <p:nvSpPr>
          <p:cNvPr id="4" name="Dia számának helye 3"/>
          <p:cNvSpPr>
            <a:spLocks noGrp="1"/>
          </p:cNvSpPr>
          <p:nvPr>
            <p:ph type="sldNum" sz="quarter" idx="12"/>
          </p:nvPr>
        </p:nvSpPr>
        <p:spPr/>
        <p:txBody>
          <a:bodyPr/>
          <a:lstStyle>
            <a:extLst/>
          </a:lstStyle>
          <a:p>
            <a:fld id="{F450ADBC-3396-4FFB-9E58-A6AB70DCADD4}"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bg>
      <p:bgRef idx="1003">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hu-HU" smtClean="0"/>
              <a:t>Mintacím szerkesztése</a:t>
            </a:r>
            <a:endParaRPr kumimoji="0" lang="en-US"/>
          </a:p>
        </p:txBody>
      </p:sp>
      <p:sp>
        <p:nvSpPr>
          <p:cNvPr id="3" name="Szöveg hely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a:xfrm>
            <a:off x="6727032" y="6407944"/>
            <a:ext cx="1920240" cy="365760"/>
          </a:xfrm>
        </p:spPr>
        <p:txBody>
          <a:bodyPr/>
          <a:lstStyle>
            <a:extLst/>
          </a:lstStyle>
          <a:p>
            <a:r>
              <a:rPr lang="en-US" smtClean="0"/>
              <a:t>22 May, 2015</a:t>
            </a:r>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F450ADBC-3396-4FFB-9E58-A6AB70DCADD4}"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bg>
      <p:bgRef idx="1002">
        <a:schemeClr val="bg1"/>
      </p:bgRef>
    </p:bg>
    <p:spTree>
      <p:nvGrpSpPr>
        <p:cNvPr id="1" name=""/>
        <p:cNvGrpSpPr/>
        <p:nvPr/>
      </p:nvGrpSpPr>
      <p:grpSpPr>
        <a:xfrm>
          <a:off x="0" y="0"/>
          <a:ext cx="0" cy="0"/>
          <a:chOff x="0" y="0"/>
          <a:chExt cx="0" cy="0"/>
        </a:xfrm>
      </p:grpSpPr>
      <p:sp>
        <p:nvSpPr>
          <p:cNvPr id="4" name="Szöveg hely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hu-HU" smtClean="0"/>
              <a:t>Mintaszöveg szerkesztése</a:t>
            </a:r>
          </a:p>
        </p:txBody>
      </p:sp>
      <p:sp>
        <p:nvSpPr>
          <p:cNvPr id="3" name="Kép hely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hu-HU" smtClean="0"/>
              <a:t>Kép beszúrásához kattintson az ikonra</a:t>
            </a:r>
            <a:endParaRPr kumimoji="0" lang="en-US" dirty="0"/>
          </a:p>
        </p:txBody>
      </p:sp>
      <p:sp>
        <p:nvSpPr>
          <p:cNvPr id="5" name="Dátum helye 4"/>
          <p:cNvSpPr>
            <a:spLocks noGrp="1"/>
          </p:cNvSpPr>
          <p:nvPr>
            <p:ph type="dt" sz="half" idx="10"/>
          </p:nvPr>
        </p:nvSpPr>
        <p:spPr/>
        <p:txBody>
          <a:bodyPr/>
          <a:lstStyle>
            <a:lvl1pPr>
              <a:defRPr>
                <a:solidFill>
                  <a:schemeClr val="tx1"/>
                </a:solidFill>
              </a:defRPr>
            </a:lvl1pPr>
            <a:extLst/>
          </a:lstStyle>
          <a:p>
            <a:r>
              <a:rPr lang="en-US" smtClean="0"/>
              <a:t>22 May, 2015</a:t>
            </a:r>
            <a:endParaRPr lang="hu-HU"/>
          </a:p>
        </p:txBody>
      </p:sp>
      <p:sp>
        <p:nvSpPr>
          <p:cNvPr id="6" name="Élőláb hely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u-HU"/>
          </a:p>
        </p:txBody>
      </p:sp>
      <p:sp>
        <p:nvSpPr>
          <p:cNvPr id="7" name="Dia számának helye 6"/>
          <p:cNvSpPr>
            <a:spLocks noGrp="1"/>
          </p:cNvSpPr>
          <p:nvPr>
            <p:ph type="sldNum" sz="quarter" idx="12"/>
          </p:nvPr>
        </p:nvSpPr>
        <p:spPr/>
        <p:txBody>
          <a:bodyPr/>
          <a:lstStyle>
            <a:lvl1pPr>
              <a:defRPr>
                <a:solidFill>
                  <a:schemeClr val="tx1"/>
                </a:solidFill>
              </a:defRPr>
            </a:lvl1pPr>
            <a:extLst/>
          </a:lstStyle>
          <a:p>
            <a:fld id="{F450ADBC-3396-4FFB-9E58-A6AB70DCADD4}" type="slidenum">
              <a:rPr lang="hu-HU" smtClean="0"/>
              <a:pPr/>
              <a:t>‹#›</a:t>
            </a:fld>
            <a:endParaRPr lang="hu-HU"/>
          </a:p>
        </p:txBody>
      </p:sp>
      <p:sp>
        <p:nvSpPr>
          <p:cNvPr id="2" name="Cím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hu-HU" smtClean="0"/>
              <a:t>Mintacím szerkesztése</a:t>
            </a:r>
            <a:endParaRPr kumimoji="0" lang="en-US"/>
          </a:p>
        </p:txBody>
      </p:sp>
      <p:sp>
        <p:nvSpPr>
          <p:cNvPr id="8" name="Szabadkézi sokszög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Szabadkézi sokszög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Derékszögű háromszög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Egyenes összekötő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Sávnyíl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Sávnyíl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zabadkézi sokszög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Szabadkézi sokszög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Derékszögű háromszög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Egyenes összekötő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ím hely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hu-HU" smtClean="0"/>
              <a:t>Mintacím szerkesztése</a:t>
            </a:r>
            <a:endParaRPr kumimoji="0" lang="en-US"/>
          </a:p>
        </p:txBody>
      </p:sp>
      <p:sp>
        <p:nvSpPr>
          <p:cNvPr id="30" name="Szöveg hely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22 May, 2015</a:t>
            </a:r>
            <a:endParaRPr lang="hu-HU"/>
          </a:p>
        </p:txBody>
      </p:sp>
      <p:sp>
        <p:nvSpPr>
          <p:cNvPr id="22" name="Élőláb hely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u-HU"/>
          </a:p>
        </p:txBody>
      </p:sp>
      <p:sp>
        <p:nvSpPr>
          <p:cNvPr id="18" name="Dia számának hely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50ADBC-3396-4FFB-9E58-A6AB70DCADD4}"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95536" y="110213"/>
            <a:ext cx="8204448" cy="1901769"/>
          </a:xfrm>
        </p:spPr>
        <p:txBody>
          <a:bodyPr>
            <a:noAutofit/>
          </a:bodyPr>
          <a:lstStyle/>
          <a:p>
            <a:pPr algn="ctr"/>
            <a:r>
              <a:rPr lang="en-GB" sz="3600" dirty="0"/>
              <a:t>Computer Games for Older Adults Beyond Entertainment and Training: Possible Tools for Early Warnings</a:t>
            </a:r>
            <a:endParaRPr lang="hu-HU" sz="3600" dirty="0"/>
          </a:p>
        </p:txBody>
      </p:sp>
      <p:sp>
        <p:nvSpPr>
          <p:cNvPr id="3" name="Alcím 2"/>
          <p:cNvSpPr>
            <a:spLocks noGrp="1"/>
          </p:cNvSpPr>
          <p:nvPr>
            <p:ph type="subTitle" idx="1"/>
          </p:nvPr>
        </p:nvSpPr>
        <p:spPr>
          <a:xfrm>
            <a:off x="3059832" y="3501008"/>
            <a:ext cx="6044208" cy="864096"/>
          </a:xfrm>
        </p:spPr>
        <p:txBody>
          <a:bodyPr>
            <a:noAutofit/>
          </a:bodyPr>
          <a:lstStyle/>
          <a:p>
            <a:pPr>
              <a:spcBef>
                <a:spcPts val="600"/>
              </a:spcBef>
              <a:spcAft>
                <a:spcPts val="1200"/>
              </a:spcAft>
            </a:pPr>
            <a:r>
              <a:rPr lang="en-GB" sz="2400" b="1" dirty="0" smtClean="0">
                <a:solidFill>
                  <a:schemeClr val="tx1"/>
                </a:solidFill>
              </a:rPr>
              <a:t>Budapest </a:t>
            </a:r>
            <a:r>
              <a:rPr lang="en-GB" sz="2400" b="1" dirty="0">
                <a:solidFill>
                  <a:schemeClr val="tx1"/>
                </a:solidFill>
              </a:rPr>
              <a:t>University of Technology and </a:t>
            </a:r>
            <a:r>
              <a:rPr lang="en-GB" sz="2400" b="1" dirty="0" smtClean="0">
                <a:solidFill>
                  <a:schemeClr val="tx1"/>
                </a:solidFill>
              </a:rPr>
              <a:t>Economics </a:t>
            </a:r>
            <a:endParaRPr lang="en-US" sz="2400" b="1" dirty="0">
              <a:solidFill>
                <a:schemeClr val="tx1"/>
              </a:solidFill>
            </a:endParaRPr>
          </a:p>
        </p:txBody>
      </p:sp>
      <p:sp>
        <p:nvSpPr>
          <p:cNvPr id="4" name="Szövegdoboz 3"/>
          <p:cNvSpPr txBox="1"/>
          <p:nvPr/>
        </p:nvSpPr>
        <p:spPr>
          <a:xfrm>
            <a:off x="3995936" y="6376476"/>
            <a:ext cx="1701107" cy="369332"/>
          </a:xfrm>
          <a:prstGeom prst="rect">
            <a:avLst/>
          </a:prstGeom>
          <a:noFill/>
        </p:spPr>
        <p:txBody>
          <a:bodyPr wrap="none" rtlCol="0">
            <a:spAutoFit/>
          </a:bodyPr>
          <a:lstStyle/>
          <a:p>
            <a:r>
              <a:rPr lang="hu-HU" dirty="0" smtClean="0"/>
              <a:t>04 </a:t>
            </a:r>
            <a:r>
              <a:rPr lang="hu-HU" dirty="0" err="1" smtClean="0"/>
              <a:t>Dec</a:t>
            </a:r>
            <a:r>
              <a:rPr lang="hu-HU" dirty="0" smtClean="0"/>
              <a:t>, 2015</a:t>
            </a:r>
          </a:p>
        </p:txBody>
      </p:sp>
      <p:pic>
        <p:nvPicPr>
          <p:cNvPr id="5" name="Picture 2" descr="https://m3w-project.eu/sites/default/files/styles/header-image/public/header_images/new-header-blocks-man_0.png?itok=aVm-88K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62216"/>
          <a:stretch/>
        </p:blipFill>
        <p:spPr bwMode="auto">
          <a:xfrm>
            <a:off x="165448" y="1988840"/>
            <a:ext cx="2375271"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62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67544" y="908720"/>
            <a:ext cx="8229600" cy="936104"/>
          </a:xfrm>
        </p:spPr>
        <p:txBody>
          <a:bodyPr>
            <a:normAutofit/>
          </a:bodyPr>
          <a:lstStyle/>
          <a:p>
            <a:pPr algn="just"/>
            <a:r>
              <a:rPr lang="en-US" dirty="0"/>
              <a:t>entertainment capability </a:t>
            </a:r>
            <a:r>
              <a:rPr lang="en-US" dirty="0">
                <a:sym typeface="Symbol"/>
              </a:rPr>
              <a:t></a:t>
            </a:r>
            <a:r>
              <a:rPr lang="en-US" dirty="0"/>
              <a:t> measurement </a:t>
            </a:r>
            <a:r>
              <a:rPr lang="en-US" dirty="0" smtClean="0"/>
              <a:t>power</a:t>
            </a:r>
            <a:r>
              <a:rPr lang="hu-HU" dirty="0"/>
              <a:t> </a:t>
            </a:r>
            <a:r>
              <a:rPr lang="hu-HU" dirty="0" smtClean="0"/>
              <a:t>(</a:t>
            </a:r>
            <a:r>
              <a:rPr lang="en-US" dirty="0" smtClean="0"/>
              <a:t>contradictory </a:t>
            </a:r>
            <a:r>
              <a:rPr lang="en-US" dirty="0"/>
              <a:t>requirements</a:t>
            </a:r>
            <a:r>
              <a:rPr lang="hu-HU" dirty="0"/>
              <a:t> </a:t>
            </a:r>
            <a:r>
              <a:rPr lang="hu-HU" dirty="0" smtClean="0"/>
              <a:t>)</a:t>
            </a:r>
            <a:endParaRPr lang="hu-HU" dirty="0"/>
          </a:p>
          <a:p>
            <a:pPr marL="109728" indent="0">
              <a:buNone/>
            </a:pPr>
            <a:endParaRPr lang="hu-HU" dirty="0"/>
          </a:p>
        </p:txBody>
      </p:sp>
      <p:sp>
        <p:nvSpPr>
          <p:cNvPr id="3" name="Cím 2"/>
          <p:cNvSpPr>
            <a:spLocks noGrp="1"/>
          </p:cNvSpPr>
          <p:nvPr>
            <p:ph type="title"/>
          </p:nvPr>
        </p:nvSpPr>
        <p:spPr>
          <a:xfrm>
            <a:off x="0" y="10510"/>
            <a:ext cx="8229600" cy="936104"/>
          </a:xfrm>
        </p:spPr>
        <p:txBody>
          <a:bodyPr>
            <a:normAutofit/>
          </a:bodyPr>
          <a:lstStyle/>
          <a:p>
            <a:r>
              <a:rPr lang="hu-HU" sz="4000" dirty="0" err="1" smtClean="0"/>
              <a:t>Challeng</a:t>
            </a:r>
            <a:r>
              <a:rPr lang="en-GB" sz="4000" dirty="0" err="1" smtClean="0"/>
              <a:t>es</a:t>
            </a:r>
            <a:endParaRPr lang="hu-HU" sz="4000" dirty="0"/>
          </a:p>
        </p:txBody>
      </p:sp>
      <p:sp>
        <p:nvSpPr>
          <p:cNvPr id="5" name="Dátum helye 4"/>
          <p:cNvSpPr>
            <a:spLocks noGrp="1"/>
          </p:cNvSpPr>
          <p:nvPr>
            <p:ph type="dt" sz="half" idx="10"/>
          </p:nvPr>
        </p:nvSpPr>
        <p:spPr/>
        <p:txBody>
          <a:bodyPr/>
          <a:lstStyle/>
          <a:p>
            <a:r>
              <a:rPr lang="en-US" smtClean="0"/>
              <a:t>22 May, 2015</a:t>
            </a:r>
            <a:endParaRPr lang="hu-HU" dirty="0"/>
          </a:p>
        </p:txBody>
      </p:sp>
      <p:sp>
        <p:nvSpPr>
          <p:cNvPr id="6" name="Dia számának helye 5"/>
          <p:cNvSpPr>
            <a:spLocks noGrp="1"/>
          </p:cNvSpPr>
          <p:nvPr>
            <p:ph type="sldNum" sz="quarter" idx="12"/>
          </p:nvPr>
        </p:nvSpPr>
        <p:spPr/>
        <p:txBody>
          <a:bodyPr/>
          <a:lstStyle/>
          <a:p>
            <a:fld id="{F450ADBC-3396-4FFB-9E58-A6AB70DCADD4}" type="slidenum">
              <a:rPr lang="hu-HU" smtClean="0"/>
              <a:pPr/>
              <a:t>10</a:t>
            </a:fld>
            <a:endParaRPr lang="hu-HU" dirty="0"/>
          </a:p>
        </p:txBody>
      </p:sp>
      <p:graphicFrame>
        <p:nvGraphicFramePr>
          <p:cNvPr id="4" name="Táblázat 3"/>
          <p:cNvGraphicFramePr>
            <a:graphicFrameLocks noGrp="1"/>
          </p:cNvGraphicFramePr>
          <p:nvPr>
            <p:extLst>
              <p:ext uri="{D42A27DB-BD31-4B8C-83A1-F6EECF244321}">
                <p14:modId xmlns:p14="http://schemas.microsoft.com/office/powerpoint/2010/main" val="3953112688"/>
              </p:ext>
            </p:extLst>
          </p:nvPr>
        </p:nvGraphicFramePr>
        <p:xfrm>
          <a:off x="35497" y="1844822"/>
          <a:ext cx="8949681" cy="4017521"/>
        </p:xfrm>
        <a:graphic>
          <a:graphicData uri="http://schemas.openxmlformats.org/drawingml/2006/table">
            <a:tbl>
              <a:tblPr>
                <a:tableStyleId>{5C22544A-7EE6-4342-B048-85BDC9FD1C3A}</a:tableStyleId>
              </a:tblPr>
              <a:tblGrid>
                <a:gridCol w="856304"/>
                <a:gridCol w="1364950"/>
                <a:gridCol w="429299"/>
                <a:gridCol w="528367"/>
                <a:gridCol w="1331926"/>
                <a:gridCol w="673729"/>
                <a:gridCol w="1224136"/>
                <a:gridCol w="997147"/>
                <a:gridCol w="1543823"/>
              </a:tblGrid>
              <a:tr h="1296146">
                <a:tc>
                  <a:txBody>
                    <a:bodyPr/>
                    <a:lstStyle/>
                    <a:p>
                      <a:pPr algn="l" fontAlgn="ctr"/>
                      <a:r>
                        <a:rPr lang="en-US" sz="1200" u="none" strike="noStrike" dirty="0">
                          <a:effectLst/>
                          <a:latin typeface="Calibri" pitchFamily="34" charset="0"/>
                        </a:rPr>
                        <a:t>GAME</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NUM. OF GAMELOGS OPENED</a:t>
                      </a:r>
                      <a:br>
                        <a:rPr lang="en-US" sz="1200" u="none" strike="noStrike" dirty="0">
                          <a:effectLst/>
                          <a:latin typeface="Calibri" pitchFamily="34" charset="0"/>
                        </a:rPr>
                      </a:br>
                      <a:r>
                        <a:rPr lang="en-US" sz="1200" u="none" strike="noStrike" dirty="0">
                          <a:effectLst/>
                          <a:latin typeface="Calibri" pitchFamily="34" charset="0"/>
                        </a:rPr>
                        <a:t> </a:t>
                      </a:r>
                      <a:r>
                        <a:rPr lang="en-US" sz="1200" u="none" strike="noStrike" dirty="0" smtClean="0">
                          <a:effectLst/>
                          <a:latin typeface="Calibri" pitchFamily="34" charset="0"/>
                        </a:rPr>
                        <a:t>(</a:t>
                      </a:r>
                      <a:r>
                        <a:rPr lang="hu-HU" sz="1200" u="none" strike="noStrike" dirty="0" err="1" smtClean="0">
                          <a:effectLst/>
                          <a:latin typeface="Calibri" pitchFamily="34" charset="0"/>
                        </a:rPr>
                        <a:t>June</a:t>
                      </a:r>
                      <a:r>
                        <a:rPr lang="hu-HU" sz="1200" u="none" strike="noStrike" baseline="0" dirty="0" smtClean="0">
                          <a:effectLst/>
                          <a:latin typeface="Calibri" pitchFamily="34" charset="0"/>
                        </a:rPr>
                        <a:t> </a:t>
                      </a:r>
                      <a:r>
                        <a:rPr lang="en-US" sz="1200" u="none" strike="noStrike" dirty="0" smtClean="0">
                          <a:effectLst/>
                          <a:latin typeface="Calibri" pitchFamily="34" charset="0"/>
                        </a:rPr>
                        <a:t>01</a:t>
                      </a:r>
                      <a:r>
                        <a:rPr lang="hu-HU" sz="1200" u="none" strike="noStrike" dirty="0" smtClean="0">
                          <a:effectLst/>
                          <a:latin typeface="Calibri" pitchFamily="34" charset="0"/>
                        </a:rPr>
                        <a:t>,</a:t>
                      </a:r>
                      <a:r>
                        <a:rPr lang="hu-HU" sz="1200" u="none" strike="noStrike" baseline="0" dirty="0" smtClean="0">
                          <a:effectLst/>
                          <a:latin typeface="Calibri" pitchFamily="34" charset="0"/>
                        </a:rPr>
                        <a:t> 2014</a:t>
                      </a:r>
                      <a:r>
                        <a:rPr lang="en-US" sz="1200" u="none" strike="noStrike" dirty="0" smtClean="0">
                          <a:effectLst/>
                          <a:latin typeface="Calibri" pitchFamily="34" charset="0"/>
                        </a:rPr>
                        <a:t>-</a:t>
                      </a:r>
                      <a:r>
                        <a:rPr lang="hu-HU" sz="1200" u="none" strike="noStrike" dirty="0" err="1" smtClean="0">
                          <a:effectLst/>
                          <a:latin typeface="Calibri" pitchFamily="34" charset="0"/>
                        </a:rPr>
                        <a:t>March</a:t>
                      </a:r>
                      <a:r>
                        <a:rPr lang="hu-HU" sz="1200" u="none" strike="noStrike" baseline="0" dirty="0" smtClean="0">
                          <a:effectLst/>
                          <a:latin typeface="Calibri" pitchFamily="34" charset="0"/>
                        </a:rPr>
                        <a:t> </a:t>
                      </a:r>
                      <a:r>
                        <a:rPr lang="en-US" sz="1200" u="none" strike="noStrike" dirty="0" smtClean="0">
                          <a:effectLst/>
                          <a:latin typeface="Calibri" pitchFamily="34" charset="0"/>
                        </a:rPr>
                        <a:t>31</a:t>
                      </a:r>
                      <a:r>
                        <a:rPr lang="hu-HU" sz="1200" u="none" strike="noStrike" dirty="0" smtClean="0">
                          <a:effectLst/>
                          <a:latin typeface="Calibri" pitchFamily="34" charset="0"/>
                        </a:rPr>
                        <a:t>,</a:t>
                      </a:r>
                      <a:r>
                        <a:rPr lang="hu-HU" sz="1200" u="none" strike="noStrike" baseline="0" dirty="0" smtClean="0">
                          <a:effectLst/>
                          <a:latin typeface="Calibri" pitchFamily="34" charset="0"/>
                        </a:rPr>
                        <a:t> 2015</a:t>
                      </a:r>
                      <a:r>
                        <a:rPr lang="en-US" sz="1200" u="none" strike="noStrike" dirty="0" smtClean="0">
                          <a:effectLst/>
                          <a:latin typeface="Calibri" pitchFamily="34" charset="0"/>
                        </a:rPr>
                        <a:t>)</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GIVEN UP</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GIVEN UP %</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NUM. OF GAMELOGS (GIVEN UP NOT INCL.)</a:t>
                      </a:r>
                      <a:br>
                        <a:rPr lang="en-US" sz="1200" u="none" strike="noStrike" dirty="0">
                          <a:effectLst/>
                          <a:latin typeface="Calibri" pitchFamily="34" charset="0"/>
                        </a:rPr>
                      </a:br>
                      <a:r>
                        <a:rPr lang="en-US" sz="1200" u="none" strike="noStrike" dirty="0">
                          <a:effectLst/>
                          <a:latin typeface="Calibri" pitchFamily="34" charset="0"/>
                        </a:rPr>
                        <a:t> </a:t>
                      </a:r>
                      <a:r>
                        <a:rPr lang="en-US" sz="1200" u="none" strike="noStrike" dirty="0" smtClean="0">
                          <a:effectLst/>
                          <a:latin typeface="Calibri" pitchFamily="34" charset="0"/>
                        </a:rPr>
                        <a:t>(</a:t>
                      </a:r>
                      <a:r>
                        <a:rPr lang="hu-HU" sz="1200" u="none" strike="noStrike" dirty="0" err="1" smtClean="0">
                          <a:effectLst/>
                          <a:latin typeface="Calibri" pitchFamily="34" charset="0"/>
                        </a:rPr>
                        <a:t>June</a:t>
                      </a:r>
                      <a:r>
                        <a:rPr lang="hu-HU" sz="1200" u="none" strike="noStrike" baseline="0" dirty="0" smtClean="0">
                          <a:effectLst/>
                          <a:latin typeface="Calibri" pitchFamily="34" charset="0"/>
                        </a:rPr>
                        <a:t> </a:t>
                      </a:r>
                      <a:r>
                        <a:rPr lang="en-US" sz="1200" u="none" strike="noStrike" dirty="0" smtClean="0">
                          <a:effectLst/>
                          <a:latin typeface="Calibri" pitchFamily="34" charset="0"/>
                        </a:rPr>
                        <a:t>01</a:t>
                      </a:r>
                      <a:r>
                        <a:rPr lang="hu-HU" sz="1200" u="none" strike="noStrike" dirty="0" smtClean="0">
                          <a:effectLst/>
                          <a:latin typeface="Calibri" pitchFamily="34" charset="0"/>
                        </a:rPr>
                        <a:t>,</a:t>
                      </a:r>
                      <a:r>
                        <a:rPr lang="hu-HU" sz="1200" u="none" strike="noStrike" baseline="0" dirty="0" smtClean="0">
                          <a:effectLst/>
                          <a:latin typeface="Calibri" pitchFamily="34" charset="0"/>
                        </a:rPr>
                        <a:t> 2014</a:t>
                      </a:r>
                      <a:r>
                        <a:rPr lang="en-US" sz="1200" u="none" strike="noStrike" dirty="0" smtClean="0">
                          <a:effectLst/>
                          <a:latin typeface="Calibri" pitchFamily="34" charset="0"/>
                        </a:rPr>
                        <a:t>-</a:t>
                      </a:r>
                      <a:r>
                        <a:rPr lang="hu-HU" sz="1200" u="none" strike="noStrike" dirty="0" err="1" smtClean="0">
                          <a:effectLst/>
                          <a:latin typeface="Calibri" pitchFamily="34" charset="0"/>
                        </a:rPr>
                        <a:t>March</a:t>
                      </a:r>
                      <a:r>
                        <a:rPr lang="hu-HU" sz="1200" u="none" strike="noStrike" baseline="0" dirty="0" smtClean="0">
                          <a:effectLst/>
                          <a:latin typeface="Calibri" pitchFamily="34" charset="0"/>
                        </a:rPr>
                        <a:t> </a:t>
                      </a:r>
                      <a:r>
                        <a:rPr lang="en-US" sz="1200" u="none" strike="noStrike" dirty="0" smtClean="0">
                          <a:effectLst/>
                          <a:latin typeface="Calibri" pitchFamily="34" charset="0"/>
                        </a:rPr>
                        <a:t>31</a:t>
                      </a:r>
                      <a:r>
                        <a:rPr lang="hu-HU" sz="1200" u="none" strike="noStrike" dirty="0" smtClean="0">
                          <a:effectLst/>
                          <a:latin typeface="Calibri" pitchFamily="34" charset="0"/>
                        </a:rPr>
                        <a:t>,</a:t>
                      </a:r>
                      <a:r>
                        <a:rPr lang="hu-HU" sz="1200" u="none" strike="noStrike" baseline="0" dirty="0" smtClean="0">
                          <a:effectLst/>
                          <a:latin typeface="Calibri" pitchFamily="34" charset="0"/>
                        </a:rPr>
                        <a:t> 2015)</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NUM. OF SUBTYPES PLAYED</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NUM. OF CORRECT LOGS</a:t>
                      </a:r>
                      <a:br>
                        <a:rPr lang="en-US" sz="1200" u="none" strike="noStrike" dirty="0">
                          <a:effectLst/>
                          <a:latin typeface="Calibri" pitchFamily="34" charset="0"/>
                        </a:rPr>
                      </a:br>
                      <a:r>
                        <a:rPr lang="en-US" sz="1200" u="none" strike="noStrike" dirty="0">
                          <a:effectLst/>
                          <a:latin typeface="Calibri" pitchFamily="34" charset="0"/>
                        </a:rPr>
                        <a:t> (NO GIVEN </a:t>
                      </a:r>
                      <a:r>
                        <a:rPr lang="en-US" sz="1200" u="none" strike="noStrike" dirty="0" smtClean="0">
                          <a:effectLst/>
                          <a:latin typeface="Calibri" pitchFamily="34" charset="0"/>
                        </a:rPr>
                        <a:t>UP)</a:t>
                      </a:r>
                      <a:r>
                        <a:rPr lang="en-US" sz="1200" u="none" strike="noStrike" dirty="0">
                          <a:effectLst/>
                          <a:latin typeface="Calibri" pitchFamily="34" charset="0"/>
                        </a:rPr>
                        <a:t/>
                      </a:r>
                      <a:br>
                        <a:rPr lang="en-US" sz="1200" u="none" strike="noStrike" dirty="0">
                          <a:effectLst/>
                          <a:latin typeface="Calibri" pitchFamily="34" charset="0"/>
                        </a:rPr>
                      </a:br>
                      <a:r>
                        <a:rPr lang="en-US" sz="1200" u="none" strike="noStrike" dirty="0">
                          <a:effectLst/>
                          <a:latin typeface="Calibri" pitchFamily="34" charset="0"/>
                        </a:rPr>
                        <a:t>MOST FREQUENT SUBTYPE </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NUM. OF PLAYERS</a:t>
                      </a:r>
                      <a:br>
                        <a:rPr lang="en-US" sz="1200" u="none" strike="noStrike">
                          <a:effectLst/>
                          <a:latin typeface="Calibri" pitchFamily="34" charset="0"/>
                        </a:rPr>
                      </a:br>
                      <a:r>
                        <a:rPr lang="en-US" sz="1200" u="none" strike="noStrike">
                          <a:effectLst/>
                          <a:latin typeface="Calibri" pitchFamily="34" charset="0"/>
                        </a:rPr>
                        <a:t>(MOST FREQ.SUBTYPE)</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err="1" smtClean="0">
                          <a:effectLst/>
                          <a:latin typeface="Calibri" pitchFamily="34" charset="0"/>
                        </a:rPr>
                        <a:t>STDPlaytime</a:t>
                      </a:r>
                      <a:r>
                        <a:rPr lang="hu-HU" sz="1200" u="none" strike="noStrike" dirty="0" smtClean="0">
                          <a:effectLst/>
                          <a:latin typeface="Calibri" pitchFamily="34" charset="0"/>
                        </a:rPr>
                        <a:t> </a:t>
                      </a:r>
                      <a:r>
                        <a:rPr lang="en-US" sz="1200" u="none" strike="noStrike" dirty="0" smtClean="0">
                          <a:effectLst/>
                          <a:latin typeface="Calibri" pitchFamily="34" charset="0"/>
                        </a:rPr>
                        <a:t>/</a:t>
                      </a:r>
                      <a:r>
                        <a:rPr lang="hu-HU" sz="1200" u="none" strike="noStrike" dirty="0" smtClean="0">
                          <a:effectLst/>
                          <a:latin typeface="Calibri" pitchFamily="34" charset="0"/>
                        </a:rPr>
                        <a:t> </a:t>
                      </a:r>
                      <a:r>
                        <a:rPr lang="en-US" sz="1200" u="none" strike="noStrike" dirty="0" smtClean="0">
                          <a:effectLst/>
                          <a:latin typeface="Calibri" pitchFamily="34" charset="0"/>
                        </a:rPr>
                        <a:t>A</a:t>
                      </a:r>
                      <a:r>
                        <a:rPr lang="hu-HU" sz="1200" u="none" strike="noStrike" dirty="0" smtClean="0">
                          <a:effectLst/>
                          <a:latin typeface="Calibri" pitchFamily="34" charset="0"/>
                        </a:rPr>
                        <a:t>VG</a:t>
                      </a:r>
                      <a:r>
                        <a:rPr lang="en-US" sz="1200" u="none" strike="noStrike" dirty="0" err="1" smtClean="0">
                          <a:effectLst/>
                          <a:latin typeface="Calibri" pitchFamily="34" charset="0"/>
                        </a:rPr>
                        <a:t>PlayTime</a:t>
                      </a:r>
                      <a:r>
                        <a:rPr lang="en-US" sz="1200" u="none" strike="noStrike" dirty="0">
                          <a:effectLst/>
                          <a:latin typeface="Calibri" pitchFamily="34" charset="0"/>
                        </a:rPr>
                        <a:t/>
                      </a:r>
                      <a:br>
                        <a:rPr lang="en-US" sz="1200" u="none" strike="noStrike" dirty="0">
                          <a:effectLst/>
                          <a:latin typeface="Calibri" pitchFamily="34" charset="0"/>
                        </a:rPr>
                      </a:br>
                      <a:r>
                        <a:rPr lang="en-US" sz="1200" u="none" strike="noStrike" dirty="0">
                          <a:effectLst/>
                          <a:latin typeface="Calibri" pitchFamily="34" charset="0"/>
                        </a:rPr>
                        <a:t>(BASED ON TOP 10 PLAYERS)</a:t>
                      </a:r>
                      <a:endParaRPr lang="en-US" sz="1200" b="1" i="0" u="none" strike="noStrike" dirty="0">
                        <a:solidFill>
                          <a:srgbClr val="000000"/>
                        </a:solidFill>
                        <a:effectLst/>
                        <a:latin typeface="Calibri" pitchFamily="34" charset="0"/>
                      </a:endParaRPr>
                    </a:p>
                  </a:txBody>
                  <a:tcPr marL="7658" marR="7658" marT="7658" marB="0" anchor="ctr"/>
                </a:tc>
              </a:tr>
              <a:tr h="503325">
                <a:tc>
                  <a:txBody>
                    <a:bodyPr/>
                    <a:lstStyle/>
                    <a:p>
                      <a:pPr algn="l" fontAlgn="ctr"/>
                      <a:r>
                        <a:rPr lang="en-US" sz="1200" u="none" strike="noStrike" dirty="0">
                          <a:effectLst/>
                          <a:latin typeface="Calibri" pitchFamily="34" charset="0"/>
                        </a:rPr>
                        <a:t>PLANAR</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17 495</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1 535</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8.8</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15 960</a:t>
                      </a:r>
                      <a:endParaRPr lang="en-US" sz="1200" b="1" i="0" u="none" strike="noStrike" dirty="0">
                        <a:solidFill>
                          <a:srgbClr val="000000"/>
                        </a:solidFill>
                        <a:effectLst/>
                        <a:latin typeface="Calibri" pitchFamily="34" charset="0"/>
                      </a:endParaRPr>
                    </a:p>
                  </a:txBody>
                  <a:tcPr marL="7658" marR="7658" marT="7658" marB="0" anchor="ctr">
                    <a:solidFill>
                      <a:srgbClr val="92D050"/>
                    </a:solidFill>
                  </a:tcPr>
                </a:tc>
                <a:tc>
                  <a:txBody>
                    <a:bodyPr/>
                    <a:lstStyle/>
                    <a:p>
                      <a:pPr algn="ctr" fontAlgn="ctr"/>
                      <a:r>
                        <a:rPr lang="en-US" sz="1200" u="none" strike="noStrike">
                          <a:effectLst/>
                          <a:latin typeface="Calibri" pitchFamily="34" charset="0"/>
                        </a:rPr>
                        <a:t>10</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solidFill>
                            <a:schemeClr val="tx1"/>
                          </a:solidFill>
                          <a:effectLst/>
                          <a:latin typeface="Calibri" pitchFamily="34" charset="0"/>
                        </a:rPr>
                        <a:t>10 736</a:t>
                      </a:r>
                      <a:endParaRPr lang="en-US" sz="1200" b="1" i="0" u="none" strike="noStrike" dirty="0">
                        <a:solidFill>
                          <a:schemeClr val="tx1"/>
                        </a:solidFill>
                        <a:effectLst/>
                        <a:latin typeface="Calibri" pitchFamily="34" charset="0"/>
                      </a:endParaRPr>
                    </a:p>
                  </a:txBody>
                  <a:tcPr marL="7658" marR="7658" marT="7658" marB="0" anchor="ctr">
                    <a:solidFill>
                      <a:srgbClr val="92D050"/>
                    </a:solidFill>
                  </a:tcPr>
                </a:tc>
                <a:tc>
                  <a:txBody>
                    <a:bodyPr/>
                    <a:lstStyle/>
                    <a:p>
                      <a:pPr algn="ctr" fontAlgn="ctr"/>
                      <a:r>
                        <a:rPr lang="en-US" sz="1200" u="none" strike="noStrike">
                          <a:effectLst/>
                          <a:latin typeface="Calibri" pitchFamily="34" charset="0"/>
                        </a:rPr>
                        <a:t>225</a:t>
                      </a:r>
                      <a:endParaRPr lang="en-US" sz="1200" b="1" i="0" u="none" strike="noStrike">
                        <a:solidFill>
                          <a:srgbClr val="000000"/>
                        </a:solidFill>
                        <a:effectLst/>
                        <a:latin typeface="Calibri" pitchFamily="34" charset="0"/>
                      </a:endParaRPr>
                    </a:p>
                  </a:txBody>
                  <a:tcPr marL="7658" marR="7658" marT="7658" marB="0" anchor="ctr"/>
                </a:tc>
                <a:tc>
                  <a:txBody>
                    <a:bodyPr/>
                    <a:lstStyle/>
                    <a:p>
                      <a:pPr marL="0" algn="ctr" rtl="0" eaLnBrk="1" fontAlgn="ctr" latinLnBrk="0" hangingPunct="1"/>
                      <a:r>
                        <a:rPr kumimoji="0" lang="en-US" sz="1200" b="1" u="none" strike="noStrike" kern="1200" dirty="0">
                          <a:solidFill>
                            <a:schemeClr val="tx1"/>
                          </a:solidFill>
                          <a:effectLst/>
                          <a:latin typeface="Calibri" pitchFamily="34" charset="0"/>
                          <a:ea typeface="+mn-ea"/>
                          <a:cs typeface="+mn-cs"/>
                        </a:rPr>
                        <a:t>0.84</a:t>
                      </a:r>
                    </a:p>
                  </a:txBody>
                  <a:tcPr marL="7658" marR="7658" marT="7658" marB="0" anchor="ctr">
                    <a:solidFill>
                      <a:srgbClr val="F06C79"/>
                    </a:solidFill>
                  </a:tcPr>
                </a:tc>
              </a:tr>
              <a:tr h="503325">
                <a:tc>
                  <a:txBody>
                    <a:bodyPr/>
                    <a:lstStyle/>
                    <a:p>
                      <a:pPr algn="l" fontAlgn="b"/>
                      <a:r>
                        <a:rPr lang="en-US" sz="1200" b="1" u="none" strike="noStrike" dirty="0">
                          <a:effectLst/>
                          <a:latin typeface="Calibri" pitchFamily="34" charset="0"/>
                        </a:rPr>
                        <a:t>MEMORY</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16 408</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1 700</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10.4</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14 708</a:t>
                      </a:r>
                      <a:endParaRPr lang="en-US" sz="1200" b="1" i="0" u="none" strike="noStrike" dirty="0">
                        <a:solidFill>
                          <a:srgbClr val="000000"/>
                        </a:solidFill>
                        <a:effectLst/>
                        <a:latin typeface="Calibri" pitchFamily="34" charset="0"/>
                      </a:endParaRPr>
                    </a:p>
                  </a:txBody>
                  <a:tcPr marL="7658" marR="7658" marT="7658" marB="0" anchor="ctr">
                    <a:solidFill>
                      <a:srgbClr val="92D050"/>
                    </a:solidFill>
                  </a:tcPr>
                </a:tc>
                <a:tc>
                  <a:txBody>
                    <a:bodyPr/>
                    <a:lstStyle/>
                    <a:p>
                      <a:pPr algn="ctr" fontAlgn="ctr"/>
                      <a:r>
                        <a:rPr lang="en-US" sz="1200" u="none" strike="noStrike">
                          <a:effectLst/>
                          <a:latin typeface="Calibri" pitchFamily="34" charset="0"/>
                        </a:rPr>
                        <a:t>22</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7 864</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257</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solidFill>
                            <a:schemeClr val="tx1"/>
                          </a:solidFill>
                          <a:effectLst/>
                          <a:latin typeface="Calibri" pitchFamily="34" charset="0"/>
                        </a:rPr>
                        <a:t>0.30</a:t>
                      </a:r>
                      <a:endParaRPr lang="en-US" sz="1200" b="1" i="0" u="none" strike="noStrike" dirty="0">
                        <a:solidFill>
                          <a:schemeClr val="tx1"/>
                        </a:solidFill>
                        <a:effectLst/>
                        <a:latin typeface="Calibri" pitchFamily="34" charset="0"/>
                      </a:endParaRPr>
                    </a:p>
                  </a:txBody>
                  <a:tcPr marL="7658" marR="7658" marT="7658" marB="0" anchor="ctr">
                    <a:solidFill>
                      <a:srgbClr val="92D050"/>
                    </a:solidFill>
                  </a:tcPr>
                </a:tc>
              </a:tr>
              <a:tr h="335550">
                <a:tc>
                  <a:txBody>
                    <a:bodyPr/>
                    <a:lstStyle/>
                    <a:p>
                      <a:pPr algn="l" fontAlgn="ctr"/>
                      <a:r>
                        <a:rPr lang="en-US" sz="1200" u="none" strike="noStrike" dirty="0">
                          <a:effectLst/>
                          <a:latin typeface="Calibri" pitchFamily="34" charset="0"/>
                        </a:rPr>
                        <a:t>WGUESS</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14 194</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629</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solidFill>
                            <a:schemeClr val="tx1"/>
                          </a:solidFill>
                          <a:effectLst/>
                          <a:latin typeface="Calibri" pitchFamily="34" charset="0"/>
                        </a:rPr>
                        <a:t>4.4</a:t>
                      </a:r>
                      <a:endParaRPr lang="en-US" sz="1200" b="1" i="0" u="none" strike="noStrike" dirty="0">
                        <a:solidFill>
                          <a:schemeClr val="tx1"/>
                        </a:solidFill>
                        <a:effectLst/>
                        <a:latin typeface="Calibri" pitchFamily="34" charset="0"/>
                      </a:endParaRPr>
                    </a:p>
                  </a:txBody>
                  <a:tcPr marL="7658" marR="7658" marT="7658" marB="0" anchor="ctr">
                    <a:solidFill>
                      <a:srgbClr val="92D050"/>
                    </a:solidFill>
                  </a:tcPr>
                </a:tc>
                <a:tc>
                  <a:txBody>
                    <a:bodyPr/>
                    <a:lstStyle/>
                    <a:p>
                      <a:pPr algn="ctr" fontAlgn="ctr"/>
                      <a:r>
                        <a:rPr lang="en-US" sz="1200" u="none" strike="noStrike" dirty="0">
                          <a:effectLst/>
                          <a:latin typeface="Calibri" pitchFamily="34" charset="0"/>
                        </a:rPr>
                        <a:t>13 564</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smtClean="0">
                          <a:effectLst/>
                          <a:latin typeface="Calibri" pitchFamily="34" charset="0"/>
                          <a:sym typeface="Symbol"/>
                        </a:rPr>
                        <a:t></a:t>
                      </a:r>
                      <a:r>
                        <a:rPr lang="hu-HU" sz="1200" b="1" u="none" strike="noStrike" smtClean="0">
                          <a:effectLst/>
                          <a:latin typeface="Calibri" pitchFamily="34" charset="0"/>
                          <a:sym typeface="Symbol"/>
                        </a:rPr>
                        <a:t> 65</a:t>
                      </a:r>
                      <a:endParaRPr lang="en-US" sz="1200" b="1" i="0" u="none" strike="noStrike" dirty="0">
                        <a:solidFill>
                          <a:srgbClr val="000000"/>
                        </a:solidFill>
                        <a:effectLst/>
                        <a:latin typeface="Calibri" pitchFamily="34" charset="0"/>
                      </a:endParaRPr>
                    </a:p>
                  </a:txBody>
                  <a:tcPr marL="7658" marR="7658" marT="7658" marB="0" anchor="ctr">
                    <a:solidFill>
                      <a:srgbClr val="F06C79"/>
                    </a:solidFill>
                  </a:tcPr>
                </a:tc>
                <a:tc>
                  <a:txBody>
                    <a:bodyPr/>
                    <a:lstStyle/>
                    <a:p>
                      <a:pPr algn="ctr" fontAlgn="ctr"/>
                      <a:r>
                        <a:rPr lang="en-US" sz="1200" u="none" strike="noStrike" dirty="0">
                          <a:effectLst/>
                          <a:latin typeface="Calibri" pitchFamily="34" charset="0"/>
                        </a:rPr>
                        <a:t>8 167</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162</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0.57</a:t>
                      </a:r>
                      <a:endParaRPr lang="en-US" sz="1200" b="1" i="0" u="none" strike="noStrike">
                        <a:solidFill>
                          <a:srgbClr val="000000"/>
                        </a:solidFill>
                        <a:effectLst/>
                        <a:latin typeface="Calibri" pitchFamily="34" charset="0"/>
                      </a:endParaRPr>
                    </a:p>
                  </a:txBody>
                  <a:tcPr marL="7658" marR="7658" marT="7658" marB="0" anchor="ctr"/>
                </a:tc>
              </a:tr>
              <a:tr h="335550">
                <a:tc>
                  <a:txBody>
                    <a:bodyPr/>
                    <a:lstStyle/>
                    <a:p>
                      <a:pPr algn="l" fontAlgn="b"/>
                      <a:r>
                        <a:rPr lang="en-US" sz="1200" u="none" strike="noStrike">
                          <a:effectLst/>
                          <a:latin typeface="Calibri" pitchFamily="34" charset="0"/>
                        </a:rPr>
                        <a:t>BLOCKS</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10 415</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830</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8.0</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9 585</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5</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6 358</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202</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0.49</a:t>
                      </a:r>
                      <a:endParaRPr lang="en-US" sz="1200" b="1" i="0" u="none" strike="noStrike">
                        <a:solidFill>
                          <a:srgbClr val="000000"/>
                        </a:solidFill>
                        <a:effectLst/>
                        <a:latin typeface="Calibri" pitchFamily="34" charset="0"/>
                      </a:endParaRPr>
                    </a:p>
                  </a:txBody>
                  <a:tcPr marL="7658" marR="7658" marT="7658" marB="0" anchor="ctr"/>
                </a:tc>
              </a:tr>
              <a:tr h="208725">
                <a:tc>
                  <a:txBody>
                    <a:bodyPr/>
                    <a:lstStyle/>
                    <a:p>
                      <a:pPr algn="l" fontAlgn="ctr"/>
                      <a:r>
                        <a:rPr lang="en-US" sz="1200" u="none" strike="noStrike">
                          <a:effectLst/>
                          <a:latin typeface="Calibri" pitchFamily="34" charset="0"/>
                        </a:rPr>
                        <a:t>CONNECT</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10 276</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1 519</a:t>
                      </a:r>
                      <a:endParaRPr lang="en-US" sz="1200" b="0" i="0" u="none" strike="noStrike">
                        <a:solidFill>
                          <a:srgbClr val="000000"/>
                        </a:solidFill>
                        <a:effectLst/>
                        <a:latin typeface="Calibri" pitchFamily="34" charset="0"/>
                      </a:endParaRPr>
                    </a:p>
                  </a:txBody>
                  <a:tcPr marL="7658" marR="7658" marT="7658" marB="0" anchor="ctr"/>
                </a:tc>
                <a:tc>
                  <a:txBody>
                    <a:bodyPr/>
                    <a:lstStyle/>
                    <a:p>
                      <a:pPr marL="0" algn="ctr" rtl="0" eaLnBrk="1" fontAlgn="ctr" latinLnBrk="0" hangingPunct="1"/>
                      <a:r>
                        <a:rPr kumimoji="0" lang="en-US" sz="1200" u="none" strike="noStrike" kern="1200" dirty="0">
                          <a:solidFill>
                            <a:schemeClr val="dk1"/>
                          </a:solidFill>
                          <a:effectLst/>
                          <a:latin typeface="Calibri" pitchFamily="34" charset="0"/>
                          <a:ea typeface="+mn-ea"/>
                          <a:cs typeface="+mn-cs"/>
                        </a:rPr>
                        <a:t>14.8</a:t>
                      </a:r>
                    </a:p>
                  </a:txBody>
                  <a:tcPr marL="7658" marR="7658" marT="7658" marB="0" anchor="ctr"/>
                </a:tc>
                <a:tc>
                  <a:txBody>
                    <a:bodyPr/>
                    <a:lstStyle/>
                    <a:p>
                      <a:pPr algn="ctr" fontAlgn="ctr"/>
                      <a:r>
                        <a:rPr lang="en-US" sz="1200" u="none" strike="noStrike">
                          <a:effectLst/>
                          <a:latin typeface="Calibri" pitchFamily="34" charset="0"/>
                        </a:rPr>
                        <a:t>8 757</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12</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6 079</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167</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0.65</a:t>
                      </a:r>
                      <a:endParaRPr lang="en-US" sz="1200" b="1" i="0" u="none" strike="noStrike" dirty="0">
                        <a:solidFill>
                          <a:srgbClr val="000000"/>
                        </a:solidFill>
                        <a:effectLst/>
                        <a:latin typeface="Calibri" pitchFamily="34" charset="0"/>
                      </a:endParaRPr>
                    </a:p>
                  </a:txBody>
                  <a:tcPr marL="7658" marR="7658" marT="7658" marB="0" anchor="ctr">
                    <a:solidFill>
                      <a:srgbClr val="F06C79"/>
                    </a:solidFill>
                  </a:tcPr>
                </a:tc>
              </a:tr>
              <a:tr h="208725">
                <a:tc>
                  <a:txBody>
                    <a:bodyPr/>
                    <a:lstStyle/>
                    <a:p>
                      <a:pPr algn="l" fontAlgn="b"/>
                      <a:r>
                        <a:rPr lang="en-US" sz="1200" u="none" strike="noStrike">
                          <a:effectLst/>
                          <a:latin typeface="Calibri" pitchFamily="34" charset="0"/>
                        </a:rPr>
                        <a:t>HIDDEN</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14 563</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6 002</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solidFill>
                            <a:schemeClr val="tx1"/>
                          </a:solidFill>
                          <a:effectLst/>
                          <a:latin typeface="Calibri" pitchFamily="34" charset="0"/>
                        </a:rPr>
                        <a:t>41.2</a:t>
                      </a:r>
                      <a:endParaRPr lang="en-US" sz="1200" b="1" i="0" u="none" strike="noStrike" dirty="0">
                        <a:solidFill>
                          <a:schemeClr val="tx1"/>
                        </a:solidFill>
                        <a:effectLst/>
                        <a:latin typeface="Calibri" pitchFamily="34" charset="0"/>
                      </a:endParaRPr>
                    </a:p>
                  </a:txBody>
                  <a:tcPr marL="7658" marR="7658" marT="7658" marB="0" anchor="ctr">
                    <a:solidFill>
                      <a:srgbClr val="F06C79"/>
                    </a:solidFill>
                  </a:tcPr>
                </a:tc>
                <a:tc>
                  <a:txBody>
                    <a:bodyPr/>
                    <a:lstStyle/>
                    <a:p>
                      <a:pPr algn="ctr" fontAlgn="ctr"/>
                      <a:r>
                        <a:rPr lang="en-US" sz="1200" u="none" strike="noStrike">
                          <a:effectLst/>
                          <a:latin typeface="Calibri" pitchFamily="34" charset="0"/>
                        </a:rPr>
                        <a:t>8 561</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8 561</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227</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0.65</a:t>
                      </a:r>
                      <a:endParaRPr lang="en-US" sz="1200" b="1" i="0" u="none" strike="noStrike" dirty="0">
                        <a:solidFill>
                          <a:srgbClr val="000000"/>
                        </a:solidFill>
                        <a:effectLst/>
                        <a:latin typeface="Calibri" pitchFamily="34" charset="0"/>
                      </a:endParaRPr>
                    </a:p>
                  </a:txBody>
                  <a:tcPr marL="7658" marR="7658" marT="7658" marB="0" anchor="ctr">
                    <a:solidFill>
                      <a:srgbClr val="F06C79"/>
                    </a:solidFill>
                  </a:tcPr>
                </a:tc>
              </a:tr>
              <a:tr h="208725">
                <a:tc>
                  <a:txBody>
                    <a:bodyPr/>
                    <a:lstStyle/>
                    <a:p>
                      <a:pPr algn="l" fontAlgn="ctr"/>
                      <a:r>
                        <a:rPr lang="en-US" sz="1200" u="none" strike="noStrike">
                          <a:effectLst/>
                          <a:latin typeface="Calibri" pitchFamily="34" charset="0"/>
                        </a:rPr>
                        <a:t>PUZZLE</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9 214</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1 650</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17.9</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7 564</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10</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1 379</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2</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a:t>
                      </a:r>
                      <a:endParaRPr lang="en-US" sz="1200" b="1" i="0" u="none" strike="noStrike">
                        <a:solidFill>
                          <a:srgbClr val="000000"/>
                        </a:solidFill>
                        <a:effectLst/>
                        <a:latin typeface="Calibri" pitchFamily="34" charset="0"/>
                      </a:endParaRPr>
                    </a:p>
                  </a:txBody>
                  <a:tcPr marL="7658" marR="7658" marT="7658" marB="0" anchor="ctr"/>
                </a:tc>
              </a:tr>
              <a:tr h="208725">
                <a:tc>
                  <a:txBody>
                    <a:bodyPr/>
                    <a:lstStyle/>
                    <a:p>
                      <a:pPr algn="l" fontAlgn="b"/>
                      <a:r>
                        <a:rPr lang="en-US" sz="1200" u="none" strike="noStrike" dirty="0">
                          <a:effectLst/>
                          <a:latin typeface="Calibri" pitchFamily="34" charset="0"/>
                        </a:rPr>
                        <a:t>ROTATE</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7 504</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719</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9.6</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6 785</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18</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5 662</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198</a:t>
                      </a:r>
                      <a:endParaRPr lang="en-US" sz="1200" b="1"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0.69</a:t>
                      </a:r>
                      <a:endParaRPr lang="en-US" sz="1200" b="1" i="0" u="none" strike="noStrike" dirty="0">
                        <a:solidFill>
                          <a:srgbClr val="000000"/>
                        </a:solidFill>
                        <a:effectLst/>
                        <a:latin typeface="Calibri" pitchFamily="34" charset="0"/>
                      </a:endParaRPr>
                    </a:p>
                  </a:txBody>
                  <a:tcPr marL="7658" marR="7658" marT="7658" marB="0" anchor="ctr">
                    <a:solidFill>
                      <a:srgbClr val="F06C79"/>
                    </a:solidFill>
                  </a:tcPr>
                </a:tc>
              </a:tr>
              <a:tr h="208725">
                <a:tc>
                  <a:txBody>
                    <a:bodyPr/>
                    <a:lstStyle/>
                    <a:p>
                      <a:pPr algn="l" fontAlgn="ctr"/>
                      <a:r>
                        <a:rPr lang="en-US" sz="1200" u="none" strike="noStrike" dirty="0">
                          <a:effectLst/>
                          <a:latin typeface="Calibri" pitchFamily="34" charset="0"/>
                        </a:rPr>
                        <a:t>FREECELL</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16 059</a:t>
                      </a:r>
                      <a:endParaRPr lang="en-US" sz="1200" b="1" i="0" u="none" strike="noStrike" dirty="0">
                        <a:solidFill>
                          <a:srgbClr val="000000"/>
                        </a:solidFill>
                        <a:effectLst/>
                        <a:latin typeface="Calibri" pitchFamily="34" charset="0"/>
                      </a:endParaRPr>
                    </a:p>
                  </a:txBody>
                  <a:tcPr marL="7658" marR="7658" marT="7658" marB="0" anchor="ctr">
                    <a:solidFill>
                      <a:srgbClr val="92D050"/>
                    </a:solidFill>
                  </a:tcPr>
                </a:tc>
                <a:tc>
                  <a:txBody>
                    <a:bodyPr/>
                    <a:lstStyle/>
                    <a:p>
                      <a:pPr algn="ctr" fontAlgn="ctr"/>
                      <a:r>
                        <a:rPr lang="en-US" sz="1200" u="none" strike="noStrike">
                          <a:effectLst/>
                          <a:latin typeface="Calibri" pitchFamily="34" charset="0"/>
                        </a:rPr>
                        <a:t>9 768</a:t>
                      </a:r>
                      <a:endParaRPr lang="en-US" sz="1200" b="0"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b="1" u="none" strike="noStrike" dirty="0">
                          <a:effectLst/>
                          <a:latin typeface="Calibri" pitchFamily="34" charset="0"/>
                        </a:rPr>
                        <a:t>60.8</a:t>
                      </a:r>
                      <a:endParaRPr lang="en-US" sz="1200" b="1" i="0" u="none" strike="noStrike" dirty="0">
                        <a:solidFill>
                          <a:srgbClr val="000000"/>
                        </a:solidFill>
                        <a:effectLst/>
                        <a:latin typeface="Calibri" pitchFamily="34" charset="0"/>
                      </a:endParaRPr>
                    </a:p>
                  </a:txBody>
                  <a:tcPr marL="7658" marR="7658" marT="7658" marB="0" anchor="ctr">
                    <a:solidFill>
                      <a:srgbClr val="F06C79"/>
                    </a:solidFill>
                  </a:tcPr>
                </a:tc>
                <a:tc>
                  <a:txBody>
                    <a:bodyPr/>
                    <a:lstStyle/>
                    <a:p>
                      <a:pPr algn="ctr" fontAlgn="ctr"/>
                      <a:r>
                        <a:rPr lang="en-US" sz="1200" u="none" strike="noStrike" dirty="0">
                          <a:effectLst/>
                          <a:latin typeface="Calibri" pitchFamily="34" charset="0"/>
                        </a:rPr>
                        <a:t>6 291</a:t>
                      </a:r>
                      <a:endParaRPr lang="en-US" sz="1200" b="0" i="0" u="none" strike="noStrike" dirty="0">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6 290</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a:effectLst/>
                          <a:latin typeface="Calibri" pitchFamily="34" charset="0"/>
                        </a:rPr>
                        <a:t>132</a:t>
                      </a:r>
                      <a:endParaRPr lang="en-US" sz="1200" b="1" i="0" u="none" strike="noStrike">
                        <a:solidFill>
                          <a:srgbClr val="000000"/>
                        </a:solidFill>
                        <a:effectLst/>
                        <a:latin typeface="Calibri" pitchFamily="34" charset="0"/>
                      </a:endParaRPr>
                    </a:p>
                  </a:txBody>
                  <a:tcPr marL="7658" marR="7658" marT="7658" marB="0" anchor="ctr"/>
                </a:tc>
                <a:tc>
                  <a:txBody>
                    <a:bodyPr/>
                    <a:lstStyle/>
                    <a:p>
                      <a:pPr algn="ctr" fontAlgn="ctr"/>
                      <a:r>
                        <a:rPr lang="en-US" sz="1200" u="none" strike="noStrike" dirty="0">
                          <a:effectLst/>
                          <a:latin typeface="Calibri" pitchFamily="34" charset="0"/>
                        </a:rPr>
                        <a:t>0.39</a:t>
                      </a:r>
                      <a:endParaRPr lang="en-US" sz="1200" b="1" i="0" u="none" strike="noStrike" dirty="0">
                        <a:solidFill>
                          <a:srgbClr val="000000"/>
                        </a:solidFill>
                        <a:effectLst/>
                        <a:latin typeface="Calibri" pitchFamily="34" charset="0"/>
                      </a:endParaRPr>
                    </a:p>
                  </a:txBody>
                  <a:tcPr marL="7658" marR="7658" marT="7658" marB="0" anchor="ctr"/>
                </a:tc>
              </a:tr>
            </a:tbl>
          </a:graphicData>
        </a:graphic>
      </p:graphicFrame>
      <p:sp>
        <p:nvSpPr>
          <p:cNvPr id="7" name="Szövegdoboz 6"/>
          <p:cNvSpPr txBox="1"/>
          <p:nvPr/>
        </p:nvSpPr>
        <p:spPr>
          <a:xfrm>
            <a:off x="3779912" y="6550223"/>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9" name="Élőláb helye 8"/>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1949732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128765" y="764704"/>
            <a:ext cx="9036496" cy="5472608"/>
          </a:xfrm>
        </p:spPr>
        <p:txBody>
          <a:bodyPr>
            <a:noAutofit/>
          </a:bodyPr>
          <a:lstStyle/>
          <a:p>
            <a:pPr marL="109728" indent="0">
              <a:buNone/>
            </a:pPr>
            <a:r>
              <a:rPr lang="hu-HU" sz="2800" b="1" dirty="0"/>
              <a:t>H</a:t>
            </a:r>
            <a:r>
              <a:rPr lang="en-GB" sz="2800" b="1" dirty="0" err="1" smtClean="0"/>
              <a:t>eavy</a:t>
            </a:r>
            <a:r>
              <a:rPr lang="en-GB" sz="2800" b="1" dirty="0" smtClean="0"/>
              <a:t> </a:t>
            </a:r>
            <a:r>
              <a:rPr lang="en-GB" sz="2800" b="1" dirty="0"/>
              <a:t>noise</a:t>
            </a:r>
            <a:r>
              <a:rPr lang="en-GB" sz="2800" dirty="0"/>
              <a:t> </a:t>
            </a:r>
            <a:r>
              <a:rPr lang="en-GB" sz="2800" dirty="0" smtClean="0"/>
              <a:t>present </a:t>
            </a:r>
            <a:endParaRPr lang="hu-HU" sz="2800" dirty="0" smtClean="0"/>
          </a:p>
          <a:p>
            <a:pPr algn="just"/>
            <a:r>
              <a:rPr lang="hu-HU" sz="2800" dirty="0"/>
              <a:t>O</a:t>
            </a:r>
            <a:r>
              <a:rPr lang="en-GB" sz="2800" dirty="0" err="1" smtClean="0"/>
              <a:t>utliers</a:t>
            </a:r>
            <a:r>
              <a:rPr lang="en-GB" sz="2800" dirty="0" smtClean="0"/>
              <a:t> </a:t>
            </a:r>
            <a:r>
              <a:rPr lang="hu-HU" sz="2800" dirty="0" smtClean="0"/>
              <a:t>(</a:t>
            </a:r>
            <a:r>
              <a:rPr lang="en-GB" sz="2800" dirty="0" smtClean="0"/>
              <a:t>usually </a:t>
            </a:r>
            <a:r>
              <a:rPr lang="en-GB" sz="2800" dirty="0"/>
              <a:t>caused by </a:t>
            </a:r>
            <a:r>
              <a:rPr lang="en-GB" sz="2800" dirty="0" smtClean="0"/>
              <a:t>interrupts)</a:t>
            </a:r>
            <a:r>
              <a:rPr lang="hu-HU" sz="2800" dirty="0" smtClean="0"/>
              <a:t> </a:t>
            </a:r>
            <a:r>
              <a:rPr lang="en-GB" sz="2800" dirty="0" smtClean="0"/>
              <a:t>are omitted.</a:t>
            </a:r>
            <a:endParaRPr lang="hu-HU" sz="2800" dirty="0" smtClean="0"/>
          </a:p>
          <a:p>
            <a:pPr algn="just"/>
            <a:r>
              <a:rPr lang="hu-HU" sz="2800" dirty="0" err="1"/>
              <a:t>S</a:t>
            </a:r>
            <a:r>
              <a:rPr lang="hu-HU" sz="2800" dirty="0" err="1" smtClean="0"/>
              <a:t>hort</a:t>
            </a:r>
            <a:r>
              <a:rPr lang="hu-HU" sz="2800" dirty="0" smtClean="0"/>
              <a:t> </a:t>
            </a:r>
            <a:r>
              <a:rPr lang="hu-HU" sz="2800" dirty="0" err="1" smtClean="0"/>
              <a:t>term</a:t>
            </a:r>
            <a:r>
              <a:rPr lang="hu-HU" sz="2800" dirty="0" smtClean="0"/>
              <a:t> </a:t>
            </a:r>
            <a:r>
              <a:rPr lang="hu-HU" sz="2800" dirty="0" err="1" smtClean="0"/>
              <a:t>fluctuations</a:t>
            </a:r>
            <a:r>
              <a:rPr lang="en-GB" sz="2800" dirty="0" smtClean="0"/>
              <a:t> </a:t>
            </a:r>
            <a:r>
              <a:rPr lang="hu-HU" sz="2800" dirty="0" smtClean="0"/>
              <a:t>(</a:t>
            </a:r>
            <a:r>
              <a:rPr lang="en-GB" sz="2800" dirty="0" smtClean="0"/>
              <a:t>random </a:t>
            </a:r>
            <a:r>
              <a:rPr lang="en-GB" sz="2800" dirty="0"/>
              <a:t>differences between consecutive </a:t>
            </a:r>
            <a:r>
              <a:rPr lang="en-GB" sz="2800" dirty="0" smtClean="0"/>
              <a:t>puzzles,</a:t>
            </a:r>
            <a:r>
              <a:rPr lang="hu-HU" sz="2800" dirty="0" smtClean="0"/>
              <a:t> </a:t>
            </a:r>
            <a:r>
              <a:rPr lang="en-GB" sz="2800" dirty="0" smtClean="0"/>
              <a:t>minor </a:t>
            </a:r>
            <a:r>
              <a:rPr lang="en-GB" sz="2800" dirty="0"/>
              <a:t>environmental disturbances, by tiredness, etc. </a:t>
            </a:r>
            <a:r>
              <a:rPr lang="hu-HU" sz="2800" dirty="0" smtClean="0"/>
              <a:t>)</a:t>
            </a:r>
          </a:p>
          <a:p>
            <a:pPr algn="just"/>
            <a:r>
              <a:rPr lang="hu-HU" sz="2800" dirty="0"/>
              <a:t>S</a:t>
            </a:r>
            <a:r>
              <a:rPr lang="en-GB" sz="2800" dirty="0" err="1" smtClean="0"/>
              <a:t>hort</a:t>
            </a:r>
            <a:r>
              <a:rPr lang="en-GB" sz="2800" dirty="0" smtClean="0"/>
              <a:t>-term fluctuations</a:t>
            </a:r>
            <a:r>
              <a:rPr lang="hu-HU" sz="2800" dirty="0" smtClean="0"/>
              <a:t>:</a:t>
            </a:r>
            <a:r>
              <a:rPr lang="en-GB" sz="2800" dirty="0" smtClean="0"/>
              <a:t> </a:t>
            </a:r>
            <a:r>
              <a:rPr lang="en-GB" sz="2800" dirty="0"/>
              <a:t>zero-mean, stable independent random </a:t>
            </a:r>
            <a:r>
              <a:rPr lang="en-GB" sz="2800" dirty="0" smtClean="0"/>
              <a:t>variables</a:t>
            </a:r>
            <a:endParaRPr lang="hu-HU" sz="2800" dirty="0" smtClean="0"/>
          </a:p>
          <a:p>
            <a:pPr algn="just"/>
            <a:r>
              <a:rPr lang="hu-HU" sz="2800" dirty="0"/>
              <a:t>P</a:t>
            </a:r>
            <a:r>
              <a:rPr lang="en-GB" sz="2800" dirty="0" err="1" smtClean="0"/>
              <a:t>erformance</a:t>
            </a:r>
            <a:r>
              <a:rPr lang="en-GB" sz="2800" dirty="0" smtClean="0"/>
              <a:t> </a:t>
            </a:r>
            <a:r>
              <a:rPr lang="en-GB" sz="2800" dirty="0"/>
              <a:t>measured on a </a:t>
            </a:r>
            <a:r>
              <a:rPr lang="en-GB" sz="2800" b="1" i="1" dirty="0">
                <a:solidFill>
                  <a:srgbClr val="FF0000"/>
                </a:solidFill>
              </a:rPr>
              <a:t>reference set</a:t>
            </a:r>
            <a:r>
              <a:rPr lang="en-GB" sz="2800" dirty="0">
                <a:solidFill>
                  <a:srgbClr val="FF0000"/>
                </a:solidFill>
              </a:rPr>
              <a:t> </a:t>
            </a:r>
            <a:r>
              <a:rPr lang="en-GB" sz="2800" dirty="0"/>
              <a:t>will be compared to performance on the </a:t>
            </a:r>
            <a:r>
              <a:rPr lang="en-GB" sz="2800" b="1" i="1" dirty="0">
                <a:solidFill>
                  <a:srgbClr val="FF0000"/>
                </a:solidFill>
              </a:rPr>
              <a:t>current set</a:t>
            </a:r>
            <a:r>
              <a:rPr lang="en-GB" sz="2800" dirty="0">
                <a:solidFill>
                  <a:srgbClr val="FF0000"/>
                </a:solidFill>
              </a:rPr>
              <a:t> </a:t>
            </a:r>
            <a:r>
              <a:rPr lang="hu-HU" sz="2800" dirty="0" smtClean="0"/>
              <a:t>(no </a:t>
            </a:r>
            <a:r>
              <a:rPr lang="hu-HU" sz="2800" dirty="0" err="1" smtClean="0"/>
              <a:t>comparison</a:t>
            </a:r>
            <a:r>
              <a:rPr lang="hu-HU" sz="2800" dirty="0" smtClean="0"/>
              <a:t> is </a:t>
            </a:r>
            <a:r>
              <a:rPr lang="hu-HU" sz="2800" dirty="0" err="1" smtClean="0"/>
              <a:t>based</a:t>
            </a:r>
            <a:r>
              <a:rPr lang="hu-HU" sz="2800" dirty="0" smtClean="0"/>
              <a:t> </a:t>
            </a:r>
            <a:r>
              <a:rPr lang="hu-HU" sz="2800" dirty="0" err="1" smtClean="0"/>
              <a:t>on</a:t>
            </a:r>
            <a:r>
              <a:rPr lang="hu-HU" sz="2800" dirty="0" smtClean="0"/>
              <a:t> </a:t>
            </a:r>
            <a:r>
              <a:rPr lang="hu-HU" sz="2800" dirty="0" err="1" smtClean="0"/>
              <a:t>single</a:t>
            </a:r>
            <a:r>
              <a:rPr lang="hu-HU" sz="2800" dirty="0" smtClean="0"/>
              <a:t> game performance)</a:t>
            </a:r>
            <a:endParaRPr lang="en-US" sz="2800" dirty="0"/>
          </a:p>
        </p:txBody>
      </p:sp>
      <p:sp>
        <p:nvSpPr>
          <p:cNvPr id="3" name="Dátum helye 2"/>
          <p:cNvSpPr>
            <a:spLocks noGrp="1"/>
          </p:cNvSpPr>
          <p:nvPr>
            <p:ph type="dt" sz="half" idx="10"/>
          </p:nvPr>
        </p:nvSpPr>
        <p:spPr/>
        <p:txBody>
          <a:bodyPr/>
          <a:lstStyle/>
          <a:p>
            <a:r>
              <a:rPr lang="en-US" smtClean="0"/>
              <a:t>22 May, 2015</a:t>
            </a:r>
            <a:endParaRPr lang="hu-HU"/>
          </a:p>
        </p:txBody>
      </p:sp>
      <p:sp>
        <p:nvSpPr>
          <p:cNvPr id="4" name="Dia számának helye 3"/>
          <p:cNvSpPr>
            <a:spLocks noGrp="1"/>
          </p:cNvSpPr>
          <p:nvPr>
            <p:ph type="sldNum" sz="quarter" idx="12"/>
          </p:nvPr>
        </p:nvSpPr>
        <p:spPr/>
        <p:txBody>
          <a:bodyPr/>
          <a:lstStyle/>
          <a:p>
            <a:fld id="{F450ADBC-3396-4FFB-9E58-A6AB70DCADD4}" type="slidenum">
              <a:rPr lang="hu-HU" smtClean="0"/>
              <a:pPr/>
              <a:t>11</a:t>
            </a:fld>
            <a:endParaRPr lang="hu-HU" dirty="0"/>
          </a:p>
        </p:txBody>
      </p:sp>
      <p:sp>
        <p:nvSpPr>
          <p:cNvPr id="5" name="Cím 4"/>
          <p:cNvSpPr>
            <a:spLocks noGrp="1"/>
          </p:cNvSpPr>
          <p:nvPr>
            <p:ph type="title"/>
          </p:nvPr>
        </p:nvSpPr>
        <p:spPr>
          <a:xfrm>
            <a:off x="0" y="44624"/>
            <a:ext cx="9140020" cy="792088"/>
          </a:xfrm>
        </p:spPr>
        <p:txBody>
          <a:bodyPr>
            <a:noAutofit/>
          </a:bodyPr>
          <a:lstStyle/>
          <a:p>
            <a:r>
              <a:rPr lang="en-GB" sz="4000" dirty="0"/>
              <a:t>How to assess the cognitive </a:t>
            </a:r>
            <a:r>
              <a:rPr lang="en-GB" sz="4000" dirty="0" smtClean="0"/>
              <a:t>state</a:t>
            </a:r>
            <a:r>
              <a:rPr lang="hu-HU" sz="4000" dirty="0" smtClean="0"/>
              <a:t>?</a:t>
            </a:r>
            <a:endParaRPr lang="en-US" sz="4000" dirty="0"/>
          </a:p>
        </p:txBody>
      </p:sp>
      <p:sp>
        <p:nvSpPr>
          <p:cNvPr id="8" name="Szövegdoboz 7"/>
          <p:cNvSpPr txBox="1"/>
          <p:nvPr/>
        </p:nvSpPr>
        <p:spPr>
          <a:xfrm>
            <a:off x="3775932" y="6550223"/>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9" name="Élőláb helye 8"/>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1159019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90364" y="4077072"/>
            <a:ext cx="8784976" cy="1800199"/>
          </a:xfrm>
        </p:spPr>
        <p:txBody>
          <a:bodyPr>
            <a:noAutofit/>
          </a:bodyPr>
          <a:lstStyle/>
          <a:p>
            <a:pPr marL="109728" indent="0">
              <a:buNone/>
            </a:pPr>
            <a:r>
              <a:rPr lang="en-GB" sz="2800" dirty="0"/>
              <a:t>Performance measure of a player during nearly one </a:t>
            </a:r>
            <a:r>
              <a:rPr lang="en-GB" sz="2800" dirty="0" smtClean="0"/>
              <a:t>year</a:t>
            </a:r>
            <a:endParaRPr lang="hu-HU" sz="2800" dirty="0" smtClean="0"/>
          </a:p>
          <a:p>
            <a:r>
              <a:rPr lang="hu-HU" sz="2800" dirty="0" err="1" smtClean="0"/>
              <a:t>Noisy</a:t>
            </a:r>
            <a:r>
              <a:rPr lang="hu-HU" sz="2800" dirty="0" smtClean="0"/>
              <a:t> – </a:t>
            </a:r>
            <a:r>
              <a:rPr lang="hu-HU" sz="2800" dirty="0" err="1" smtClean="0"/>
              <a:t>distribution</a:t>
            </a:r>
            <a:r>
              <a:rPr lang="hu-HU" sz="2800" dirty="0" smtClean="0"/>
              <a:t> of </a:t>
            </a:r>
            <a:r>
              <a:rPr lang="hu-HU" sz="2800" dirty="0" err="1" smtClean="0"/>
              <a:t>reference</a:t>
            </a:r>
            <a:r>
              <a:rPr lang="hu-HU" sz="2800" dirty="0" smtClean="0"/>
              <a:t> and </a:t>
            </a:r>
            <a:r>
              <a:rPr lang="hu-HU" sz="2800" dirty="0" err="1" smtClean="0"/>
              <a:t>current</a:t>
            </a:r>
            <a:r>
              <a:rPr lang="hu-HU" sz="2800" dirty="0" smtClean="0"/>
              <a:t> </a:t>
            </a:r>
            <a:r>
              <a:rPr lang="hu-HU" sz="2800" dirty="0" err="1" smtClean="0"/>
              <a:t>data</a:t>
            </a:r>
            <a:r>
              <a:rPr lang="hu-HU" sz="2800" dirty="0" smtClean="0"/>
              <a:t> </a:t>
            </a:r>
            <a:r>
              <a:rPr lang="hu-HU" sz="2800" dirty="0" err="1" smtClean="0"/>
              <a:t>sets</a:t>
            </a:r>
            <a:r>
              <a:rPr lang="hu-HU" sz="2800" dirty="0" smtClean="0"/>
              <a:t> </a:t>
            </a:r>
            <a:r>
              <a:rPr lang="hu-HU" sz="2800" dirty="0" err="1" smtClean="0"/>
              <a:t>are</a:t>
            </a:r>
            <a:r>
              <a:rPr lang="hu-HU" sz="2800" dirty="0" smtClean="0"/>
              <a:t> </a:t>
            </a:r>
            <a:r>
              <a:rPr lang="hu-HU" sz="2800" dirty="0" err="1" smtClean="0"/>
              <a:t>to</a:t>
            </a:r>
            <a:r>
              <a:rPr lang="hu-HU" sz="2800" dirty="0" smtClean="0"/>
              <a:t> be </a:t>
            </a:r>
            <a:r>
              <a:rPr lang="hu-HU" sz="2800" dirty="0" err="1" smtClean="0"/>
              <a:t>compared</a:t>
            </a:r>
            <a:endParaRPr lang="en-US" sz="2800" dirty="0"/>
          </a:p>
        </p:txBody>
      </p:sp>
      <p:sp>
        <p:nvSpPr>
          <p:cNvPr id="3" name="Dátum helye 2"/>
          <p:cNvSpPr>
            <a:spLocks noGrp="1"/>
          </p:cNvSpPr>
          <p:nvPr>
            <p:ph type="dt" sz="half" idx="10"/>
          </p:nvPr>
        </p:nvSpPr>
        <p:spPr/>
        <p:txBody>
          <a:bodyPr/>
          <a:lstStyle/>
          <a:p>
            <a:r>
              <a:rPr lang="en-US" smtClean="0"/>
              <a:t>22 May, 2015</a:t>
            </a:r>
            <a:endParaRPr lang="hu-HU" dirty="0"/>
          </a:p>
        </p:txBody>
      </p:sp>
      <p:sp>
        <p:nvSpPr>
          <p:cNvPr id="4" name="Dia számának helye 3"/>
          <p:cNvSpPr>
            <a:spLocks noGrp="1"/>
          </p:cNvSpPr>
          <p:nvPr>
            <p:ph type="sldNum" sz="quarter" idx="12"/>
          </p:nvPr>
        </p:nvSpPr>
        <p:spPr/>
        <p:txBody>
          <a:bodyPr/>
          <a:lstStyle/>
          <a:p>
            <a:fld id="{F450ADBC-3396-4FFB-9E58-A6AB70DCADD4}" type="slidenum">
              <a:rPr lang="hu-HU" smtClean="0"/>
              <a:pPr/>
              <a:t>12</a:t>
            </a:fld>
            <a:endParaRPr lang="hu-HU" dirty="0"/>
          </a:p>
        </p:txBody>
      </p:sp>
      <p:sp>
        <p:nvSpPr>
          <p:cNvPr id="5" name="Cím 4"/>
          <p:cNvSpPr>
            <a:spLocks noGrp="1"/>
          </p:cNvSpPr>
          <p:nvPr>
            <p:ph type="title"/>
          </p:nvPr>
        </p:nvSpPr>
        <p:spPr>
          <a:xfrm>
            <a:off x="251520" y="116632"/>
            <a:ext cx="8892480" cy="792088"/>
          </a:xfrm>
        </p:spPr>
        <p:txBody>
          <a:bodyPr>
            <a:normAutofit fontScale="90000"/>
          </a:bodyPr>
          <a:lstStyle/>
          <a:p>
            <a:r>
              <a:rPr lang="en-GB" sz="4400" dirty="0"/>
              <a:t>How to assess the cognitive </a:t>
            </a:r>
            <a:r>
              <a:rPr lang="en-GB" sz="4400" dirty="0" smtClean="0"/>
              <a:t>state</a:t>
            </a:r>
            <a:r>
              <a:rPr lang="hu-HU" sz="4400" dirty="0" smtClean="0"/>
              <a:t>?</a:t>
            </a:r>
            <a:endParaRPr lang="en-US" dirty="0"/>
          </a:p>
        </p:txBody>
      </p:sp>
      <p:pic>
        <p:nvPicPr>
          <p:cNvPr id="6" name="Kép 5" descr="figure7.png"/>
          <p:cNvPicPr/>
          <p:nvPr/>
        </p:nvPicPr>
        <p:blipFill>
          <a:blip r:embed="rId2" cstate="print"/>
          <a:stretch>
            <a:fillRect/>
          </a:stretch>
        </p:blipFill>
        <p:spPr>
          <a:xfrm>
            <a:off x="378396" y="980728"/>
            <a:ext cx="8496944" cy="2952328"/>
          </a:xfrm>
          <a:prstGeom prst="rect">
            <a:avLst/>
          </a:prstGeom>
        </p:spPr>
      </p:pic>
      <p:sp>
        <p:nvSpPr>
          <p:cNvPr id="8" name="Szövegdoboz 7"/>
          <p:cNvSpPr txBox="1"/>
          <p:nvPr/>
        </p:nvSpPr>
        <p:spPr>
          <a:xfrm>
            <a:off x="3775932" y="6550223"/>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9" name="Élőláb helye 8"/>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3495230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3573016"/>
            <a:ext cx="9144000" cy="2664296"/>
          </a:xfrm>
        </p:spPr>
        <p:txBody>
          <a:bodyPr>
            <a:normAutofit fontScale="92500"/>
          </a:bodyPr>
          <a:lstStyle/>
          <a:p>
            <a:pPr marL="109728" indent="0">
              <a:buNone/>
            </a:pPr>
            <a:r>
              <a:rPr lang="en-US" sz="3000" dirty="0" err="1" smtClean="0"/>
              <a:t>Lilliefors</a:t>
            </a:r>
            <a:r>
              <a:rPr lang="en-US" sz="3000" dirty="0" smtClean="0"/>
              <a:t> test: the normality hypothesis is rejected</a:t>
            </a:r>
          </a:p>
          <a:p>
            <a:pPr marL="109728" lvl="1" indent="0" algn="ctr">
              <a:spcBef>
                <a:spcPts val="0"/>
              </a:spcBef>
              <a:buSzPct val="68000"/>
              <a:buNone/>
            </a:pPr>
            <a:r>
              <a:rPr lang="en-US" sz="4800" dirty="0" smtClean="0">
                <a:sym typeface="Symbol"/>
              </a:rPr>
              <a:t></a:t>
            </a:r>
          </a:p>
          <a:p>
            <a:pPr marL="109728" lvl="1" indent="0" algn="just">
              <a:spcBef>
                <a:spcPts val="400"/>
              </a:spcBef>
              <a:buSzPct val="68000"/>
              <a:buNone/>
            </a:pPr>
            <a:r>
              <a:rPr lang="en-US" sz="2800" dirty="0" smtClean="0">
                <a:sym typeface="Symbol"/>
              </a:rPr>
              <a:t>Nonparametric statistical hypothesis tests: </a:t>
            </a:r>
            <a:r>
              <a:rPr lang="en-US" sz="2800" dirty="0" smtClean="0"/>
              <a:t>Kolmogorov-</a:t>
            </a:r>
            <a:r>
              <a:rPr lang="en-US" sz="2800" dirty="0" err="1" smtClean="0"/>
              <a:t>Smirno</a:t>
            </a:r>
            <a:r>
              <a:rPr lang="hu-HU" sz="2800" dirty="0" smtClean="0"/>
              <a:t>ff</a:t>
            </a:r>
            <a:r>
              <a:rPr lang="en-US" sz="2800" dirty="0" smtClean="0"/>
              <a:t> two-sample test, Wilcoxon signed-rank test, etc.</a:t>
            </a:r>
            <a:r>
              <a:rPr lang="en-US" sz="2800" dirty="0" smtClean="0">
                <a:sym typeface="Symbol"/>
              </a:rPr>
              <a:t> </a:t>
            </a:r>
          </a:p>
          <a:p>
            <a:endParaRPr lang="en-US" dirty="0"/>
          </a:p>
        </p:txBody>
      </p:sp>
      <p:sp>
        <p:nvSpPr>
          <p:cNvPr id="3" name="Dátum helye 2"/>
          <p:cNvSpPr>
            <a:spLocks noGrp="1"/>
          </p:cNvSpPr>
          <p:nvPr>
            <p:ph type="dt" sz="half" idx="10"/>
          </p:nvPr>
        </p:nvSpPr>
        <p:spPr/>
        <p:txBody>
          <a:bodyPr/>
          <a:lstStyle/>
          <a:p>
            <a:r>
              <a:rPr lang="en-US" smtClean="0"/>
              <a:t>22 May, 2015</a:t>
            </a:r>
            <a:endParaRPr lang="hu-HU" dirty="0"/>
          </a:p>
        </p:txBody>
      </p:sp>
      <p:sp>
        <p:nvSpPr>
          <p:cNvPr id="4" name="Dia számának helye 3"/>
          <p:cNvSpPr>
            <a:spLocks noGrp="1"/>
          </p:cNvSpPr>
          <p:nvPr>
            <p:ph type="sldNum" sz="quarter" idx="12"/>
          </p:nvPr>
        </p:nvSpPr>
        <p:spPr/>
        <p:txBody>
          <a:bodyPr/>
          <a:lstStyle/>
          <a:p>
            <a:fld id="{F450ADBC-3396-4FFB-9E58-A6AB70DCADD4}" type="slidenum">
              <a:rPr lang="hu-HU" smtClean="0"/>
              <a:pPr/>
              <a:t>13</a:t>
            </a:fld>
            <a:endParaRPr lang="hu-HU" dirty="0"/>
          </a:p>
        </p:txBody>
      </p:sp>
      <p:sp>
        <p:nvSpPr>
          <p:cNvPr id="5" name="Cím 4"/>
          <p:cNvSpPr>
            <a:spLocks noGrp="1"/>
          </p:cNvSpPr>
          <p:nvPr>
            <p:ph type="title"/>
          </p:nvPr>
        </p:nvSpPr>
        <p:spPr>
          <a:xfrm>
            <a:off x="0" y="0"/>
            <a:ext cx="9140020" cy="648072"/>
          </a:xfrm>
        </p:spPr>
        <p:txBody>
          <a:bodyPr>
            <a:noAutofit/>
          </a:bodyPr>
          <a:lstStyle/>
          <a:p>
            <a:r>
              <a:rPr lang="en-GB" sz="4000" dirty="0"/>
              <a:t>How to assess the cognitive </a:t>
            </a:r>
            <a:r>
              <a:rPr lang="en-GB" sz="4000" dirty="0" err="1" smtClean="0"/>
              <a:t>st</a:t>
            </a:r>
            <a:r>
              <a:rPr lang="hu-HU" sz="4000" dirty="0" err="1" smtClean="0"/>
              <a:t>ate</a:t>
            </a:r>
            <a:r>
              <a:rPr lang="hu-HU" sz="4000" dirty="0" smtClean="0"/>
              <a:t>?</a:t>
            </a:r>
            <a:endParaRPr lang="en-US" sz="4000" dirty="0"/>
          </a:p>
        </p:txBody>
      </p:sp>
      <p:pic>
        <p:nvPicPr>
          <p:cNvPr id="6" name="Kép 5" descr="figure8a.png"/>
          <p:cNvPicPr/>
          <p:nvPr/>
        </p:nvPicPr>
        <p:blipFill>
          <a:blip r:embed="rId2" cstate="print"/>
          <a:stretch>
            <a:fillRect/>
          </a:stretch>
        </p:blipFill>
        <p:spPr>
          <a:xfrm>
            <a:off x="4716016" y="625371"/>
            <a:ext cx="4248472" cy="2808312"/>
          </a:xfrm>
          <a:prstGeom prst="rect">
            <a:avLst/>
          </a:prstGeom>
        </p:spPr>
      </p:pic>
      <p:pic>
        <p:nvPicPr>
          <p:cNvPr id="7" name="Kép 6" descr="figure8b.png"/>
          <p:cNvPicPr/>
          <p:nvPr/>
        </p:nvPicPr>
        <p:blipFill>
          <a:blip r:embed="rId3" cstate="print"/>
          <a:stretch>
            <a:fillRect/>
          </a:stretch>
        </p:blipFill>
        <p:spPr>
          <a:xfrm>
            <a:off x="323528" y="620688"/>
            <a:ext cx="4032448" cy="2808312"/>
          </a:xfrm>
          <a:prstGeom prst="rect">
            <a:avLst/>
          </a:prstGeom>
        </p:spPr>
      </p:pic>
      <p:sp>
        <p:nvSpPr>
          <p:cNvPr id="8" name="Szövegdoboz 7"/>
          <p:cNvSpPr txBox="1"/>
          <p:nvPr/>
        </p:nvSpPr>
        <p:spPr>
          <a:xfrm>
            <a:off x="3775932" y="6550223"/>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9" name="Élőláb helye 8"/>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1034410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692696"/>
            <a:ext cx="9144000" cy="4968552"/>
          </a:xfrm>
        </p:spPr>
        <p:txBody>
          <a:bodyPr>
            <a:normAutofit/>
          </a:bodyPr>
          <a:lstStyle/>
          <a:p>
            <a:r>
              <a:rPr lang="en-US" dirty="0" smtClean="0"/>
              <a:t>No direct proof - due to the long time needed to detect a critical cognitive change</a:t>
            </a:r>
          </a:p>
          <a:p>
            <a:r>
              <a:rPr lang="en-US" dirty="0" smtClean="0"/>
              <a:t>Studies have shown that MCI patients performed poorly on Paired Associates Learning (PAL) computerized cognitive test. Players were asked to perform it. </a:t>
            </a:r>
          </a:p>
          <a:p>
            <a:r>
              <a:rPr lang="en-US" dirty="0" smtClean="0"/>
              <a:t>The performance shown in the computer games correlates to their performance measured by the PAL test.</a:t>
            </a:r>
          </a:p>
          <a:p>
            <a:endParaRPr lang="hu-HU" dirty="0"/>
          </a:p>
          <a:p>
            <a:endParaRPr lang="en-US" dirty="0"/>
          </a:p>
        </p:txBody>
      </p:sp>
      <p:sp>
        <p:nvSpPr>
          <p:cNvPr id="3" name="Dátum helye 2"/>
          <p:cNvSpPr>
            <a:spLocks noGrp="1"/>
          </p:cNvSpPr>
          <p:nvPr>
            <p:ph type="dt" sz="half" idx="10"/>
          </p:nvPr>
        </p:nvSpPr>
        <p:spPr/>
        <p:txBody>
          <a:bodyPr/>
          <a:lstStyle/>
          <a:p>
            <a:r>
              <a:rPr lang="en-US" smtClean="0"/>
              <a:t>22 May, 2015</a:t>
            </a:r>
            <a:endParaRPr lang="hu-HU"/>
          </a:p>
        </p:txBody>
      </p:sp>
      <p:sp>
        <p:nvSpPr>
          <p:cNvPr id="4" name="Dia számának helye 3"/>
          <p:cNvSpPr>
            <a:spLocks noGrp="1"/>
          </p:cNvSpPr>
          <p:nvPr>
            <p:ph type="sldNum" sz="quarter" idx="12"/>
          </p:nvPr>
        </p:nvSpPr>
        <p:spPr/>
        <p:txBody>
          <a:bodyPr/>
          <a:lstStyle/>
          <a:p>
            <a:fld id="{F450ADBC-3396-4FFB-9E58-A6AB70DCADD4}" type="slidenum">
              <a:rPr lang="hu-HU" smtClean="0"/>
              <a:pPr/>
              <a:t>14</a:t>
            </a:fld>
            <a:endParaRPr lang="hu-HU" dirty="0"/>
          </a:p>
        </p:txBody>
      </p:sp>
      <p:sp>
        <p:nvSpPr>
          <p:cNvPr id="5" name="Cím 4"/>
          <p:cNvSpPr>
            <a:spLocks noGrp="1"/>
          </p:cNvSpPr>
          <p:nvPr>
            <p:ph type="title"/>
          </p:nvPr>
        </p:nvSpPr>
        <p:spPr>
          <a:xfrm>
            <a:off x="0" y="0"/>
            <a:ext cx="8229600" cy="922114"/>
          </a:xfrm>
        </p:spPr>
        <p:txBody>
          <a:bodyPr/>
          <a:lstStyle/>
          <a:p>
            <a:r>
              <a:rPr lang="en-GB" sz="4400" dirty="0"/>
              <a:t>Proof of the concept</a:t>
            </a:r>
            <a:endParaRPr lang="en-US" dirty="0"/>
          </a:p>
        </p:txBody>
      </p:sp>
      <p:sp>
        <p:nvSpPr>
          <p:cNvPr id="6" name="Szövegdoboz 5"/>
          <p:cNvSpPr txBox="1"/>
          <p:nvPr/>
        </p:nvSpPr>
        <p:spPr>
          <a:xfrm>
            <a:off x="3775932" y="6550223"/>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pic>
        <p:nvPicPr>
          <p:cNvPr id="7" name="Kép 6" descr="figure10.png"/>
          <p:cNvPicPr/>
          <p:nvPr/>
        </p:nvPicPr>
        <p:blipFill>
          <a:blip r:embed="rId2" cstate="print"/>
          <a:stretch>
            <a:fillRect/>
          </a:stretch>
        </p:blipFill>
        <p:spPr>
          <a:xfrm>
            <a:off x="2123728" y="4149080"/>
            <a:ext cx="6624736" cy="2401143"/>
          </a:xfrm>
          <a:prstGeom prst="rect">
            <a:avLst/>
          </a:prstGeom>
        </p:spPr>
      </p:pic>
      <p:sp>
        <p:nvSpPr>
          <p:cNvPr id="8" name="Élőláb helye 7"/>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4000866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107436" y="6381480"/>
            <a:ext cx="1919794" cy="365449"/>
          </a:xfrm>
          <a:prstGeom prst="rect">
            <a:avLst/>
          </a:prstGeom>
        </p:spPr>
        <p:txBody>
          <a:bodyPr lIns="81639" tIns="40820" rIns="81639" bIns="40820" anchor="b"/>
          <a:lstStyle/>
          <a:p>
            <a:pPr>
              <a:lnSpc>
                <a:spcPct val="100000"/>
              </a:lnSpc>
            </a:pPr>
            <a:r>
              <a:rPr lang="hu-HU" sz="900">
                <a:solidFill>
                  <a:srgbClr val="FFFFFF"/>
                </a:solidFill>
                <a:latin typeface="Lucida Sans Unicode"/>
              </a:rPr>
              <a:t>22 May, 2015</a:t>
            </a:r>
            <a:endParaRPr/>
          </a:p>
        </p:txBody>
      </p:sp>
      <p:sp>
        <p:nvSpPr>
          <p:cNvPr id="105" name="TextShape 2"/>
          <p:cNvSpPr txBox="1"/>
          <p:nvPr/>
        </p:nvSpPr>
        <p:spPr>
          <a:xfrm>
            <a:off x="107435" y="6021583"/>
            <a:ext cx="1079578" cy="364796"/>
          </a:xfrm>
          <a:prstGeom prst="rect">
            <a:avLst/>
          </a:prstGeom>
        </p:spPr>
        <p:txBody>
          <a:bodyPr lIns="81639" tIns="40820" rIns="81639" bIns="40820" anchor="b"/>
          <a:lstStyle/>
          <a:p>
            <a:pPr>
              <a:lnSpc>
                <a:spcPct val="100000"/>
              </a:lnSpc>
            </a:pPr>
            <a:fld id="{FF19B12B-AABB-49D0-AC70-E24CCA553579}" type="slidenum">
              <a:rPr lang="hu-HU" sz="900" smtClean="0">
                <a:solidFill>
                  <a:srgbClr val="FFFFFF"/>
                </a:solidFill>
                <a:latin typeface="Lucida Sans Unicode"/>
              </a:rPr>
              <a:t>15</a:t>
            </a:fld>
            <a:endParaRPr dirty="0"/>
          </a:p>
        </p:txBody>
      </p:sp>
      <p:sp>
        <p:nvSpPr>
          <p:cNvPr id="106" name="TextShape 3"/>
          <p:cNvSpPr txBox="1"/>
          <p:nvPr/>
        </p:nvSpPr>
        <p:spPr>
          <a:xfrm>
            <a:off x="457172" y="274658"/>
            <a:ext cx="8228763" cy="1142723"/>
          </a:xfrm>
          <a:prstGeom prst="rect">
            <a:avLst/>
          </a:prstGeom>
        </p:spPr>
        <p:txBody>
          <a:bodyPr lIns="81639" tIns="40820" rIns="81639" bIns="40820" anchor="ctr"/>
          <a:lstStyle/>
          <a:p>
            <a:pPr>
              <a:lnSpc>
                <a:spcPct val="100000"/>
              </a:lnSpc>
            </a:pPr>
            <a:r>
              <a:rPr lang="hu-HU" sz="3700" b="1">
                <a:solidFill>
                  <a:srgbClr val="1D3641"/>
                </a:solidFill>
                <a:latin typeface="Lucida Sans Unicode"/>
              </a:rPr>
              <a:t>M3W playground with games</a:t>
            </a:r>
            <a:endParaRPr/>
          </a:p>
        </p:txBody>
      </p:sp>
      <p:pic>
        <p:nvPicPr>
          <p:cNvPr id="107" name="Kép 5"/>
          <p:cNvPicPr/>
          <p:nvPr/>
        </p:nvPicPr>
        <p:blipFill>
          <a:blip r:embed="rId2"/>
          <a:stretch>
            <a:fillRect/>
          </a:stretch>
        </p:blipFill>
        <p:spPr>
          <a:xfrm>
            <a:off x="2123236" y="1164930"/>
            <a:ext cx="6993747" cy="5072199"/>
          </a:xfrm>
          <a:prstGeom prst="rect">
            <a:avLst/>
          </a:prstGeom>
          <a:ln>
            <a:noFill/>
          </a:ln>
        </p:spPr>
      </p:pic>
      <p:sp>
        <p:nvSpPr>
          <p:cNvPr id="108" name="TextShape 4"/>
          <p:cNvSpPr txBox="1"/>
          <p:nvPr/>
        </p:nvSpPr>
        <p:spPr>
          <a:xfrm>
            <a:off x="4379704" y="6408260"/>
            <a:ext cx="2350189" cy="364796"/>
          </a:xfrm>
          <a:prstGeom prst="rect">
            <a:avLst/>
          </a:prstGeom>
        </p:spPr>
        <p:txBody>
          <a:bodyPr lIns="81639" tIns="40820" rIns="81639" bIns="40820" anchor="b"/>
          <a:lstStyle/>
          <a:p>
            <a:endParaRPr/>
          </a:p>
        </p:txBody>
      </p:sp>
    </p:spTree>
    <p:extLst>
      <p:ext uri="{BB962C8B-B14F-4D97-AF65-F5344CB8AC3E}">
        <p14:creationId xmlns:p14="http://schemas.microsoft.com/office/powerpoint/2010/main" val="120891034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átum helye 2"/>
          <p:cNvSpPr>
            <a:spLocks noGrp="1"/>
          </p:cNvSpPr>
          <p:nvPr>
            <p:ph type="dt" sz="half" idx="10"/>
          </p:nvPr>
        </p:nvSpPr>
        <p:spPr/>
        <p:txBody>
          <a:bodyPr/>
          <a:lstStyle/>
          <a:p>
            <a:r>
              <a:rPr lang="en-US" smtClean="0"/>
              <a:t>22 May, 2015</a:t>
            </a:r>
            <a:endParaRPr lang="hu-HU"/>
          </a:p>
        </p:txBody>
      </p:sp>
      <p:sp>
        <p:nvSpPr>
          <p:cNvPr id="4" name="Dia számának helye 3"/>
          <p:cNvSpPr>
            <a:spLocks noGrp="1"/>
          </p:cNvSpPr>
          <p:nvPr>
            <p:ph type="sldNum" sz="quarter" idx="12"/>
          </p:nvPr>
        </p:nvSpPr>
        <p:spPr/>
        <p:txBody>
          <a:bodyPr/>
          <a:lstStyle/>
          <a:p>
            <a:fld id="{F450ADBC-3396-4FFB-9E58-A6AB70DCADD4}" type="slidenum">
              <a:rPr lang="hu-HU" smtClean="0"/>
              <a:pPr/>
              <a:t>16</a:t>
            </a:fld>
            <a:endParaRPr lang="hu-HU" dirty="0"/>
          </a:p>
        </p:txBody>
      </p:sp>
      <p:sp>
        <p:nvSpPr>
          <p:cNvPr id="5" name="Cím 4"/>
          <p:cNvSpPr>
            <a:spLocks noGrp="1"/>
          </p:cNvSpPr>
          <p:nvPr>
            <p:ph type="title"/>
          </p:nvPr>
        </p:nvSpPr>
        <p:spPr/>
        <p:txBody>
          <a:bodyPr/>
          <a:lstStyle/>
          <a:p>
            <a:r>
              <a:rPr lang="hu-HU" dirty="0" err="1" smtClean="0"/>
              <a:t>Trail</a:t>
            </a:r>
            <a:r>
              <a:rPr lang="hu-HU" dirty="0" smtClean="0"/>
              <a:t> </a:t>
            </a:r>
            <a:r>
              <a:rPr lang="hu-HU" dirty="0" err="1" smtClean="0"/>
              <a:t>Making</a:t>
            </a:r>
            <a:r>
              <a:rPr lang="hu-HU" dirty="0" smtClean="0"/>
              <a:t> Test vs. </a:t>
            </a:r>
            <a:r>
              <a:rPr lang="hu-HU" dirty="0" err="1" smtClean="0"/>
              <a:t>Rabbits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9213" y="1084263"/>
            <a:ext cx="9045575" cy="4687887"/>
          </a:xfrm>
          <a:prstGeom prst="rect">
            <a:avLst/>
          </a:prstGeom>
          <a:noFill/>
          <a:ln w="9525">
            <a:noFill/>
            <a:miter lim="800000"/>
            <a:headEnd/>
            <a:tailEnd/>
          </a:ln>
        </p:spPr>
      </p:pic>
      <p:sp>
        <p:nvSpPr>
          <p:cNvPr id="2" name="Élőláb helye 1"/>
          <p:cNvSpPr>
            <a:spLocks noGrp="1"/>
          </p:cNvSpPr>
          <p:nvPr>
            <p:ph type="ftr" sz="quarter" idx="11"/>
          </p:nvPr>
        </p:nvSpPr>
        <p:spPr/>
        <p:txBody>
          <a:bodyPr/>
          <a:lstStyle/>
          <a:p>
            <a:endParaRPr lang="hu-H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a:xfrm>
            <a:off x="569977" y="188640"/>
            <a:ext cx="8229600" cy="1143000"/>
          </a:xfrm>
        </p:spPr>
        <p:txBody>
          <a:bodyPr/>
          <a:lstStyle/>
          <a:p>
            <a:pPr algn="ctr"/>
            <a:r>
              <a:rPr lang="hu-HU" dirty="0" err="1" smtClean="0"/>
              <a:t>Thank</a:t>
            </a:r>
            <a:r>
              <a:rPr lang="hu-HU" dirty="0" smtClean="0"/>
              <a:t> </a:t>
            </a:r>
            <a:r>
              <a:rPr lang="hu-HU" dirty="0" err="1" smtClean="0"/>
              <a:t>you</a:t>
            </a:r>
            <a:r>
              <a:rPr lang="hu-HU" dirty="0" smtClean="0"/>
              <a:t> </a:t>
            </a:r>
            <a:r>
              <a:rPr lang="hu-HU" dirty="0" err="1" smtClean="0"/>
              <a:t>for</a:t>
            </a:r>
            <a:r>
              <a:rPr lang="hu-HU" dirty="0" smtClean="0"/>
              <a:t> </a:t>
            </a:r>
            <a:r>
              <a:rPr lang="hu-HU" dirty="0" err="1" smtClean="0"/>
              <a:t>your</a:t>
            </a:r>
            <a:r>
              <a:rPr lang="hu-HU" dirty="0" smtClean="0"/>
              <a:t> </a:t>
            </a:r>
            <a:r>
              <a:rPr lang="hu-HU" dirty="0" err="1" smtClean="0"/>
              <a:t>attention</a:t>
            </a:r>
            <a:r>
              <a:rPr lang="hu-HU" dirty="0" smtClean="0"/>
              <a:t>!</a:t>
            </a:r>
            <a:endParaRPr lang="hu-HU" dirty="0"/>
          </a:p>
        </p:txBody>
      </p:sp>
      <p:sp>
        <p:nvSpPr>
          <p:cNvPr id="2" name="Dátum helye 1"/>
          <p:cNvSpPr>
            <a:spLocks noGrp="1"/>
          </p:cNvSpPr>
          <p:nvPr>
            <p:ph type="dt" sz="half" idx="10"/>
          </p:nvPr>
        </p:nvSpPr>
        <p:spPr/>
        <p:txBody>
          <a:bodyPr/>
          <a:lstStyle/>
          <a:p>
            <a:r>
              <a:rPr lang="en-US" smtClean="0"/>
              <a:t>22 May, 2015</a:t>
            </a:r>
            <a:endParaRPr lang="hu-HU" dirty="0"/>
          </a:p>
        </p:txBody>
      </p:sp>
      <p:sp>
        <p:nvSpPr>
          <p:cNvPr id="5" name="Szövegdoboz 4"/>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6" name="Dia számának helye 5"/>
          <p:cNvSpPr>
            <a:spLocks noGrp="1"/>
          </p:cNvSpPr>
          <p:nvPr>
            <p:ph type="sldNum" sz="quarter" idx="12"/>
          </p:nvPr>
        </p:nvSpPr>
        <p:spPr/>
        <p:txBody>
          <a:bodyPr/>
          <a:lstStyle/>
          <a:p>
            <a:fld id="{F450ADBC-3396-4FFB-9E58-A6AB70DCADD4}" type="slidenum">
              <a:rPr lang="hu-HU" smtClean="0"/>
              <a:pPr/>
              <a:t>17</a:t>
            </a:fld>
            <a:endParaRPr lang="hu-HU" dirty="0"/>
          </a:p>
        </p:txBody>
      </p:sp>
      <p:sp>
        <p:nvSpPr>
          <p:cNvPr id="7" name="Cím 2"/>
          <p:cNvSpPr txBox="1">
            <a:spLocks/>
          </p:cNvSpPr>
          <p:nvPr/>
        </p:nvSpPr>
        <p:spPr>
          <a:xfrm>
            <a:off x="611560" y="1700808"/>
            <a:ext cx="8229600" cy="432048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The M3W project has</a:t>
            </a:r>
            <a:r>
              <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been</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supported</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by</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the</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AAL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Joint</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Programme</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(AAL-2009-2-109), and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by</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the</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national</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funding</a:t>
            </a:r>
            <a:r>
              <a:rPr kumimoji="0" lang="hu-HU" sz="2400"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agencies</a:t>
            </a:r>
            <a:r>
              <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in</a:t>
            </a:r>
            <a:r>
              <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Hungary, </a:t>
            </a:r>
            <a:r>
              <a:rPr kumimoji="0" lang="hu-HU" sz="2400" i="0" u="none" strike="noStrike" kern="1200" cap="none" spc="0" normalizeH="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Greece</a:t>
            </a:r>
            <a:r>
              <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Luxembourg and </a:t>
            </a:r>
            <a:r>
              <a:rPr kumimoji="0" lang="hu-HU" sz="2400" i="0" u="none" strike="noStrike" kern="1200" cap="none" spc="0" normalizeH="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Switzerland</a:t>
            </a:r>
            <a:r>
              <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t>
            </a:r>
          </a:p>
          <a:p>
            <a:pPr marL="0" marR="0" lvl="0" indent="0" defTabSz="914400" rtl="0" eaLnBrk="1" fontAlgn="auto" latinLnBrk="0" hangingPunct="1">
              <a:lnSpc>
                <a:spcPct val="100000"/>
              </a:lnSpc>
              <a:spcBef>
                <a:spcPct val="0"/>
              </a:spcBef>
              <a:spcAft>
                <a:spcPts val="0"/>
              </a:spcAft>
              <a:buClrTx/>
              <a:buSzTx/>
              <a:buFontTx/>
              <a:buNone/>
              <a:tabLst/>
              <a:defRPr/>
            </a:pPr>
            <a:endParaRPr kumimoji="0" lang="hu-HU" sz="2400"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hu-HU" sz="2400" dirty="0" err="1" smtClean="0">
                <a:solidFill>
                  <a:schemeClr val="tx2"/>
                </a:solidFill>
                <a:effectLst>
                  <a:outerShdw blurRad="31750" dist="25400" dir="5400000" algn="tl" rotWithShape="0">
                    <a:srgbClr val="000000">
                      <a:alpha val="25000"/>
                    </a:srgbClr>
                  </a:outerShdw>
                </a:effectLst>
                <a:latin typeface="+mj-lt"/>
                <a:ea typeface="+mj-ea"/>
                <a:cs typeface="+mj-cs"/>
              </a:rPr>
              <a:t>Members</a:t>
            </a: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of </a:t>
            </a:r>
            <a:r>
              <a:rPr lang="hu-HU" sz="2400" dirty="0" err="1" smtClean="0">
                <a:solidFill>
                  <a:schemeClr val="tx2"/>
                </a:solidFill>
                <a:effectLst>
                  <a:outerShdw blurRad="31750" dist="25400" dir="5400000" algn="tl" rotWithShape="0">
                    <a:srgbClr val="000000">
                      <a:alpha val="25000"/>
                    </a:srgbClr>
                  </a:outerShdw>
                </a:effectLst>
                <a:latin typeface="+mj-lt"/>
                <a:ea typeface="+mj-ea"/>
                <a:cs typeface="+mj-cs"/>
              </a:rPr>
              <a:t>the</a:t>
            </a:r>
            <a:r>
              <a:rPr lang="hu-HU" sz="2400" noProof="0" dirty="0" smtClean="0">
                <a:solidFill>
                  <a:schemeClr val="tx2"/>
                </a:solidFill>
                <a:effectLst>
                  <a:outerShdw blurRad="31750" dist="25400" dir="5400000" algn="tl" rotWithShape="0">
                    <a:srgbClr val="000000">
                      <a:alpha val="25000"/>
                    </a:srgbClr>
                  </a:outerShdw>
                </a:effectLst>
                <a:latin typeface="+mj-lt"/>
                <a:ea typeface="+mj-ea"/>
                <a:cs typeface="+mj-cs"/>
              </a:rPr>
              <a:t> project </a:t>
            </a:r>
            <a:r>
              <a:rPr lang="hu-HU" sz="2400" noProof="0" dirty="0" err="1" smtClean="0">
                <a:solidFill>
                  <a:schemeClr val="tx2"/>
                </a:solidFill>
                <a:effectLst>
                  <a:outerShdw blurRad="31750" dist="25400" dir="5400000" algn="tl" rotWithShape="0">
                    <a:srgbClr val="000000">
                      <a:alpha val="25000"/>
                    </a:srgbClr>
                  </a:outerShdw>
                </a:effectLst>
                <a:latin typeface="+mj-lt"/>
                <a:ea typeface="+mj-ea"/>
                <a:cs typeface="+mj-cs"/>
              </a:rPr>
              <a:t>consortium</a:t>
            </a:r>
            <a:r>
              <a:rPr lang="hu-HU" sz="2400" noProof="0" dirty="0" smtClean="0">
                <a:solidFill>
                  <a:schemeClr val="tx2"/>
                </a:solidFill>
                <a:effectLst>
                  <a:outerShdw blurRad="31750" dist="25400" dir="5400000" algn="tl" rotWithShape="0">
                    <a:srgbClr val="000000">
                      <a:alpha val="25000"/>
                    </a:srgbClr>
                  </a:outerShdw>
                </a:effectLst>
                <a:latin typeface="+mj-lt"/>
                <a:ea typeface="+mj-ea"/>
                <a:cs typeface="+mj-cs"/>
              </a:rPr>
              <a:t>:</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Budapest University of </a:t>
            </a:r>
            <a:r>
              <a:rPr kumimoji="0" lang="hu-HU" sz="2400" i="0" u="none" strike="noStrike" kern="1200" cap="none" spc="0" normalizeH="0" baseline="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Technology</a:t>
            </a: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and </a:t>
            </a:r>
            <a:r>
              <a:rPr kumimoji="0" lang="hu-HU" sz="2400" i="0" u="none" strike="noStrike" kern="1200" cap="none" spc="0" normalizeH="0" baseline="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Economics</a:t>
            </a: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(HU)</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Semmelweis University (of </a:t>
            </a:r>
            <a:r>
              <a:rPr kumimoji="0" lang="hu-HU" sz="2400" i="0" u="none" strike="noStrike" kern="1200" cap="none" spc="0" normalizeH="0" baseline="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Medical</a:t>
            </a: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Sciences</a:t>
            </a: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HU)</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Zürich University of </a:t>
            </a:r>
            <a:r>
              <a:rPr lang="hu-HU" sz="2400" dirty="0" err="1" smtClean="0">
                <a:solidFill>
                  <a:schemeClr val="tx2"/>
                </a:solidFill>
                <a:effectLst>
                  <a:outerShdw blurRad="31750" dist="25400" dir="5400000" algn="tl" rotWithShape="0">
                    <a:srgbClr val="000000">
                      <a:alpha val="25000"/>
                    </a:srgbClr>
                  </a:outerShdw>
                </a:effectLst>
                <a:latin typeface="+mj-lt"/>
                <a:ea typeface="+mj-ea"/>
                <a:cs typeface="+mj-cs"/>
              </a:rPr>
              <a:t>Applied</a:t>
            </a: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hu-HU" sz="2400" dirty="0" err="1" smtClean="0">
                <a:solidFill>
                  <a:schemeClr val="tx2"/>
                </a:solidFill>
                <a:effectLst>
                  <a:outerShdw blurRad="31750" dist="25400" dir="5400000" algn="tl" rotWithShape="0">
                    <a:srgbClr val="000000">
                      <a:alpha val="25000"/>
                    </a:srgbClr>
                  </a:outerShdw>
                </a:effectLst>
                <a:latin typeface="+mj-lt"/>
                <a:ea typeface="+mj-ea"/>
                <a:cs typeface="+mj-cs"/>
              </a:rPr>
              <a:t>Sciences</a:t>
            </a: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(CH)</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hu-HU" sz="2400" i="0" u="none" strike="noStrike" kern="1200" cap="none" spc="0" normalizeH="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Actimage</a:t>
            </a:r>
            <a:r>
              <a:rPr kumimoji="0" lang="hu-HU" sz="2400" i="0" u="none" strike="noStrike" kern="1200" cap="none" spc="0" normalizeH="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Ltd. (LU)</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Silver Publishing </a:t>
            </a:r>
            <a:r>
              <a:rPr lang="hu-HU" sz="2400" dirty="0" err="1" smtClean="0">
                <a:solidFill>
                  <a:schemeClr val="tx2"/>
                </a:solidFill>
                <a:effectLst>
                  <a:outerShdw blurRad="31750" dist="25400" dir="5400000" algn="tl" rotWithShape="0">
                    <a:srgbClr val="000000">
                      <a:alpha val="25000"/>
                    </a:srgbClr>
                  </a:outerShdw>
                </a:effectLst>
                <a:latin typeface="+mj-lt"/>
                <a:ea typeface="+mj-ea"/>
                <a:cs typeface="+mj-cs"/>
              </a:rPr>
              <a:t>LtD</a:t>
            </a:r>
            <a:r>
              <a:rPr lang="hu-HU" sz="2400" dirty="0" smtClean="0">
                <a:solidFill>
                  <a:schemeClr val="tx2"/>
                </a:solidFill>
                <a:effectLst>
                  <a:outerShdw blurRad="31750" dist="25400" dir="5400000" algn="tl" rotWithShape="0">
                    <a:srgbClr val="000000">
                      <a:alpha val="25000"/>
                    </a:srgbClr>
                  </a:outerShdw>
                </a:effectLst>
                <a:latin typeface="+mj-lt"/>
                <a:ea typeface="+mj-ea"/>
                <a:cs typeface="+mj-cs"/>
              </a:rPr>
              <a:t>. (HU)</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baseline="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Gaudiopolis</a:t>
            </a:r>
            <a:r>
              <a:rPr kumimoji="0" lang="hu-HU" sz="2400" i="0" u="none" strike="noStrike" kern="1200" cap="none" spc="0" normalizeH="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hu-HU" sz="2400" i="0" u="none" strike="noStrike" kern="1200" cap="none" spc="0" normalizeH="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Elderly</a:t>
            </a:r>
            <a:r>
              <a:rPr kumimoji="0" lang="hu-HU" sz="2400" i="0" u="none" strike="noStrike" kern="1200" cap="none" spc="0" normalizeH="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Home (HU)</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hu-HU" sz="2400" baseline="0"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hu-HU" sz="2400" baseline="0" dirty="0" err="1" smtClean="0">
                <a:solidFill>
                  <a:schemeClr val="tx2"/>
                </a:solidFill>
                <a:effectLst>
                  <a:outerShdw blurRad="31750" dist="25400" dir="5400000" algn="tl" rotWithShape="0">
                    <a:srgbClr val="000000">
                      <a:alpha val="25000"/>
                    </a:srgbClr>
                  </a:outerShdw>
                </a:effectLst>
                <a:latin typeface="+mj-lt"/>
                <a:ea typeface="+mj-ea"/>
                <a:cs typeface="+mj-cs"/>
              </a:rPr>
              <a:t>Frontida</a:t>
            </a:r>
            <a:r>
              <a:rPr lang="hu-HU" sz="2400" baseline="0"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hu-HU" sz="2400" baseline="0" dirty="0" err="1" smtClean="0">
                <a:solidFill>
                  <a:schemeClr val="tx2"/>
                </a:solidFill>
                <a:effectLst>
                  <a:outerShdw blurRad="31750" dist="25400" dir="5400000" algn="tl" rotWithShape="0">
                    <a:srgbClr val="000000">
                      <a:alpha val="25000"/>
                    </a:srgbClr>
                  </a:outerShdw>
                </a:effectLst>
                <a:latin typeface="+mj-lt"/>
                <a:ea typeface="+mj-ea"/>
                <a:cs typeface="+mj-cs"/>
              </a:rPr>
              <a:t>Zois</a:t>
            </a:r>
            <a:r>
              <a:rPr lang="hu-HU" sz="2400" baseline="0"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hu-HU" sz="2400" baseline="0" dirty="0" err="1" smtClean="0">
                <a:solidFill>
                  <a:schemeClr val="tx2"/>
                </a:solidFill>
                <a:effectLst>
                  <a:outerShdw blurRad="31750" dist="25400" dir="5400000" algn="tl" rotWithShape="0">
                    <a:srgbClr val="000000">
                      <a:alpha val="25000"/>
                    </a:srgbClr>
                  </a:outerShdw>
                </a:effectLst>
                <a:latin typeface="+mj-lt"/>
                <a:ea typeface="+mj-ea"/>
                <a:cs typeface="+mj-cs"/>
              </a:rPr>
              <a:t>Homecare</a:t>
            </a:r>
            <a:r>
              <a:rPr lang="hu-HU" sz="2400" baseline="0" dirty="0" smtClean="0">
                <a:solidFill>
                  <a:schemeClr val="tx2"/>
                </a:solidFill>
                <a:effectLst>
                  <a:outerShdw blurRad="31750" dist="25400" dir="5400000" algn="tl" rotWithShape="0">
                    <a:srgbClr val="000000">
                      <a:alpha val="25000"/>
                    </a:srgbClr>
                  </a:outerShdw>
                </a:effectLst>
                <a:latin typeface="+mj-lt"/>
                <a:ea typeface="+mj-ea"/>
                <a:cs typeface="+mj-cs"/>
              </a:rPr>
              <a:t> Ltd. (GR)</a:t>
            </a:r>
            <a:endParaRPr kumimoji="0" lang="hu-HU" sz="2400" i="0" u="none" strike="noStrike" kern="1200" cap="none" spc="0" normalizeH="0" baseline="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hu-HU"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4" name="Szövegdoboz 3"/>
          <p:cNvSpPr txBox="1"/>
          <p:nvPr/>
        </p:nvSpPr>
        <p:spPr>
          <a:xfrm>
            <a:off x="4860032" y="5805264"/>
            <a:ext cx="3888432" cy="830997"/>
          </a:xfrm>
          <a:prstGeom prst="rect">
            <a:avLst/>
          </a:prstGeom>
          <a:noFill/>
        </p:spPr>
        <p:txBody>
          <a:bodyPr wrap="square" rtlCol="0">
            <a:spAutoFit/>
          </a:bodyPr>
          <a:lstStyle/>
          <a:p>
            <a:r>
              <a:rPr lang="hu-HU" sz="2400" b="1" dirty="0" smtClean="0">
                <a:solidFill>
                  <a:srgbClr val="FF0000"/>
                </a:solidFill>
              </a:rPr>
              <a:t>https://m3w-project.eu</a:t>
            </a:r>
          </a:p>
          <a:p>
            <a:r>
              <a:rPr lang="hu-HU" sz="2400" b="1" dirty="0" smtClean="0">
                <a:solidFill>
                  <a:srgbClr val="FF0000"/>
                </a:solidFill>
              </a:rPr>
              <a:t>https://kognito.eu</a:t>
            </a:r>
            <a:endParaRPr lang="en-US" sz="2400" b="1" dirty="0">
              <a:solidFill>
                <a:srgbClr val="FF0000"/>
              </a:solidFill>
            </a:endParaRPr>
          </a:p>
        </p:txBody>
      </p:sp>
    </p:spTree>
    <p:extLst>
      <p:ext uri="{BB962C8B-B14F-4D97-AF65-F5344CB8AC3E}">
        <p14:creationId xmlns:p14="http://schemas.microsoft.com/office/powerpoint/2010/main" val="483330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323528" y="980728"/>
            <a:ext cx="8229600" cy="5044016"/>
          </a:xfrm>
        </p:spPr>
        <p:txBody>
          <a:bodyPr>
            <a:normAutofit/>
          </a:bodyPr>
          <a:lstStyle/>
          <a:p>
            <a:r>
              <a:rPr lang="en-GB" sz="3200" dirty="0" smtClean="0"/>
              <a:t>Motivation</a:t>
            </a:r>
          </a:p>
          <a:p>
            <a:r>
              <a:rPr lang="en-GB" sz="3200" dirty="0" smtClean="0"/>
              <a:t>Possible approaches</a:t>
            </a:r>
          </a:p>
          <a:p>
            <a:r>
              <a:rPr lang="en-GB" sz="3200" dirty="0"/>
              <a:t>Conceptual model</a:t>
            </a:r>
          </a:p>
          <a:p>
            <a:r>
              <a:rPr lang="en-GB" sz="3200" dirty="0" smtClean="0"/>
              <a:t>Challenges</a:t>
            </a:r>
          </a:p>
          <a:p>
            <a:r>
              <a:rPr lang="en-GB" sz="3200" dirty="0" smtClean="0"/>
              <a:t>How to assess the cognitive state</a:t>
            </a:r>
          </a:p>
          <a:p>
            <a:r>
              <a:rPr lang="en-GB" sz="3200" dirty="0" smtClean="0"/>
              <a:t>Proof of the concept</a:t>
            </a:r>
            <a:endParaRPr lang="hu-HU" sz="3200" dirty="0" smtClean="0"/>
          </a:p>
          <a:p>
            <a:r>
              <a:rPr lang="en-GB" sz="3200" dirty="0"/>
              <a:t>ICT architecture and </a:t>
            </a:r>
            <a:r>
              <a:rPr lang="en-GB" sz="3200" dirty="0" smtClean="0"/>
              <a:t>components</a:t>
            </a:r>
          </a:p>
          <a:p>
            <a:r>
              <a:rPr lang="en-GB" sz="3200" dirty="0" smtClean="0"/>
              <a:t>Conclusion and future work</a:t>
            </a:r>
            <a:endParaRPr lang="en-GB" sz="3200" dirty="0"/>
          </a:p>
        </p:txBody>
      </p:sp>
      <p:sp>
        <p:nvSpPr>
          <p:cNvPr id="3" name="Cím 2"/>
          <p:cNvSpPr>
            <a:spLocks noGrp="1"/>
          </p:cNvSpPr>
          <p:nvPr>
            <p:ph type="title"/>
          </p:nvPr>
        </p:nvSpPr>
        <p:spPr>
          <a:xfrm>
            <a:off x="24507" y="0"/>
            <a:ext cx="8229600" cy="1143000"/>
          </a:xfrm>
        </p:spPr>
        <p:txBody>
          <a:bodyPr>
            <a:normAutofit/>
          </a:bodyPr>
          <a:lstStyle/>
          <a:p>
            <a:r>
              <a:rPr lang="hu-HU" sz="4000" dirty="0" err="1" smtClean="0"/>
              <a:t>Outline</a:t>
            </a:r>
            <a:endParaRPr lang="hu-HU" dirty="0"/>
          </a:p>
        </p:txBody>
      </p:sp>
      <p:sp>
        <p:nvSpPr>
          <p:cNvPr id="4" name="Dátum helye 3"/>
          <p:cNvSpPr>
            <a:spLocks noGrp="1"/>
          </p:cNvSpPr>
          <p:nvPr>
            <p:ph type="dt" sz="half" idx="10"/>
          </p:nvPr>
        </p:nvSpPr>
        <p:spPr>
          <a:xfrm>
            <a:off x="107504" y="6381328"/>
            <a:ext cx="1920240" cy="365760"/>
          </a:xfrm>
        </p:spPr>
        <p:txBody>
          <a:bodyPr/>
          <a:lstStyle/>
          <a:p>
            <a:r>
              <a:rPr lang="en-US" smtClean="0"/>
              <a:t>22 May, 2015</a:t>
            </a:r>
            <a:endParaRPr lang="hu-HU" dirty="0"/>
          </a:p>
        </p:txBody>
      </p:sp>
      <p:sp>
        <p:nvSpPr>
          <p:cNvPr id="5" name="Dia számának helye 4"/>
          <p:cNvSpPr>
            <a:spLocks noGrp="1"/>
          </p:cNvSpPr>
          <p:nvPr>
            <p:ph type="sldNum" sz="quarter" idx="12"/>
          </p:nvPr>
        </p:nvSpPr>
        <p:spPr/>
        <p:txBody>
          <a:bodyPr/>
          <a:lstStyle/>
          <a:p>
            <a:fld id="{F450ADBC-3396-4FFB-9E58-A6AB70DCADD4}" type="slidenum">
              <a:rPr lang="hu-HU" smtClean="0"/>
              <a:pPr/>
              <a:t>2</a:t>
            </a:fld>
            <a:endParaRPr lang="hu-HU" dirty="0"/>
          </a:p>
        </p:txBody>
      </p:sp>
      <p:sp>
        <p:nvSpPr>
          <p:cNvPr id="7" name="Szövegdoboz 6"/>
          <p:cNvSpPr txBox="1"/>
          <p:nvPr/>
        </p:nvSpPr>
        <p:spPr>
          <a:xfrm>
            <a:off x="3779912" y="6546378"/>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8" name="Élőláb helye 7"/>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1329743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871806"/>
            <a:ext cx="9144000" cy="5696362"/>
          </a:xfrm>
        </p:spPr>
        <p:txBody>
          <a:bodyPr>
            <a:normAutofit fontScale="55000" lnSpcReduction="20000"/>
          </a:bodyPr>
          <a:lstStyle/>
          <a:p>
            <a:pPr marL="109728" indent="0">
              <a:buNone/>
            </a:pPr>
            <a:r>
              <a:rPr lang="hu-HU" sz="5100" b="1" dirty="0" err="1" smtClean="0"/>
              <a:t>Primary</a:t>
            </a:r>
            <a:r>
              <a:rPr lang="hu-HU" sz="5100" b="1" dirty="0" smtClean="0"/>
              <a:t> g</a:t>
            </a:r>
            <a:r>
              <a:rPr lang="en-US" sz="5100" b="1" dirty="0" err="1" smtClean="0"/>
              <a:t>oal</a:t>
            </a:r>
            <a:r>
              <a:rPr lang="en-US" sz="5100" b="1" dirty="0" smtClean="0"/>
              <a:t>: early detection</a:t>
            </a:r>
            <a:r>
              <a:rPr lang="hu-HU" sz="5100" b="1" dirty="0" smtClean="0"/>
              <a:t> </a:t>
            </a:r>
            <a:r>
              <a:rPr lang="en-US" sz="5100" b="1" dirty="0" smtClean="0"/>
              <a:t>of Mild Cognitive Impairment (MCI) </a:t>
            </a:r>
            <a:r>
              <a:rPr lang="hu-HU" sz="5100" b="1" dirty="0" smtClean="0"/>
              <a:t>	(+ </a:t>
            </a:r>
            <a:r>
              <a:rPr lang="hu-HU" sz="5100" b="1" dirty="0" err="1"/>
              <a:t>training</a:t>
            </a:r>
            <a:r>
              <a:rPr lang="hu-HU" sz="5100" b="1" dirty="0"/>
              <a:t>)</a:t>
            </a:r>
            <a:r>
              <a:rPr lang="en-US" sz="5100" b="1" dirty="0"/>
              <a:t> </a:t>
            </a:r>
            <a:r>
              <a:rPr lang="hu-HU" sz="5100" b="1" dirty="0" smtClean="0"/>
              <a:t>	</a:t>
            </a:r>
            <a:r>
              <a:rPr lang="en-US" sz="5100" b="1" dirty="0"/>
              <a:t> – </a:t>
            </a:r>
            <a:r>
              <a:rPr lang="en-US" sz="5100" b="1" cap="small" dirty="0">
                <a:solidFill>
                  <a:srgbClr val="FF0000"/>
                </a:solidFill>
              </a:rPr>
              <a:t>why</a:t>
            </a:r>
            <a:r>
              <a:rPr lang="en-US" sz="5100" b="1" dirty="0"/>
              <a:t>?</a:t>
            </a:r>
            <a:r>
              <a:rPr lang="hu-HU" sz="5100" b="1" dirty="0"/>
              <a:t> </a:t>
            </a:r>
            <a:endParaRPr lang="en-US" sz="5100" b="1" dirty="0" smtClean="0"/>
          </a:p>
          <a:p>
            <a:pPr>
              <a:spcBef>
                <a:spcPts val="1000"/>
              </a:spcBef>
            </a:pPr>
            <a:r>
              <a:rPr lang="en-US" sz="5100" dirty="0" smtClean="0"/>
              <a:t>Dementia is one of the main causes of dependency</a:t>
            </a:r>
          </a:p>
          <a:p>
            <a:pPr>
              <a:spcBef>
                <a:spcPts val="1000"/>
              </a:spcBef>
            </a:pPr>
            <a:r>
              <a:rPr lang="en-US" sz="5100" dirty="0" smtClean="0"/>
              <a:t>MCI: conversion rate to dementia is much higher</a:t>
            </a:r>
          </a:p>
          <a:p>
            <a:pPr>
              <a:spcBef>
                <a:spcPts val="1000"/>
              </a:spcBef>
            </a:pPr>
            <a:r>
              <a:rPr lang="en-US" sz="5100" dirty="0" smtClean="0"/>
              <a:t>Detection and treatment in the early phase can delay the progression</a:t>
            </a:r>
          </a:p>
          <a:p>
            <a:pPr>
              <a:spcBef>
                <a:spcPts val="1000"/>
              </a:spcBef>
            </a:pPr>
            <a:r>
              <a:rPr lang="en-US" sz="5100" dirty="0" smtClean="0"/>
              <a:t>Hard to identify when the natural decline becomes abnormal</a:t>
            </a:r>
          </a:p>
          <a:p>
            <a:pPr marL="365760" lvl="1" indent="-256032" algn="just">
              <a:spcBef>
                <a:spcPts val="1000"/>
              </a:spcBef>
              <a:buSzPct val="68000"/>
              <a:buFont typeface="Wingdings 3"/>
              <a:buChar char=""/>
            </a:pPr>
            <a:r>
              <a:rPr lang="en-US" sz="5100" dirty="0" smtClean="0"/>
              <a:t>MCI is not a specific disease –  problems with</a:t>
            </a:r>
          </a:p>
          <a:p>
            <a:pPr lvl="8">
              <a:spcBef>
                <a:spcPts val="300"/>
              </a:spcBef>
              <a:buClr>
                <a:schemeClr val="bg1">
                  <a:lumMod val="50000"/>
                </a:schemeClr>
              </a:buClr>
              <a:buFont typeface="Wingdings" pitchFamily="2" charset="2"/>
              <a:buChar char="v"/>
            </a:pPr>
            <a:r>
              <a:rPr lang="en-US" sz="4400" dirty="0" smtClean="0"/>
              <a:t>memory,</a:t>
            </a:r>
          </a:p>
          <a:p>
            <a:pPr lvl="8">
              <a:spcBef>
                <a:spcPts val="300"/>
              </a:spcBef>
              <a:buClr>
                <a:schemeClr val="bg1">
                  <a:lumMod val="50000"/>
                </a:schemeClr>
              </a:buClr>
              <a:buFont typeface="Wingdings" pitchFamily="2" charset="2"/>
              <a:buChar char="v"/>
            </a:pPr>
            <a:r>
              <a:rPr lang="en-US" sz="4400" dirty="0"/>
              <a:t>attention,</a:t>
            </a:r>
          </a:p>
          <a:p>
            <a:pPr lvl="8">
              <a:spcBef>
                <a:spcPts val="300"/>
              </a:spcBef>
              <a:buClr>
                <a:schemeClr val="bg1">
                  <a:lumMod val="50000"/>
                </a:schemeClr>
              </a:buClr>
              <a:buFont typeface="Wingdings" pitchFamily="2" charset="2"/>
              <a:buChar char="v"/>
            </a:pPr>
            <a:r>
              <a:rPr lang="en-US" sz="4400" dirty="0" err="1"/>
              <a:t>visuospatial</a:t>
            </a:r>
            <a:r>
              <a:rPr lang="en-US" sz="4400" dirty="0"/>
              <a:t> skills (the ability to interpret objects and shapes)</a:t>
            </a:r>
          </a:p>
        </p:txBody>
      </p:sp>
      <p:sp>
        <p:nvSpPr>
          <p:cNvPr id="3" name="Cím 2"/>
          <p:cNvSpPr>
            <a:spLocks noGrp="1"/>
          </p:cNvSpPr>
          <p:nvPr>
            <p:ph type="title"/>
          </p:nvPr>
        </p:nvSpPr>
        <p:spPr>
          <a:xfrm>
            <a:off x="0" y="6648"/>
            <a:ext cx="9144000" cy="758056"/>
          </a:xfrm>
        </p:spPr>
        <p:txBody>
          <a:bodyPr>
            <a:normAutofit/>
          </a:bodyPr>
          <a:lstStyle/>
          <a:p>
            <a:r>
              <a:rPr lang="en-GB" sz="4000" dirty="0" smtClean="0"/>
              <a:t>Motivation</a:t>
            </a:r>
            <a:r>
              <a:rPr lang="hu-HU" sz="4000" dirty="0"/>
              <a:t> </a:t>
            </a:r>
            <a:r>
              <a:rPr lang="hu-HU" sz="3200" dirty="0" smtClean="0"/>
              <a:t>(M3W </a:t>
            </a:r>
            <a:r>
              <a:rPr lang="hu-HU" sz="3200" dirty="0"/>
              <a:t>project </a:t>
            </a:r>
            <a:r>
              <a:rPr lang="hu-HU" sz="3200" dirty="0" smtClean="0"/>
              <a:t>AAL </a:t>
            </a:r>
            <a:r>
              <a:rPr lang="hu-HU" sz="3200" dirty="0" err="1" smtClean="0"/>
              <a:t>Joint</a:t>
            </a:r>
            <a:r>
              <a:rPr lang="hu-HU" sz="3200" dirty="0" smtClean="0"/>
              <a:t> </a:t>
            </a:r>
            <a:r>
              <a:rPr lang="hu-HU" sz="3200" dirty="0" err="1" smtClean="0"/>
              <a:t>Progr</a:t>
            </a:r>
            <a:r>
              <a:rPr lang="hu-HU" sz="3200" dirty="0" smtClean="0"/>
              <a:t>.) </a:t>
            </a:r>
            <a:endParaRPr lang="hu-HU" sz="3600" dirty="0"/>
          </a:p>
        </p:txBody>
      </p:sp>
      <p:sp>
        <p:nvSpPr>
          <p:cNvPr id="4" name="Dátum helye 3"/>
          <p:cNvSpPr>
            <a:spLocks noGrp="1"/>
          </p:cNvSpPr>
          <p:nvPr>
            <p:ph type="dt" sz="half" idx="10"/>
          </p:nvPr>
        </p:nvSpPr>
        <p:spPr/>
        <p:txBody>
          <a:bodyPr/>
          <a:lstStyle/>
          <a:p>
            <a:r>
              <a:rPr lang="en-US" smtClean="0"/>
              <a:t>22 May, 2015</a:t>
            </a:r>
            <a:endParaRPr lang="hu-HU" dirty="0"/>
          </a:p>
        </p:txBody>
      </p:sp>
      <p:sp>
        <p:nvSpPr>
          <p:cNvPr id="5" name="Dia számának helye 4"/>
          <p:cNvSpPr>
            <a:spLocks noGrp="1"/>
          </p:cNvSpPr>
          <p:nvPr>
            <p:ph type="sldNum" sz="quarter" idx="12"/>
          </p:nvPr>
        </p:nvSpPr>
        <p:spPr/>
        <p:txBody>
          <a:bodyPr/>
          <a:lstStyle/>
          <a:p>
            <a:fld id="{F450ADBC-3396-4FFB-9E58-A6AB70DCADD4}" type="slidenum">
              <a:rPr lang="hu-HU" smtClean="0"/>
              <a:pPr/>
              <a:t>3</a:t>
            </a:fld>
            <a:endParaRPr lang="hu-HU" dirty="0"/>
          </a:p>
        </p:txBody>
      </p:sp>
      <p:sp>
        <p:nvSpPr>
          <p:cNvPr id="6" name="Szövegdoboz 5"/>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9" name="Téglalap 8"/>
          <p:cNvSpPr/>
          <p:nvPr/>
        </p:nvSpPr>
        <p:spPr>
          <a:xfrm>
            <a:off x="2468112" y="4941168"/>
            <a:ext cx="4572000" cy="740203"/>
          </a:xfrm>
          <a:prstGeom prst="rect">
            <a:avLst/>
          </a:prstGeom>
        </p:spPr>
        <p:txBody>
          <a:bodyPr>
            <a:spAutoFit/>
          </a:bodyPr>
          <a:lstStyle/>
          <a:p>
            <a:pPr marL="2286000" lvl="8" indent="-228600">
              <a:lnSpc>
                <a:spcPct val="80000"/>
              </a:lnSpc>
              <a:spcBef>
                <a:spcPts val="300"/>
              </a:spcBef>
              <a:buClr>
                <a:schemeClr val="bg1">
                  <a:lumMod val="50000"/>
                </a:schemeClr>
              </a:buClr>
              <a:buFont typeface="Wingdings" pitchFamily="2" charset="2"/>
              <a:buChar char="v"/>
            </a:pPr>
            <a:r>
              <a:rPr lang="en-US" sz="2400" dirty="0"/>
              <a:t>planning</a:t>
            </a:r>
          </a:p>
          <a:p>
            <a:pPr marL="2286000" lvl="8" indent="-228600">
              <a:lnSpc>
                <a:spcPct val="80000"/>
              </a:lnSpc>
              <a:spcBef>
                <a:spcPts val="300"/>
              </a:spcBef>
              <a:buClr>
                <a:schemeClr val="bg1">
                  <a:lumMod val="50000"/>
                </a:schemeClr>
              </a:buClr>
              <a:buFont typeface="Wingdings" pitchFamily="2" charset="2"/>
              <a:buChar char="v"/>
            </a:pPr>
            <a:r>
              <a:rPr lang="en-US" sz="2400" dirty="0"/>
              <a:t>language</a:t>
            </a:r>
          </a:p>
        </p:txBody>
      </p:sp>
    </p:spTree>
    <p:extLst>
      <p:ext uri="{BB962C8B-B14F-4D97-AF65-F5344CB8AC3E}">
        <p14:creationId xmlns:p14="http://schemas.microsoft.com/office/powerpoint/2010/main" val="2695599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179512" y="980728"/>
            <a:ext cx="8229600" cy="5184576"/>
          </a:xfrm>
        </p:spPr>
        <p:txBody>
          <a:bodyPr>
            <a:normAutofit/>
          </a:bodyPr>
          <a:lstStyle/>
          <a:p>
            <a:pPr marL="365760" lvl="1" indent="-256032" algn="just">
              <a:lnSpc>
                <a:spcPct val="80000"/>
              </a:lnSpc>
              <a:spcBef>
                <a:spcPts val="400"/>
              </a:spcBef>
              <a:buSzPct val="68000"/>
              <a:buFont typeface="Wingdings 3"/>
              <a:buChar char=""/>
            </a:pPr>
            <a:r>
              <a:rPr lang="en-GB" sz="2800" dirty="0"/>
              <a:t>Cognitive tests: only when there are clear signs of cognitive deficit </a:t>
            </a:r>
            <a:r>
              <a:rPr lang="en-GB" sz="2800" dirty="0">
                <a:sym typeface="Symbol"/>
              </a:rPr>
              <a:t></a:t>
            </a:r>
            <a:r>
              <a:rPr lang="en-GB" sz="2800" dirty="0"/>
              <a:t> early detection is rare</a:t>
            </a:r>
          </a:p>
          <a:p>
            <a:pPr marL="365760" lvl="1" indent="-256032" algn="just">
              <a:lnSpc>
                <a:spcPct val="80000"/>
              </a:lnSpc>
              <a:spcBef>
                <a:spcPts val="400"/>
              </a:spcBef>
              <a:buSzPct val="68000"/>
              <a:buFont typeface="Wingdings 3"/>
              <a:buChar char=""/>
            </a:pPr>
            <a:r>
              <a:rPr lang="en-GB" sz="2800" dirty="0"/>
              <a:t>Traditional, validated, paper-based clinical tests require specialist centres and highly trained </a:t>
            </a:r>
            <a:r>
              <a:rPr lang="en-GB" sz="2800" dirty="0" smtClean="0"/>
              <a:t>professionals</a:t>
            </a:r>
            <a:endParaRPr lang="hu-HU" sz="2800" dirty="0" smtClean="0"/>
          </a:p>
          <a:p>
            <a:pPr marL="109728" lvl="1" indent="0" algn="just">
              <a:lnSpc>
                <a:spcPct val="80000"/>
              </a:lnSpc>
              <a:spcBef>
                <a:spcPts val="400"/>
              </a:spcBef>
              <a:buSzPct val="68000"/>
              <a:buNone/>
            </a:pPr>
            <a:endParaRPr lang="hu-HU" sz="2800" dirty="0"/>
          </a:p>
          <a:p>
            <a:pPr marL="109728" lvl="1" indent="0" algn="ctr">
              <a:lnSpc>
                <a:spcPct val="80000"/>
              </a:lnSpc>
              <a:spcBef>
                <a:spcPts val="400"/>
              </a:spcBef>
              <a:buSzPct val="68000"/>
              <a:buNone/>
            </a:pPr>
            <a:r>
              <a:rPr lang="en-GB" sz="5400" dirty="0" smtClean="0">
                <a:sym typeface="Symbol"/>
              </a:rPr>
              <a:t></a:t>
            </a:r>
            <a:endParaRPr lang="hu-HU" sz="5400" dirty="0" smtClean="0">
              <a:sym typeface="Symbol"/>
            </a:endParaRPr>
          </a:p>
          <a:p>
            <a:pPr marL="109728" lvl="1" indent="0" algn="just">
              <a:lnSpc>
                <a:spcPct val="80000"/>
              </a:lnSpc>
              <a:spcBef>
                <a:spcPts val="400"/>
              </a:spcBef>
              <a:buSzPct val="68000"/>
              <a:buNone/>
            </a:pPr>
            <a:r>
              <a:rPr lang="en-GB" sz="2800" i="1" dirty="0"/>
              <a:t>Growing interest in the development of special computer games for cognitive monitoring and training purposes</a:t>
            </a:r>
            <a:endParaRPr lang="en-GB" sz="2800" dirty="0"/>
          </a:p>
          <a:p>
            <a:pPr marL="109728" lvl="1" indent="0" algn="just">
              <a:lnSpc>
                <a:spcPct val="80000"/>
              </a:lnSpc>
              <a:spcBef>
                <a:spcPts val="400"/>
              </a:spcBef>
              <a:buSzPct val="68000"/>
              <a:buNone/>
            </a:pPr>
            <a:endParaRPr lang="en-GB" sz="2800" dirty="0"/>
          </a:p>
          <a:p>
            <a:pPr marL="342900" lvl="1" indent="-342900" algn="just">
              <a:buFont typeface="Arial" pitchFamily="34" charset="0"/>
              <a:buChar char="•"/>
            </a:pPr>
            <a:endParaRPr lang="en-GB" sz="3200" dirty="0"/>
          </a:p>
        </p:txBody>
      </p:sp>
      <p:sp>
        <p:nvSpPr>
          <p:cNvPr id="3" name="Cím 2"/>
          <p:cNvSpPr>
            <a:spLocks noGrp="1"/>
          </p:cNvSpPr>
          <p:nvPr>
            <p:ph type="title"/>
          </p:nvPr>
        </p:nvSpPr>
        <p:spPr>
          <a:xfrm>
            <a:off x="0" y="0"/>
            <a:ext cx="8229600" cy="836712"/>
          </a:xfrm>
        </p:spPr>
        <p:txBody>
          <a:bodyPr>
            <a:normAutofit/>
          </a:bodyPr>
          <a:lstStyle/>
          <a:p>
            <a:r>
              <a:rPr lang="en-GB" sz="4000" dirty="0"/>
              <a:t>Motivation</a:t>
            </a:r>
            <a:endParaRPr lang="hu-HU" sz="4000" dirty="0"/>
          </a:p>
        </p:txBody>
      </p:sp>
      <p:sp>
        <p:nvSpPr>
          <p:cNvPr id="5" name="Dátum helye 4"/>
          <p:cNvSpPr>
            <a:spLocks noGrp="1"/>
          </p:cNvSpPr>
          <p:nvPr>
            <p:ph type="dt" sz="half" idx="10"/>
          </p:nvPr>
        </p:nvSpPr>
        <p:spPr/>
        <p:txBody>
          <a:bodyPr/>
          <a:lstStyle/>
          <a:p>
            <a:r>
              <a:rPr lang="en-US" smtClean="0"/>
              <a:t>22 May, 2015</a:t>
            </a:r>
            <a:endParaRPr lang="hu-HU" dirty="0"/>
          </a:p>
        </p:txBody>
      </p:sp>
      <p:sp>
        <p:nvSpPr>
          <p:cNvPr id="6" name="Dia számának helye 5"/>
          <p:cNvSpPr>
            <a:spLocks noGrp="1"/>
          </p:cNvSpPr>
          <p:nvPr>
            <p:ph type="sldNum" sz="quarter" idx="12"/>
          </p:nvPr>
        </p:nvSpPr>
        <p:spPr/>
        <p:txBody>
          <a:bodyPr/>
          <a:lstStyle/>
          <a:p>
            <a:fld id="{F450ADBC-3396-4FFB-9E58-A6AB70DCADD4}" type="slidenum">
              <a:rPr lang="hu-HU" smtClean="0"/>
              <a:pPr/>
              <a:t>4</a:t>
            </a:fld>
            <a:endParaRPr lang="hu-HU" dirty="0"/>
          </a:p>
        </p:txBody>
      </p:sp>
      <p:sp>
        <p:nvSpPr>
          <p:cNvPr id="7" name="Szövegdoboz 6"/>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4" name="Élőláb helye 3"/>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3502844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179512" y="1196752"/>
            <a:ext cx="8229600" cy="4810539"/>
          </a:xfrm>
        </p:spPr>
        <p:txBody>
          <a:bodyPr/>
          <a:lstStyle/>
          <a:p>
            <a:pPr marL="0" lvl="0" indent="0">
              <a:buNone/>
            </a:pPr>
            <a:r>
              <a:rPr lang="en-GB" b="1" dirty="0"/>
              <a:t>Game </a:t>
            </a:r>
            <a:r>
              <a:rPr lang="en-GB" b="1" dirty="0" smtClean="0"/>
              <a:t>development</a:t>
            </a:r>
            <a:r>
              <a:rPr lang="hu-HU" b="1" dirty="0" smtClean="0"/>
              <a:t> policy</a:t>
            </a:r>
            <a:r>
              <a:rPr lang="en-GB" b="1" dirty="0" smtClean="0"/>
              <a:t>:</a:t>
            </a:r>
            <a:endParaRPr lang="en-GB" b="1" dirty="0"/>
          </a:p>
          <a:p>
            <a:pPr lvl="0"/>
            <a:r>
              <a:rPr lang="hu-HU" sz="2800" dirty="0">
                <a:solidFill>
                  <a:srgbClr val="FF0000"/>
                </a:solidFill>
              </a:rPr>
              <a:t>A</a:t>
            </a:r>
            <a:r>
              <a:rPr lang="en-GB" sz="2800" dirty="0" err="1" smtClean="0">
                <a:solidFill>
                  <a:srgbClr val="FF0000"/>
                </a:solidFill>
              </a:rPr>
              <a:t>dapting</a:t>
            </a:r>
            <a:r>
              <a:rPr lang="en-GB" sz="2800" dirty="0" smtClean="0">
                <a:solidFill>
                  <a:srgbClr val="FF0000"/>
                </a:solidFill>
              </a:rPr>
              <a:t> </a:t>
            </a:r>
            <a:r>
              <a:rPr lang="en-GB" sz="2800" dirty="0">
                <a:solidFill>
                  <a:srgbClr val="FF0000"/>
                </a:solidFill>
              </a:rPr>
              <a:t>well-known, popular games</a:t>
            </a:r>
          </a:p>
          <a:p>
            <a:pPr lvl="0"/>
            <a:r>
              <a:rPr lang="hu-HU" sz="2800" dirty="0"/>
              <a:t>T</a:t>
            </a:r>
            <a:r>
              <a:rPr lang="en-GB" sz="2800" dirty="0" err="1" smtClean="0"/>
              <a:t>ransforming</a:t>
            </a:r>
            <a:r>
              <a:rPr lang="en-GB" sz="2800" dirty="0" smtClean="0"/>
              <a:t> </a:t>
            </a:r>
            <a:r>
              <a:rPr lang="en-GB" sz="2800" dirty="0"/>
              <a:t>special clinical tests (Paired Associate</a:t>
            </a:r>
            <a:r>
              <a:rPr lang="hu-HU" sz="2800" dirty="0"/>
              <a:t>s</a:t>
            </a:r>
            <a:r>
              <a:rPr lang="en-GB" sz="2800" dirty="0"/>
              <a:t> Learning, </a:t>
            </a:r>
            <a:r>
              <a:rPr lang="en-GB" sz="2800" dirty="0" err="1"/>
              <a:t>Corsi</a:t>
            </a:r>
            <a:r>
              <a:rPr lang="en-GB" sz="2800" dirty="0"/>
              <a:t> block-tapping)</a:t>
            </a:r>
          </a:p>
          <a:p>
            <a:pPr lvl="0"/>
            <a:r>
              <a:rPr lang="hu-HU" sz="2800" dirty="0"/>
              <a:t>D</a:t>
            </a:r>
            <a:r>
              <a:rPr lang="en-GB" sz="2800" dirty="0" err="1" smtClean="0"/>
              <a:t>eveloping</a:t>
            </a:r>
            <a:r>
              <a:rPr lang="en-GB" sz="2800" dirty="0" smtClean="0"/>
              <a:t> </a:t>
            </a:r>
            <a:r>
              <a:rPr lang="en-GB" sz="2800" dirty="0"/>
              <a:t>new games specially designed for this purpose</a:t>
            </a:r>
          </a:p>
          <a:p>
            <a:pPr marL="0" lvl="0" indent="0">
              <a:spcBef>
                <a:spcPts val="1200"/>
              </a:spcBef>
              <a:buNone/>
            </a:pPr>
            <a:r>
              <a:rPr lang="en-GB" b="1" dirty="0"/>
              <a:t>Monitoring policy:</a:t>
            </a:r>
          </a:p>
          <a:p>
            <a:r>
              <a:rPr lang="hu-HU" sz="2800" dirty="0">
                <a:solidFill>
                  <a:srgbClr val="FF0000"/>
                </a:solidFill>
              </a:rPr>
              <a:t>V</a:t>
            </a:r>
            <a:r>
              <a:rPr lang="en-GB" sz="2800" dirty="0" err="1" smtClean="0">
                <a:solidFill>
                  <a:srgbClr val="FF0000"/>
                </a:solidFill>
              </a:rPr>
              <a:t>oluntary</a:t>
            </a:r>
            <a:endParaRPr lang="en-GB" sz="2800" dirty="0">
              <a:solidFill>
                <a:srgbClr val="FF0000"/>
              </a:solidFill>
            </a:endParaRPr>
          </a:p>
          <a:p>
            <a:r>
              <a:rPr lang="hu-HU" sz="2800" dirty="0"/>
              <a:t>C</a:t>
            </a:r>
            <a:r>
              <a:rPr lang="en-GB" sz="2800" dirty="0" err="1" smtClean="0"/>
              <a:t>ontrolled</a:t>
            </a:r>
            <a:endParaRPr lang="en-GB" sz="2800" dirty="0"/>
          </a:p>
          <a:p>
            <a:endParaRPr lang="hu-HU" dirty="0"/>
          </a:p>
        </p:txBody>
      </p:sp>
      <p:sp>
        <p:nvSpPr>
          <p:cNvPr id="3" name="Cím 2"/>
          <p:cNvSpPr>
            <a:spLocks noGrp="1"/>
          </p:cNvSpPr>
          <p:nvPr>
            <p:ph type="title"/>
          </p:nvPr>
        </p:nvSpPr>
        <p:spPr>
          <a:xfrm>
            <a:off x="0" y="10510"/>
            <a:ext cx="8229600" cy="1186242"/>
          </a:xfrm>
        </p:spPr>
        <p:txBody>
          <a:bodyPr>
            <a:normAutofit/>
          </a:bodyPr>
          <a:lstStyle/>
          <a:p>
            <a:r>
              <a:rPr lang="en-GB" sz="4000" dirty="0"/>
              <a:t>Possible </a:t>
            </a:r>
            <a:r>
              <a:rPr lang="en-GB" sz="4000" dirty="0" smtClean="0"/>
              <a:t>approaches</a:t>
            </a:r>
            <a:r>
              <a:rPr lang="hu-HU" sz="4000" dirty="0" smtClean="0"/>
              <a:t/>
            </a:r>
            <a:br>
              <a:rPr lang="hu-HU" sz="4000" dirty="0" smtClean="0"/>
            </a:br>
            <a:r>
              <a:rPr lang="en-GB" sz="2800" b="0" dirty="0"/>
              <a:t>(</a:t>
            </a:r>
            <a:r>
              <a:rPr lang="en-GB" sz="2800" b="0" dirty="0">
                <a:solidFill>
                  <a:srgbClr val="FF0000"/>
                </a:solidFill>
                <a:latin typeface="+mn-lt"/>
                <a:ea typeface="+mn-ea"/>
                <a:cs typeface="+mn-cs"/>
              </a:rPr>
              <a:t>our </a:t>
            </a:r>
            <a:r>
              <a:rPr lang="en-GB" sz="2800" b="0" dirty="0">
                <a:solidFill>
                  <a:srgbClr val="FF0000"/>
                </a:solidFill>
                <a:effectLst/>
                <a:latin typeface="+mn-lt"/>
                <a:ea typeface="+mn-ea"/>
                <a:cs typeface="+mn-cs"/>
              </a:rPr>
              <a:t>approach</a:t>
            </a:r>
            <a:r>
              <a:rPr lang="hu-HU" sz="2800" b="0" dirty="0" smtClean="0"/>
              <a:t>)</a:t>
            </a:r>
            <a:endParaRPr lang="hu-HU" sz="3200" b="0" dirty="0"/>
          </a:p>
        </p:txBody>
      </p:sp>
      <p:sp>
        <p:nvSpPr>
          <p:cNvPr id="5" name="Dátum helye 4"/>
          <p:cNvSpPr>
            <a:spLocks noGrp="1"/>
          </p:cNvSpPr>
          <p:nvPr>
            <p:ph type="dt" sz="half" idx="10"/>
          </p:nvPr>
        </p:nvSpPr>
        <p:spPr/>
        <p:txBody>
          <a:bodyPr/>
          <a:lstStyle/>
          <a:p>
            <a:r>
              <a:rPr lang="en-US" smtClean="0"/>
              <a:t>22 May, 2015</a:t>
            </a:r>
            <a:endParaRPr lang="hu-HU" dirty="0"/>
          </a:p>
        </p:txBody>
      </p:sp>
      <p:sp>
        <p:nvSpPr>
          <p:cNvPr id="6" name="Dia számának helye 5"/>
          <p:cNvSpPr>
            <a:spLocks noGrp="1"/>
          </p:cNvSpPr>
          <p:nvPr>
            <p:ph type="sldNum" sz="quarter" idx="12"/>
          </p:nvPr>
        </p:nvSpPr>
        <p:spPr/>
        <p:txBody>
          <a:bodyPr/>
          <a:lstStyle/>
          <a:p>
            <a:fld id="{F450ADBC-3396-4FFB-9E58-A6AB70DCADD4}" type="slidenum">
              <a:rPr lang="hu-HU" smtClean="0"/>
              <a:pPr/>
              <a:t>5</a:t>
            </a:fld>
            <a:endParaRPr lang="hu-HU" dirty="0"/>
          </a:p>
        </p:txBody>
      </p:sp>
      <p:pic>
        <p:nvPicPr>
          <p:cNvPr id="8" name="Picture 2" descr="https://kognito.eu/sites/default/files/games2/games/sudoku/index/ic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3933056"/>
            <a:ext cx="2160240" cy="2160242"/>
          </a:xfrm>
          <a:prstGeom prst="rect">
            <a:avLst/>
          </a:prstGeom>
          <a:noFill/>
          <a:extLst>
            <a:ext uri="{909E8E84-426E-40DD-AFC4-6F175D3DCCD1}">
              <a14:hiddenFill xmlns:a14="http://schemas.microsoft.com/office/drawing/2010/main">
                <a:solidFill>
                  <a:srgbClr val="FFFFFF"/>
                </a:solidFill>
              </a14:hiddenFill>
            </a:ext>
          </a:extLst>
        </p:spPr>
      </p:pic>
      <p:sp>
        <p:nvSpPr>
          <p:cNvPr id="7" name="Szövegdoboz 6"/>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4" name="Élőláb helye 3"/>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626765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323528" y="836712"/>
            <a:ext cx="8229600" cy="4248472"/>
          </a:xfrm>
        </p:spPr>
        <p:txBody>
          <a:bodyPr>
            <a:normAutofit/>
          </a:bodyPr>
          <a:lstStyle/>
          <a:p>
            <a:pPr marL="109728" lvl="0" indent="0" algn="just">
              <a:buNone/>
            </a:pPr>
            <a:r>
              <a:rPr lang="en-US" sz="2800" b="1" dirty="0" smtClean="0"/>
              <a:t>Assessment of the mental state</a:t>
            </a:r>
          </a:p>
          <a:p>
            <a:pPr lvl="0" algn="just"/>
            <a:r>
              <a:rPr lang="hu-HU" sz="2800" dirty="0"/>
              <a:t>O</a:t>
            </a:r>
            <a:r>
              <a:rPr lang="en-US" sz="2800" dirty="0" smtClean="0"/>
              <a:t>n an absolute scale</a:t>
            </a:r>
          </a:p>
          <a:p>
            <a:pPr lvl="0" algn="just"/>
            <a:r>
              <a:rPr lang="hu-HU" sz="2800" b="1" dirty="0">
                <a:solidFill>
                  <a:srgbClr val="FF0000"/>
                </a:solidFill>
              </a:rPr>
              <a:t>O</a:t>
            </a:r>
            <a:r>
              <a:rPr lang="en-US" sz="2800" b="1" dirty="0" err="1" smtClean="0">
                <a:solidFill>
                  <a:srgbClr val="FF0000"/>
                </a:solidFill>
              </a:rPr>
              <a:t>nly</a:t>
            </a:r>
            <a:r>
              <a:rPr lang="en-US" sz="2800" b="1" dirty="0" smtClean="0">
                <a:solidFill>
                  <a:srgbClr val="FF0000"/>
                </a:solidFill>
              </a:rPr>
              <a:t> </a:t>
            </a:r>
            <a:r>
              <a:rPr lang="hu-HU" sz="2800" b="1" dirty="0" err="1" smtClean="0">
                <a:solidFill>
                  <a:srgbClr val="FF0000"/>
                </a:solidFill>
              </a:rPr>
              <a:t>significant</a:t>
            </a:r>
            <a:r>
              <a:rPr lang="en-US" sz="2800" b="1" dirty="0" smtClean="0">
                <a:solidFill>
                  <a:srgbClr val="FF0000"/>
                </a:solidFill>
              </a:rPr>
              <a:t> change</a:t>
            </a:r>
            <a:r>
              <a:rPr lang="hu-HU" sz="2800" b="1" dirty="0" smtClean="0">
                <a:solidFill>
                  <a:srgbClr val="FF0000"/>
                </a:solidFill>
              </a:rPr>
              <a:t> is </a:t>
            </a:r>
            <a:r>
              <a:rPr lang="hu-HU" sz="2800" b="1" dirty="0" err="1" smtClean="0">
                <a:solidFill>
                  <a:srgbClr val="FF0000"/>
                </a:solidFill>
              </a:rPr>
              <a:t>to</a:t>
            </a:r>
            <a:r>
              <a:rPr lang="hu-HU" sz="2800" b="1" dirty="0" smtClean="0">
                <a:solidFill>
                  <a:srgbClr val="FF0000"/>
                </a:solidFill>
              </a:rPr>
              <a:t> be </a:t>
            </a:r>
            <a:r>
              <a:rPr lang="hu-HU" sz="2800" b="1" dirty="0" err="1" smtClean="0">
                <a:solidFill>
                  <a:srgbClr val="FF0000"/>
                </a:solidFill>
              </a:rPr>
              <a:t>detected</a:t>
            </a:r>
            <a:endParaRPr lang="en-US" sz="2800" b="1" dirty="0" smtClean="0">
              <a:solidFill>
                <a:srgbClr val="FF0000"/>
              </a:solidFill>
            </a:endParaRPr>
          </a:p>
          <a:p>
            <a:pPr marL="109728" indent="0" algn="just">
              <a:spcBef>
                <a:spcPts val="1800"/>
              </a:spcBef>
              <a:buNone/>
            </a:pPr>
            <a:r>
              <a:rPr lang="en-US" sz="2800" b="1" dirty="0" smtClean="0"/>
              <a:t>Reference for change detection</a:t>
            </a:r>
          </a:p>
          <a:p>
            <a:pPr lvl="0" algn="just"/>
            <a:r>
              <a:rPr lang="en-US" sz="2800" dirty="0" smtClean="0"/>
              <a:t>Comparison to a reference group (inter-personal)</a:t>
            </a:r>
          </a:p>
          <a:p>
            <a:pPr algn="just"/>
            <a:r>
              <a:rPr lang="en-US" sz="2800" b="1" dirty="0">
                <a:solidFill>
                  <a:srgbClr val="FF0000"/>
                </a:solidFill>
              </a:rPr>
              <a:t>Comparison to a previously measured </a:t>
            </a:r>
            <a:r>
              <a:rPr lang="en-US" sz="2800" b="1" dirty="0" smtClean="0">
                <a:solidFill>
                  <a:srgbClr val="FF0000"/>
                </a:solidFill>
              </a:rPr>
              <a:t>reference</a:t>
            </a:r>
            <a:r>
              <a:rPr lang="hu-HU" sz="2800" b="1" dirty="0" smtClean="0">
                <a:solidFill>
                  <a:srgbClr val="FF0000"/>
                </a:solidFill>
              </a:rPr>
              <a:t> </a:t>
            </a:r>
            <a:r>
              <a:rPr lang="hu-HU" sz="2800" b="1" dirty="0" smtClean="0">
                <a:solidFill>
                  <a:srgbClr val="FF0000"/>
                </a:solidFill>
              </a:rPr>
              <a:t>performance</a:t>
            </a:r>
            <a:r>
              <a:rPr lang="en-US" sz="2800" b="1" dirty="0" smtClean="0">
                <a:solidFill>
                  <a:srgbClr val="FF0000"/>
                </a:solidFill>
              </a:rPr>
              <a:t> </a:t>
            </a:r>
            <a:r>
              <a:rPr lang="en-US" sz="2800" b="1" dirty="0">
                <a:solidFill>
                  <a:srgbClr val="FF0000"/>
                </a:solidFill>
              </a:rPr>
              <a:t>of the same person</a:t>
            </a:r>
          </a:p>
          <a:p>
            <a:endParaRPr lang="en-US" dirty="0"/>
          </a:p>
        </p:txBody>
      </p:sp>
      <p:sp>
        <p:nvSpPr>
          <p:cNvPr id="3" name="Dátum helye 2"/>
          <p:cNvSpPr>
            <a:spLocks noGrp="1"/>
          </p:cNvSpPr>
          <p:nvPr>
            <p:ph type="dt" sz="half" idx="10"/>
          </p:nvPr>
        </p:nvSpPr>
        <p:spPr/>
        <p:txBody>
          <a:bodyPr/>
          <a:lstStyle/>
          <a:p>
            <a:r>
              <a:rPr lang="en-US" smtClean="0"/>
              <a:t>22 May, 2015</a:t>
            </a:r>
            <a:endParaRPr lang="hu-HU"/>
          </a:p>
        </p:txBody>
      </p:sp>
      <p:sp>
        <p:nvSpPr>
          <p:cNvPr id="4" name="Dia számának helye 3"/>
          <p:cNvSpPr>
            <a:spLocks noGrp="1"/>
          </p:cNvSpPr>
          <p:nvPr>
            <p:ph type="sldNum" sz="quarter" idx="12"/>
          </p:nvPr>
        </p:nvSpPr>
        <p:spPr/>
        <p:txBody>
          <a:bodyPr/>
          <a:lstStyle/>
          <a:p>
            <a:fld id="{F450ADBC-3396-4FFB-9E58-A6AB70DCADD4}" type="slidenum">
              <a:rPr lang="hu-HU" smtClean="0"/>
              <a:pPr/>
              <a:t>6</a:t>
            </a:fld>
            <a:endParaRPr lang="hu-HU" dirty="0"/>
          </a:p>
        </p:txBody>
      </p:sp>
      <p:sp>
        <p:nvSpPr>
          <p:cNvPr id="5" name="Cím 4"/>
          <p:cNvSpPr>
            <a:spLocks noGrp="1"/>
          </p:cNvSpPr>
          <p:nvPr>
            <p:ph type="title"/>
          </p:nvPr>
        </p:nvSpPr>
        <p:spPr>
          <a:xfrm>
            <a:off x="0" y="0"/>
            <a:ext cx="8229600" cy="706090"/>
          </a:xfrm>
        </p:spPr>
        <p:txBody>
          <a:bodyPr>
            <a:normAutofit/>
          </a:bodyPr>
          <a:lstStyle/>
          <a:p>
            <a:r>
              <a:rPr lang="en-GB" sz="4000" dirty="0"/>
              <a:t>Possible approaches</a:t>
            </a:r>
            <a:endParaRPr lang="en-US" sz="4000" dirty="0"/>
          </a:p>
        </p:txBody>
      </p:sp>
      <p:sp>
        <p:nvSpPr>
          <p:cNvPr id="6" name="Élőláb helye 5"/>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4206145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ép 6" descr="m3w-conceptual-model.png"/>
          <p:cNvPicPr/>
          <p:nvPr/>
        </p:nvPicPr>
        <p:blipFill>
          <a:blip r:embed="rId3" cstate="print"/>
          <a:stretch>
            <a:fillRect/>
          </a:stretch>
        </p:blipFill>
        <p:spPr>
          <a:xfrm>
            <a:off x="2987824" y="2492896"/>
            <a:ext cx="5760640" cy="4059470"/>
          </a:xfrm>
          <a:prstGeom prst="rect">
            <a:avLst/>
          </a:prstGeom>
          <a:solidFill>
            <a:schemeClr val="bg1">
              <a:alpha val="0"/>
            </a:schemeClr>
          </a:solidFill>
        </p:spPr>
      </p:pic>
      <p:sp>
        <p:nvSpPr>
          <p:cNvPr id="2" name="Tartalom helye 1"/>
          <p:cNvSpPr>
            <a:spLocks noGrp="1"/>
          </p:cNvSpPr>
          <p:nvPr>
            <p:ph idx="1"/>
          </p:nvPr>
        </p:nvSpPr>
        <p:spPr>
          <a:xfrm>
            <a:off x="251520" y="764704"/>
            <a:ext cx="8229600" cy="2232248"/>
          </a:xfrm>
        </p:spPr>
        <p:txBody>
          <a:bodyPr/>
          <a:lstStyle/>
          <a:p>
            <a:pPr marL="109728" indent="0" algn="just">
              <a:buNone/>
            </a:pPr>
            <a:r>
              <a:rPr lang="en-GB" i="1" dirty="0" smtClean="0"/>
              <a:t>With </a:t>
            </a:r>
            <a:r>
              <a:rPr lang="en-GB" i="1" dirty="0"/>
              <a:t>regular but voluntary use of computer games developed or modified specifically for older adults, we may be able to measure the mental changes and tendencies over time in an entertaining way.</a:t>
            </a:r>
            <a:endParaRPr lang="en-US" dirty="0"/>
          </a:p>
          <a:p>
            <a:endParaRPr lang="hu-HU" dirty="0"/>
          </a:p>
        </p:txBody>
      </p:sp>
      <p:sp>
        <p:nvSpPr>
          <p:cNvPr id="3" name="Cím 2"/>
          <p:cNvSpPr>
            <a:spLocks noGrp="1"/>
          </p:cNvSpPr>
          <p:nvPr>
            <p:ph type="title"/>
          </p:nvPr>
        </p:nvSpPr>
        <p:spPr>
          <a:xfrm>
            <a:off x="0" y="10510"/>
            <a:ext cx="8229600" cy="826202"/>
          </a:xfrm>
        </p:spPr>
        <p:txBody>
          <a:bodyPr>
            <a:normAutofit/>
          </a:bodyPr>
          <a:lstStyle/>
          <a:p>
            <a:r>
              <a:rPr lang="hu-HU" sz="4000" dirty="0" err="1" smtClean="0"/>
              <a:t>Conceptual</a:t>
            </a:r>
            <a:r>
              <a:rPr lang="hu-HU" sz="4000" dirty="0" smtClean="0"/>
              <a:t> </a:t>
            </a:r>
            <a:r>
              <a:rPr lang="hu-HU" sz="4000" dirty="0" err="1" smtClean="0"/>
              <a:t>model</a:t>
            </a:r>
            <a:endParaRPr lang="hu-HU" sz="4000" dirty="0"/>
          </a:p>
        </p:txBody>
      </p:sp>
      <p:sp>
        <p:nvSpPr>
          <p:cNvPr id="5" name="Dátum helye 4"/>
          <p:cNvSpPr>
            <a:spLocks noGrp="1"/>
          </p:cNvSpPr>
          <p:nvPr>
            <p:ph type="dt" sz="half" idx="10"/>
          </p:nvPr>
        </p:nvSpPr>
        <p:spPr/>
        <p:txBody>
          <a:bodyPr/>
          <a:lstStyle/>
          <a:p>
            <a:r>
              <a:rPr lang="en-US" smtClean="0"/>
              <a:t>22 May, 2015</a:t>
            </a:r>
            <a:endParaRPr lang="hu-HU" dirty="0"/>
          </a:p>
        </p:txBody>
      </p:sp>
      <p:sp>
        <p:nvSpPr>
          <p:cNvPr id="6" name="Dia számának helye 5"/>
          <p:cNvSpPr>
            <a:spLocks noGrp="1"/>
          </p:cNvSpPr>
          <p:nvPr>
            <p:ph type="sldNum" sz="quarter" idx="12"/>
          </p:nvPr>
        </p:nvSpPr>
        <p:spPr/>
        <p:txBody>
          <a:bodyPr/>
          <a:lstStyle/>
          <a:p>
            <a:fld id="{F450ADBC-3396-4FFB-9E58-A6AB70DCADD4}" type="slidenum">
              <a:rPr lang="hu-HU" smtClean="0"/>
              <a:pPr/>
              <a:t>7</a:t>
            </a:fld>
            <a:endParaRPr lang="hu-HU" dirty="0"/>
          </a:p>
        </p:txBody>
      </p:sp>
      <p:sp>
        <p:nvSpPr>
          <p:cNvPr id="8" name="Szövegdoboz 7"/>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4" name="Élőláb helye 3"/>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3124944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539552" y="4797152"/>
            <a:ext cx="8229600" cy="850099"/>
          </a:xfrm>
        </p:spPr>
        <p:txBody>
          <a:bodyPr>
            <a:normAutofit lnSpcReduction="10000"/>
          </a:bodyPr>
          <a:lstStyle/>
          <a:p>
            <a:pPr marL="109728" indent="0">
              <a:buNone/>
            </a:pPr>
            <a:r>
              <a:rPr lang="en-GB" dirty="0"/>
              <a:t>Typical performance series of a player measured with a given computer game</a:t>
            </a:r>
            <a:endParaRPr lang="en-US" dirty="0"/>
          </a:p>
        </p:txBody>
      </p:sp>
      <p:sp>
        <p:nvSpPr>
          <p:cNvPr id="3" name="Dátum helye 2"/>
          <p:cNvSpPr>
            <a:spLocks noGrp="1"/>
          </p:cNvSpPr>
          <p:nvPr>
            <p:ph type="dt" sz="half" idx="10"/>
          </p:nvPr>
        </p:nvSpPr>
        <p:spPr/>
        <p:txBody>
          <a:bodyPr/>
          <a:lstStyle/>
          <a:p>
            <a:r>
              <a:rPr lang="en-US" smtClean="0"/>
              <a:t>22 May, 2015</a:t>
            </a:r>
            <a:endParaRPr lang="hu-HU" dirty="0"/>
          </a:p>
        </p:txBody>
      </p:sp>
      <p:sp>
        <p:nvSpPr>
          <p:cNvPr id="4" name="Dia számának helye 3"/>
          <p:cNvSpPr>
            <a:spLocks noGrp="1"/>
          </p:cNvSpPr>
          <p:nvPr>
            <p:ph type="sldNum" sz="quarter" idx="12"/>
          </p:nvPr>
        </p:nvSpPr>
        <p:spPr/>
        <p:txBody>
          <a:bodyPr/>
          <a:lstStyle/>
          <a:p>
            <a:fld id="{F450ADBC-3396-4FFB-9E58-A6AB70DCADD4}" type="slidenum">
              <a:rPr lang="hu-HU" smtClean="0"/>
              <a:pPr/>
              <a:t>8</a:t>
            </a:fld>
            <a:endParaRPr lang="hu-HU" dirty="0"/>
          </a:p>
        </p:txBody>
      </p:sp>
      <p:sp>
        <p:nvSpPr>
          <p:cNvPr id="5" name="Cím 4"/>
          <p:cNvSpPr>
            <a:spLocks noGrp="1"/>
          </p:cNvSpPr>
          <p:nvPr>
            <p:ph type="title"/>
          </p:nvPr>
        </p:nvSpPr>
        <p:spPr>
          <a:xfrm>
            <a:off x="164282" y="116632"/>
            <a:ext cx="8229600" cy="994122"/>
          </a:xfrm>
        </p:spPr>
        <p:txBody>
          <a:bodyPr>
            <a:normAutofit/>
          </a:bodyPr>
          <a:lstStyle/>
          <a:p>
            <a:r>
              <a:rPr lang="hu-HU" sz="4000" dirty="0" err="1"/>
              <a:t>Conceptual</a:t>
            </a:r>
            <a:r>
              <a:rPr lang="hu-HU" sz="4000" dirty="0"/>
              <a:t> </a:t>
            </a:r>
            <a:r>
              <a:rPr lang="hu-HU" sz="4000" dirty="0" err="1"/>
              <a:t>model</a:t>
            </a:r>
            <a:endParaRPr lang="en-US" sz="4000" dirty="0"/>
          </a:p>
        </p:txBody>
      </p:sp>
      <p:pic>
        <p:nvPicPr>
          <p:cNvPr id="6" name="Kép 5" descr="figure2.png"/>
          <p:cNvPicPr/>
          <p:nvPr/>
        </p:nvPicPr>
        <p:blipFill>
          <a:blip r:embed="rId2" cstate="print"/>
          <a:stretch>
            <a:fillRect/>
          </a:stretch>
        </p:blipFill>
        <p:spPr>
          <a:xfrm>
            <a:off x="179512" y="1268760"/>
            <a:ext cx="8964488" cy="3166095"/>
          </a:xfrm>
          <a:prstGeom prst="rect">
            <a:avLst/>
          </a:prstGeom>
        </p:spPr>
      </p:pic>
      <p:sp>
        <p:nvSpPr>
          <p:cNvPr id="7" name="Szövegdoboz 6"/>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8" name="Élőláb helye 7"/>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1716576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395536" y="764704"/>
            <a:ext cx="8229600" cy="5040560"/>
          </a:xfrm>
        </p:spPr>
        <p:txBody>
          <a:bodyPr>
            <a:normAutofit/>
          </a:bodyPr>
          <a:lstStyle/>
          <a:p>
            <a:pPr lvl="0" algn="just"/>
            <a:r>
              <a:rPr lang="en-US" sz="2800" dirty="0" smtClean="0"/>
              <a:t>How to </a:t>
            </a:r>
            <a:r>
              <a:rPr lang="en-US" sz="2800" b="1" i="1" dirty="0" smtClean="0"/>
              <a:t>measure</a:t>
            </a:r>
            <a:r>
              <a:rPr lang="en-US" sz="2800" dirty="0" smtClean="0"/>
              <a:t> </a:t>
            </a:r>
            <a:r>
              <a:rPr lang="en-US" sz="2800" b="1" i="1" dirty="0" smtClean="0"/>
              <a:t>cognitive performance</a:t>
            </a:r>
            <a:r>
              <a:rPr lang="en-US" sz="2800" dirty="0" smtClean="0"/>
              <a:t> using computer games?</a:t>
            </a:r>
          </a:p>
          <a:p>
            <a:pPr lvl="0" algn="just"/>
            <a:r>
              <a:rPr lang="en-US" sz="2800" dirty="0" smtClean="0"/>
              <a:t>How to cope with the typically </a:t>
            </a:r>
            <a:r>
              <a:rPr lang="en-US" sz="2800" b="1" i="1" dirty="0" smtClean="0"/>
              <a:t>heavy</a:t>
            </a:r>
            <a:r>
              <a:rPr lang="en-US" sz="2800" dirty="0" smtClean="0"/>
              <a:t> </a:t>
            </a:r>
            <a:r>
              <a:rPr lang="en-US" sz="2800" b="1" i="1" dirty="0" smtClean="0"/>
              <a:t>noise</a:t>
            </a:r>
            <a:r>
              <a:rPr lang="en-US" sz="2800" dirty="0" smtClean="0"/>
              <a:t> caused by the uncontrolled (home) measurement environment?</a:t>
            </a:r>
          </a:p>
          <a:p>
            <a:pPr lvl="0" algn="just"/>
            <a:r>
              <a:rPr lang="en-US" sz="2800" dirty="0" smtClean="0"/>
              <a:t>How to </a:t>
            </a:r>
            <a:r>
              <a:rPr lang="en-US" sz="2800" b="1" i="1" dirty="0" smtClean="0"/>
              <a:t>motivate</a:t>
            </a:r>
            <a:r>
              <a:rPr lang="en-US" sz="2800" dirty="0" smtClean="0"/>
              <a:t> people to take part in the long run?</a:t>
            </a:r>
          </a:p>
          <a:p>
            <a:pPr lvl="0" algn="just"/>
            <a:r>
              <a:rPr lang="en-US" sz="2800" dirty="0" smtClean="0"/>
              <a:t>How to </a:t>
            </a:r>
            <a:r>
              <a:rPr lang="en-US" sz="2800" b="1" i="1" dirty="0" smtClean="0"/>
              <a:t>compare performance</a:t>
            </a:r>
            <a:r>
              <a:rPr lang="en-US" sz="2800" dirty="0" smtClean="0"/>
              <a:t> shown in different games, which is basically a special sensor-fusion problem?</a:t>
            </a:r>
          </a:p>
        </p:txBody>
      </p:sp>
      <p:sp>
        <p:nvSpPr>
          <p:cNvPr id="3" name="Cím 2"/>
          <p:cNvSpPr>
            <a:spLocks noGrp="1"/>
          </p:cNvSpPr>
          <p:nvPr>
            <p:ph type="title"/>
          </p:nvPr>
        </p:nvSpPr>
        <p:spPr>
          <a:xfrm>
            <a:off x="4093" y="10510"/>
            <a:ext cx="8229600" cy="754194"/>
          </a:xfrm>
        </p:spPr>
        <p:txBody>
          <a:bodyPr>
            <a:normAutofit fontScale="90000"/>
          </a:bodyPr>
          <a:lstStyle/>
          <a:p>
            <a:r>
              <a:rPr lang="hu-HU" sz="4000" dirty="0" err="1" smtClean="0"/>
              <a:t>Challeng</a:t>
            </a:r>
            <a:r>
              <a:rPr lang="en-GB" sz="4400" dirty="0" err="1" smtClean="0"/>
              <a:t>es</a:t>
            </a:r>
            <a:endParaRPr lang="hu-HU" sz="4400" dirty="0"/>
          </a:p>
        </p:txBody>
      </p:sp>
      <p:sp>
        <p:nvSpPr>
          <p:cNvPr id="5" name="Dátum helye 4"/>
          <p:cNvSpPr>
            <a:spLocks noGrp="1"/>
          </p:cNvSpPr>
          <p:nvPr>
            <p:ph type="dt" sz="half" idx="10"/>
          </p:nvPr>
        </p:nvSpPr>
        <p:spPr/>
        <p:txBody>
          <a:bodyPr/>
          <a:lstStyle/>
          <a:p>
            <a:r>
              <a:rPr lang="en-US" smtClean="0"/>
              <a:t>22 May, 2015</a:t>
            </a:r>
            <a:endParaRPr lang="hu-HU" dirty="0"/>
          </a:p>
        </p:txBody>
      </p:sp>
      <p:sp>
        <p:nvSpPr>
          <p:cNvPr id="6" name="Dia számának helye 5"/>
          <p:cNvSpPr>
            <a:spLocks noGrp="1"/>
          </p:cNvSpPr>
          <p:nvPr>
            <p:ph type="sldNum" sz="quarter" idx="12"/>
          </p:nvPr>
        </p:nvSpPr>
        <p:spPr/>
        <p:txBody>
          <a:bodyPr/>
          <a:lstStyle/>
          <a:p>
            <a:fld id="{F450ADBC-3396-4FFB-9E58-A6AB70DCADD4}" type="slidenum">
              <a:rPr lang="hu-HU" smtClean="0"/>
              <a:pPr/>
              <a:t>9</a:t>
            </a:fld>
            <a:endParaRPr lang="hu-HU" dirty="0"/>
          </a:p>
        </p:txBody>
      </p:sp>
      <p:sp>
        <p:nvSpPr>
          <p:cNvPr id="7" name="Szövegdoboz 6"/>
          <p:cNvSpPr txBox="1"/>
          <p:nvPr/>
        </p:nvSpPr>
        <p:spPr>
          <a:xfrm>
            <a:off x="3779912" y="6552366"/>
            <a:ext cx="5364088" cy="307777"/>
          </a:xfrm>
          <a:prstGeom prst="rect">
            <a:avLst/>
          </a:prstGeom>
          <a:noFill/>
        </p:spPr>
        <p:txBody>
          <a:bodyPr wrap="square" rtlCol="0">
            <a:spAutoFit/>
          </a:bodyPr>
          <a:lstStyle/>
          <a:p>
            <a:pPr algn="r"/>
            <a:r>
              <a:rPr lang="hu-HU" sz="1400" b="1" dirty="0" smtClean="0"/>
              <a:t>ICT4AgeingWell </a:t>
            </a:r>
            <a:r>
              <a:rPr lang="hu-HU" sz="1400" b="1" dirty="0" err="1" smtClean="0"/>
              <a:t>Conference</a:t>
            </a:r>
            <a:r>
              <a:rPr lang="hu-HU" sz="1400" b="1" dirty="0" smtClean="0"/>
              <a:t>, 20-22 May, 2015</a:t>
            </a:r>
            <a:endParaRPr lang="en-US" sz="1400" b="1" dirty="0"/>
          </a:p>
        </p:txBody>
      </p:sp>
      <p:sp>
        <p:nvSpPr>
          <p:cNvPr id="4" name="Élőláb helye 3"/>
          <p:cNvSpPr>
            <a:spLocks noGrp="1"/>
          </p:cNvSpPr>
          <p:nvPr>
            <p:ph type="ftr" sz="quarter" idx="11"/>
          </p:nvPr>
        </p:nvSpPr>
        <p:spPr/>
        <p:txBody>
          <a:bodyPr/>
          <a:lstStyle/>
          <a:p>
            <a:endParaRPr lang="hu-HU"/>
          </a:p>
        </p:txBody>
      </p:sp>
    </p:spTree>
    <p:extLst>
      <p:ext uri="{BB962C8B-B14F-4D97-AF65-F5344CB8AC3E}">
        <p14:creationId xmlns:p14="http://schemas.microsoft.com/office/powerpoint/2010/main" val="3905451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étatér">
  <a:themeElements>
    <a:clrScheme name="Zsúp">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Sétatér">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étatér">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865</TotalTime>
  <Words>1151</Words>
  <Application>Microsoft Office PowerPoint</Application>
  <PresentationFormat>Diavetítés a képernyőre (4:3 oldalarány)</PresentationFormat>
  <Paragraphs>243</Paragraphs>
  <Slides>17</Slides>
  <Notes>7</Notes>
  <HiddenSlides>0</HiddenSlides>
  <MMClips>0</MMClips>
  <ScaleCrop>false</ScaleCrop>
  <HeadingPairs>
    <vt:vector size="4" baseType="variant">
      <vt:variant>
        <vt:lpstr>Téma</vt:lpstr>
      </vt:variant>
      <vt:variant>
        <vt:i4>1</vt:i4>
      </vt:variant>
      <vt:variant>
        <vt:lpstr>Diacímek</vt:lpstr>
      </vt:variant>
      <vt:variant>
        <vt:i4>17</vt:i4>
      </vt:variant>
    </vt:vector>
  </HeadingPairs>
  <TitlesOfParts>
    <vt:vector size="18" baseType="lpstr">
      <vt:lpstr>Sétatér</vt:lpstr>
      <vt:lpstr>Computer Games for Older Adults Beyond Entertainment and Training: Possible Tools for Early Warnings</vt:lpstr>
      <vt:lpstr>Outline</vt:lpstr>
      <vt:lpstr>Motivation (M3W project AAL Joint Progr.) </vt:lpstr>
      <vt:lpstr>Motivation</vt:lpstr>
      <vt:lpstr>Possible approaches (our approach)</vt:lpstr>
      <vt:lpstr>Possible approaches</vt:lpstr>
      <vt:lpstr>Conceptual model</vt:lpstr>
      <vt:lpstr>Conceptual model</vt:lpstr>
      <vt:lpstr>Challenges</vt:lpstr>
      <vt:lpstr>Challenges</vt:lpstr>
      <vt:lpstr>How to assess the cognitive state?</vt:lpstr>
      <vt:lpstr>How to assess the cognitive state?</vt:lpstr>
      <vt:lpstr>How to assess the cognitive state?</vt:lpstr>
      <vt:lpstr>Proof of the concept</vt:lpstr>
      <vt:lpstr>PowerPoint bemutató</vt:lpstr>
      <vt:lpstr>Trail Making Test vs. Rabbits</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harvesting wireless sensors for smart home applications</dc:title>
  <dc:creator>Predi</dc:creator>
  <cp:lastModifiedBy>Pataki Béla</cp:lastModifiedBy>
  <cp:revision>155</cp:revision>
  <dcterms:created xsi:type="dcterms:W3CDTF">2015-05-07T09:20:48Z</dcterms:created>
  <dcterms:modified xsi:type="dcterms:W3CDTF">2015-12-06T20:23:41Z</dcterms:modified>
</cp:coreProperties>
</file>