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1" r:id="rId3"/>
    <p:sldId id="259" r:id="rId4"/>
    <p:sldId id="282" r:id="rId5"/>
    <p:sldId id="283" r:id="rId6"/>
    <p:sldId id="280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08" autoAdjust="0"/>
  </p:normalViewPr>
  <p:slideViewPr>
    <p:cSldViewPr>
      <p:cViewPr varScale="1">
        <p:scale>
          <a:sx n="101" d="100"/>
          <a:sy n="101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14A7-3E76-4A8D-B716-02235D29DDE7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9C7B9-DBA9-471C-8F8C-5DA2A7E6A8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6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hu-HU" dirty="0"/>
              <a:t>Ez az egyszerűbb, kezdjük ezzel!</a:t>
            </a:r>
          </a:p>
          <a:p>
            <a:pPr lvl="0">
              <a:buNone/>
            </a:pPr>
            <a:r>
              <a:rPr lang="hu-HU" dirty="0"/>
              <a:t>Az, hogy nem preemptív nem jelenti azt, hogy nincs átütemezés, hiszen egy folyamat önmagától is lemondhat a futás jogáról, amikor választani kell a futásra kész sorból.</a:t>
            </a:r>
          </a:p>
          <a:p>
            <a:pPr lvl="0">
              <a:buNone/>
            </a:pPr>
            <a:r>
              <a:rPr lang="hu-HU" dirty="0"/>
              <a:t>Ha kernel módban egy folyamat nem alszik el, akkor nincs átütemezés, ezért elég csak ezzel az esettel foglalkozni.</a:t>
            </a:r>
          </a:p>
          <a:p>
            <a:pPr lvl="0">
              <a:buNone/>
            </a:pPr>
            <a:r>
              <a:rPr lang="hu-HU" dirty="0"/>
              <a:t>Nézzünk egy példát: diszk és terminál I/O-ra váró folyamatok...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C7B9-DBA9-471C-8F8C-5DA2A7E6A87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4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hu-HU" dirty="0"/>
              <a:t>Minél tovább vár egy folyamat, annál jobban csökken a p_</a:t>
            </a:r>
            <a:r>
              <a:rPr lang="hu-HU" dirty="0" err="1"/>
              <a:t>cpu</a:t>
            </a:r>
            <a:r>
              <a:rPr lang="hu-HU" dirty="0"/>
              <a:t> értéke, így egyre nagyobb lesz a prioritása. Így elkerüljük az éhezést.</a:t>
            </a:r>
          </a:p>
          <a:p>
            <a:pPr lvl="0">
              <a:buNone/>
            </a:pPr>
            <a:r>
              <a:rPr lang="hu-HU" dirty="0"/>
              <a:t>Másik érdekesség, hogy a sokat várni alvó állapotban is lehet, azaz a rendszer favorizálja az I/O jellegű folyamatokat.</a:t>
            </a:r>
          </a:p>
          <a:p>
            <a:pPr lvl="0">
              <a:buNone/>
            </a:pPr>
            <a:r>
              <a:rPr lang="hu-HU" dirty="0"/>
              <a:t>A </a:t>
            </a:r>
            <a:r>
              <a:rPr lang="hu-HU" dirty="0" err="1"/>
              <a:t>nice</a:t>
            </a:r>
            <a:r>
              <a:rPr lang="hu-HU" dirty="0"/>
              <a:t> érték a korábban már említett módszer a felhasználói beavatkozásra.</a:t>
            </a:r>
          </a:p>
          <a:p>
            <a:pPr lvl="0">
              <a:buNone/>
            </a:pPr>
            <a:r>
              <a:rPr lang="hu-HU" dirty="0"/>
              <a:t>A </a:t>
            </a:r>
            <a:r>
              <a:rPr lang="hu-HU" dirty="0" err="1"/>
              <a:t>load</a:t>
            </a:r>
            <a:r>
              <a:rPr lang="hu-HU" dirty="0"/>
              <a:t>_</a:t>
            </a:r>
            <a:r>
              <a:rPr lang="hu-HU" dirty="0" err="1"/>
              <a:t>avg</a:t>
            </a:r>
            <a:r>
              <a:rPr lang="hu-HU" dirty="0"/>
              <a:t> az elmúlt 100 ciklusban (jellemzően 1 másodperc) a futásra kész folyamatok számának az átlaga. </a:t>
            </a:r>
            <a:r>
              <a:rPr lang="hu-HU" b="1" dirty="0"/>
              <a:t>Figyelem: a futó folyamat nem futásra kész!</a:t>
            </a:r>
          </a:p>
          <a:p>
            <a:pPr lvl="0">
              <a:buNone/>
            </a:pPr>
            <a:r>
              <a:rPr lang="hu-HU" dirty="0"/>
              <a:t>A korrekciós faktor a terhelést veszi figyelembe. Minél több futásra kész folyamat van a rendszerben, annál inkább 1-hez tart az értéke, azaz a p_</a:t>
            </a:r>
            <a:r>
              <a:rPr lang="hu-HU" dirty="0" err="1"/>
              <a:t>cpu</a:t>
            </a:r>
            <a:r>
              <a:rPr lang="hu-HU" dirty="0"/>
              <a:t> értéke kevéssé fog változni. Azaz egy terhelt rendszerben nem baj, ha valaki sokat vár.</a:t>
            </a:r>
          </a:p>
          <a:p>
            <a:pPr lvl="0">
              <a:buNone/>
            </a:pPr>
            <a:endParaRPr lang="hu-HU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C7B9-DBA9-471C-8F8C-5DA2A7E6A87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08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hu-HU" dirty="0"/>
              <a:t>Egy vektorban jelzőbitek mutatják, hogy az adott ütemezési sorban van-e folyamat.</a:t>
            </a:r>
          </a:p>
          <a:p>
            <a:pPr lvl="0">
              <a:buNone/>
            </a:pPr>
            <a:r>
              <a:rPr lang="hu-HU"/>
              <a:t>Egy-egy ütemezési sort kétirányú láncolt listával reprezentál.</a:t>
            </a:r>
          </a:p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C7B9-DBA9-471C-8F8C-5DA2A7E6A87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82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843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2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88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noProof="0" dirty="0" err="1"/>
              <a:t>Mintacím</a:t>
            </a:r>
            <a:r>
              <a:rPr lang="en-US" noProof="0" dirty="0"/>
              <a:t> </a:t>
            </a:r>
            <a:r>
              <a:rPr lang="en-US" noProof="0" dirty="0" err="1"/>
              <a:t>szerkesztése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pPr lvl="0"/>
            <a:r>
              <a:rPr lang="en-US" noProof="0" dirty="0" err="1"/>
              <a:t>Mintaszöveg</a:t>
            </a:r>
            <a:r>
              <a:rPr lang="en-US" noProof="0" dirty="0"/>
              <a:t> </a:t>
            </a:r>
            <a:r>
              <a:rPr lang="en-US" noProof="0" dirty="0" err="1"/>
              <a:t>szerkesztése</a:t>
            </a:r>
            <a:endParaRPr lang="en-US" noProof="0" dirty="0"/>
          </a:p>
          <a:p>
            <a:pPr lvl="1"/>
            <a:r>
              <a:rPr lang="en-US" noProof="0" dirty="0" err="1"/>
              <a:t>Második</a:t>
            </a:r>
            <a:r>
              <a:rPr lang="en-US" noProof="0" dirty="0"/>
              <a:t> </a:t>
            </a:r>
            <a:r>
              <a:rPr lang="en-US" noProof="0" dirty="0" err="1"/>
              <a:t>szint</a:t>
            </a:r>
            <a:endParaRPr lang="en-US" noProof="0" dirty="0"/>
          </a:p>
          <a:p>
            <a:pPr lvl="2"/>
            <a:r>
              <a:rPr lang="en-US" noProof="0" dirty="0" err="1"/>
              <a:t>Harmadik</a:t>
            </a:r>
            <a:r>
              <a:rPr lang="en-US" noProof="0" dirty="0"/>
              <a:t> </a:t>
            </a:r>
            <a:r>
              <a:rPr lang="en-US" noProof="0" dirty="0" err="1"/>
              <a:t>szint</a:t>
            </a:r>
            <a:endParaRPr lang="en-US" noProof="0" dirty="0"/>
          </a:p>
          <a:p>
            <a:pPr lvl="3"/>
            <a:r>
              <a:rPr lang="en-US" noProof="0" dirty="0" err="1"/>
              <a:t>Negyedik</a:t>
            </a:r>
            <a:r>
              <a:rPr lang="en-US" noProof="0" dirty="0"/>
              <a:t> </a:t>
            </a:r>
            <a:r>
              <a:rPr lang="en-US" noProof="0" dirty="0" err="1"/>
              <a:t>szint</a:t>
            </a:r>
            <a:endParaRPr lang="en-US" noProof="0" dirty="0"/>
          </a:p>
          <a:p>
            <a:pPr lvl="4"/>
            <a:r>
              <a:rPr lang="en-US" noProof="0" dirty="0" err="1"/>
              <a:t>Ötödik</a:t>
            </a:r>
            <a:r>
              <a:rPr lang="en-US" noProof="0" dirty="0"/>
              <a:t> </a:t>
            </a:r>
            <a:r>
              <a:rPr lang="en-US" noProof="0" dirty="0" err="1"/>
              <a:t>szint</a:t>
            </a:r>
            <a:endParaRPr lang="en-US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211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06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32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5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34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49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33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56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abadkézi sokszög 6"/>
          <p:cNvSpPr/>
          <p:nvPr userDrawn="1"/>
        </p:nvSpPr>
        <p:spPr>
          <a:xfrm>
            <a:off x="0" y="0"/>
            <a:ext cx="9144000" cy="25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92034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1368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2000" algn="l"/>
                <a:tab pos="8704440" algn="r"/>
                <a:tab pos="9722879" algn="l"/>
              </a:tabLst>
            </a:pPr>
            <a:r>
              <a:rPr lang="hu-HU" sz="13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BME MIT	Operating Systems	Spring 2017.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560" y="-36000"/>
            <a:ext cx="107568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abadkézi sokszög 8"/>
          <p:cNvSpPr/>
          <p:nvPr userDrawn="1"/>
        </p:nvSpPr>
        <p:spPr>
          <a:xfrm>
            <a:off x="0" y="6603120"/>
            <a:ext cx="9144000" cy="255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92034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144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4000" algn="l"/>
                <a:tab pos="4446000" algn="ctr"/>
                <a:tab pos="8814240" algn="r"/>
                <a:tab pos="9843480" algn="l"/>
              </a:tabLst>
            </a:pPr>
            <a:r>
              <a:rPr lang="hu-HU" sz="1300" b="0" i="0" u="none" strike="noStrike" baseline="0" noProof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Task</a:t>
            </a:r>
            <a:r>
              <a:rPr lang="hu-HU" sz="13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 </a:t>
            </a:r>
            <a:r>
              <a:rPr lang="hu-HU" sz="1300" b="0" i="0" u="none" strike="noStrike" baseline="0" noProof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scheduling</a:t>
            </a:r>
            <a:r>
              <a:rPr lang="hu-HU" sz="13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 </a:t>
            </a:r>
            <a:r>
              <a:rPr lang="en-US" sz="13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Lucida Sans Unicode" pitchFamily="2"/>
                <a:cs typeface="Tahoma" pitchFamily="2"/>
              </a:rPr>
              <a:t>		 </a:t>
            </a:r>
            <a:fld id="{0CB70EE1-8A44-41CD-97B3-65BE96751241}" type="slidenum">
              <a:rPr lang="en-US" sz="1400" noProof="0" smtClean="0">
                <a:solidFill>
                  <a:schemeClr val="bg1"/>
                </a:solidFill>
                <a:latin typeface="+mj-lt"/>
              </a:rPr>
              <a:pPr marL="14400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44000" algn="l"/>
                  <a:tab pos="4446000" algn="ctr"/>
                  <a:tab pos="8814240" algn="r"/>
                  <a:tab pos="9843480" algn="l"/>
                </a:tabLst>
              </a:pPr>
              <a:t>‹#›</a:t>
            </a:fld>
            <a:r>
              <a:rPr lang="en-US" sz="14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+mj-lt"/>
                <a:ea typeface="Lucida Sans Unicode" pitchFamily="2"/>
                <a:cs typeface="Tahoma" pitchFamily="2"/>
              </a:rPr>
              <a:t> / </a:t>
            </a:r>
            <a:r>
              <a:rPr lang="hu-HU" sz="14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+mj-lt"/>
                <a:ea typeface="Lucida Sans Unicode" pitchFamily="2"/>
                <a:cs typeface="Tahoma" pitchFamily="2"/>
              </a:rPr>
              <a:t>32</a:t>
            </a:r>
            <a:endParaRPr lang="en-US" sz="1400" b="0" i="0" u="none" strike="noStrike" baseline="0" noProof="0" dirty="0">
              <a:ln>
                <a:noFill/>
              </a:ln>
              <a:solidFill>
                <a:srgbClr val="FFFFFF"/>
              </a:solidFill>
              <a:latin typeface="+mj-lt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081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 noGrp="1"/>
          </p:cNvSpPr>
          <p:nvPr>
            <p:ph type="subTitle" idx="4294967295"/>
          </p:nvPr>
        </p:nvSpPr>
        <p:spPr>
          <a:xfrm>
            <a:off x="0" y="3212976"/>
            <a:ext cx="9144000" cy="3200876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Huni_Quorum Medium BT" pitchFamily="34"/>
              <a:buNone/>
            </a:defPPr>
            <a:lvl1pPr lvl="0">
              <a:buClr>
                <a:srgbClr val="000000"/>
              </a:buClr>
              <a:buSzPct val="100000"/>
              <a:buFont typeface="Huni_Quorum Medium BT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Huni_Quorum Medium BT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Huni_Quorum Medium BT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Huni_Quorum Medium BT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Huni_Quorum Medium BT" pitchFamily="34"/>
              <a:buChar char="»"/>
            </a:lvl5pPr>
            <a:lvl6pPr lvl="5">
              <a:buClr>
                <a:srgbClr val="000000"/>
              </a:buClr>
              <a:buSzPct val="100000"/>
              <a:buFont typeface="Huni_Quorum Medium BT" pitchFamily="34"/>
              <a:buChar char="»"/>
            </a:lvl6pPr>
            <a:lvl7pPr lvl="6">
              <a:buClr>
                <a:srgbClr val="000000"/>
              </a:buClr>
              <a:buSzPct val="100000"/>
              <a:buFont typeface="Huni_Quorum Medium BT" pitchFamily="34"/>
              <a:buChar char="»"/>
            </a:lvl7pPr>
            <a:lvl8pPr lvl="7">
              <a:buClr>
                <a:srgbClr val="000000"/>
              </a:buClr>
              <a:buSzPct val="100000"/>
              <a:buFont typeface="Huni_Quorum Medium BT" pitchFamily="34"/>
              <a:buChar char="»"/>
            </a:lvl8pPr>
            <a:lvl9pPr lvl="8">
              <a:buClr>
                <a:srgbClr val="000000"/>
              </a:buClr>
              <a:buSzPct val="100000"/>
              <a:buFont typeface="Huni_Quorum Medium BT" pitchFamily="34"/>
              <a:buChar char="»"/>
            </a:lvl9pPr>
          </a:lstStyle>
          <a:p>
            <a:pPr marL="0" lvl="0" indent="0" algn="ctr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 err="1">
                <a:latin typeface="Huni_Quorum Medium BT" pitchFamily="34"/>
              </a:rPr>
              <a:t>Péter</a:t>
            </a:r>
            <a:r>
              <a:rPr lang="en-US" sz="2400" i="1">
                <a:latin typeface="Huni_Quorum Medium BT" pitchFamily="34"/>
              </a:rPr>
              <a:t> </a:t>
            </a:r>
            <a:r>
              <a:rPr lang="en-US" sz="2400" i="1" err="1">
                <a:latin typeface="Huni_Quorum Medium BT" pitchFamily="34"/>
              </a:rPr>
              <a:t>Györke</a:t>
            </a:r>
            <a:r>
              <a:rPr lang="en-US" sz="1800" i="1">
                <a:latin typeface="Huni_Quorum Medium BT" pitchFamily="34"/>
              </a:rPr>
              <a:t/>
            </a:r>
            <a:br>
              <a:rPr lang="en-US" sz="1800" i="1">
                <a:latin typeface="Huni_Quorum Medium BT" pitchFamily="34"/>
              </a:rPr>
            </a:br>
            <a:r>
              <a:rPr lang="en-US" sz="1200">
                <a:latin typeface="Huni_Quorum Medium BT" pitchFamily="34"/>
              </a:rPr>
              <a:t>http://www.mit.bme.hu/~gyorke/</a:t>
            </a: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>
                <a:latin typeface="Huni_Quorum Medium BT" pitchFamily="34"/>
              </a:rPr>
              <a:t>gyorke@mit.bme.hu</a:t>
            </a: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i="1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/>
              <a:t>Budapest University of Technology and Economics (BME)</a:t>
            </a: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latin typeface="Huni_Quorum Medium BT" pitchFamily="34"/>
              </a:rPr>
              <a:t>Department of Measurement and Information Systems (MIT)</a:t>
            </a: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latin typeface="Huni_Quorum Medium BT" pitchFamily="34"/>
              </a:rPr>
              <a:t>The slides of the latest lecture will be on the course page. (https://www.mit.bme.hu/eng/oktatas/targyak/vimiab00)</a:t>
            </a:r>
            <a:br>
              <a:rPr lang="en-US" sz="1000">
                <a:latin typeface="Huni_Quorum Medium BT" pitchFamily="34"/>
              </a:rPr>
            </a:br>
            <a:r>
              <a:rPr lang="en-US" sz="1000">
                <a:latin typeface="Huni_Quorum Medium BT" pitchFamily="34"/>
              </a:rPr>
              <a:t>These slides are under copyright.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93600" y="2135412"/>
            <a:ext cx="905040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Huni_Quorum Medium BT" pitchFamily="34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Huni_Quorum Medium BT" pitchFamily="34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50000"/>
              </a:lnSpc>
              <a:buFont typeface="Huni_Quorum Medium BT" pitchFamily="34"/>
              <a:buNone/>
            </a:pPr>
            <a:r>
              <a:rPr lang="en-US" sz="3200"/>
              <a:t>Operating Systems</a:t>
            </a:r>
            <a:r>
              <a:rPr lang="hu-HU" sz="3200"/>
              <a:t> Internals</a:t>
            </a:r>
            <a:r>
              <a:rPr lang="en-US" sz="3200"/>
              <a:t> –</a:t>
            </a:r>
            <a:r>
              <a:rPr lang="hu-HU" sz="3200"/>
              <a:t> Task scheduling</a:t>
            </a:r>
            <a:r>
              <a:rPr 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87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 scheduler!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Further information and expectations for schedulers</a:t>
            </a:r>
          </a:p>
          <a:p>
            <a:pPr lvl="1"/>
            <a:r>
              <a:rPr lang="en-US" dirty="0"/>
              <a:t>Kernel mode</a:t>
            </a:r>
          </a:p>
          <a:p>
            <a:pPr lvl="2"/>
            <a:r>
              <a:rPr lang="en-US" dirty="0"/>
              <a:t>The kernel’s code is running: short CPU bursts, long I/O bursts</a:t>
            </a:r>
          </a:p>
          <a:p>
            <a:pPr lvl="2"/>
            <a:r>
              <a:rPr lang="en-US" dirty="0"/>
              <a:t>The CPU burst is known in advance</a:t>
            </a:r>
          </a:p>
          <a:p>
            <a:pPr lvl="3"/>
            <a:r>
              <a:rPr lang="en-US" dirty="0"/>
              <a:t>Usually device (periphery) handling (disc, terminal, etc.)</a:t>
            </a:r>
          </a:p>
          <a:p>
            <a:pPr lvl="2"/>
            <a:r>
              <a:rPr lang="en-US" dirty="0"/>
              <a:t>No CPU intensive tasks, no convoy effect expected</a:t>
            </a:r>
          </a:p>
          <a:p>
            <a:pPr lvl="2"/>
            <a:r>
              <a:rPr lang="en-US" dirty="0"/>
              <a:t>Goal: the smallest possible overhead</a:t>
            </a:r>
          </a:p>
          <a:p>
            <a:pPr lvl="1"/>
            <a:r>
              <a:rPr lang="en-US" dirty="0"/>
              <a:t>User mode</a:t>
            </a:r>
          </a:p>
          <a:p>
            <a:pPr lvl="2"/>
            <a:r>
              <a:rPr lang="en-US" dirty="0"/>
              <a:t>Application’s code is running: not known in advance</a:t>
            </a:r>
          </a:p>
          <a:p>
            <a:pPr lvl="3"/>
            <a:r>
              <a:rPr lang="en-US" dirty="0"/>
              <a:t>There are resources to wait</a:t>
            </a:r>
          </a:p>
          <a:p>
            <a:pPr lvl="3"/>
            <a:r>
              <a:rPr lang="en-US" dirty="0"/>
              <a:t>CPU intensive, I/O intensive, or changing nature tasks</a:t>
            </a:r>
          </a:p>
          <a:p>
            <a:pPr lvl="3"/>
            <a:r>
              <a:rPr lang="en-US" dirty="0"/>
              <a:t>Try to estimate the CPU burst, and schedule them accordingly</a:t>
            </a:r>
          </a:p>
          <a:p>
            <a:pPr lvl="2"/>
            <a:r>
              <a:rPr lang="en-US" dirty="0"/>
              <a:t>Convoy effect may appear (we have to manage it)</a:t>
            </a:r>
          </a:p>
          <a:p>
            <a:pPr lvl="2"/>
            <a:r>
              <a:rPr lang="en-US" dirty="0"/>
              <a:t>There may be priorities between tasks (they are not equally important)</a:t>
            </a:r>
          </a:p>
          <a:p>
            <a:pPr lvl="2"/>
            <a:r>
              <a:rPr lang="en-US" dirty="0"/>
              <a:t>It is expected: the tasks on the same priority should get equal chance to get the CPU</a:t>
            </a:r>
          </a:p>
          <a:p>
            <a:r>
              <a:rPr lang="en-US" dirty="0"/>
              <a:t>The global properties of the schedulers</a:t>
            </a:r>
          </a:p>
          <a:p>
            <a:pPr lvl="1"/>
            <a:r>
              <a:rPr lang="en-US" dirty="0"/>
              <a:t>Priority (there are different importance tasks)</a:t>
            </a:r>
          </a:p>
          <a:p>
            <a:pPr lvl="1"/>
            <a:r>
              <a:rPr lang="en-US" dirty="0"/>
              <a:t>Multilevel (the kernel and user mode needs different scheduling)</a:t>
            </a:r>
          </a:p>
          <a:p>
            <a:pPr lvl="1"/>
            <a:r>
              <a:rPr lang="en-US" dirty="0"/>
              <a:t>Dynamic (the tasks nature can change, e.g. changing to kernel mode or back)</a:t>
            </a:r>
          </a:p>
        </p:txBody>
      </p:sp>
    </p:spTree>
    <p:extLst>
      <p:ext uri="{BB962C8B-B14F-4D97-AF65-F5344CB8AC3E}">
        <p14:creationId xmlns:p14="http://schemas.microsoft.com/office/powerpoint/2010/main" val="2424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 scheduler – choosing algorithms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Multilevel (kernel/user mode), dynamic priority scheduler</a:t>
            </a:r>
          </a:p>
          <a:p>
            <a:r>
              <a:rPr lang="en-US" dirty="0"/>
              <a:t>Kernel mode</a:t>
            </a:r>
          </a:p>
          <a:p>
            <a:pPr lvl="1"/>
            <a:r>
              <a:rPr lang="en-US" dirty="0"/>
              <a:t>Small bursts </a:t>
            </a:r>
            <a:r>
              <a:rPr lang="en-US" dirty="0">
                <a:sym typeface="Wingdings" pitchFamily="2" charset="2"/>
              </a:rPr>
              <a:t> let’s use a cooperative scheduler</a:t>
            </a:r>
          </a:p>
          <a:p>
            <a:pPr lvl="1"/>
            <a:r>
              <a:rPr lang="en-US" dirty="0">
                <a:sym typeface="Wingdings" pitchFamily="2" charset="2"/>
              </a:rPr>
              <a:t>In a non-preemptive case static priorities are suitable</a:t>
            </a:r>
          </a:p>
          <a:p>
            <a:pPr lvl="1"/>
            <a:r>
              <a:rPr lang="en-US" dirty="0">
                <a:sym typeface="Wingdings" pitchFamily="2" charset="2"/>
              </a:rPr>
              <a:t>Because it’s non-preemptive the protection of the data structures are simple</a:t>
            </a:r>
          </a:p>
          <a:p>
            <a:pPr lvl="1"/>
            <a:r>
              <a:rPr lang="en-US" dirty="0">
                <a:sym typeface="Wingdings" pitchFamily="2" charset="2"/>
              </a:rPr>
              <a:t>In summary we get small overhead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i="1" dirty="0">
                <a:sym typeface="Wingdings" pitchFamily="2" charset="2"/>
              </a:rPr>
              <a:t>How and when should the static priority determined?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User mode</a:t>
            </a:r>
          </a:p>
          <a:p>
            <a:pPr lvl="1"/>
            <a:r>
              <a:rPr lang="en-US" dirty="0">
                <a:sym typeface="Wingdings" pitchFamily="2" charset="2"/>
              </a:rPr>
              <a:t>Because the convoy effect, a preemptive scheduler is needed</a:t>
            </a:r>
          </a:p>
          <a:p>
            <a:pPr lvl="1"/>
            <a:r>
              <a:rPr lang="en-US" dirty="0">
                <a:sym typeface="Wingdings" pitchFamily="2" charset="2"/>
              </a:rPr>
              <a:t>The optimal solution would be the preemptive SJF (SRTF)</a:t>
            </a:r>
          </a:p>
          <a:p>
            <a:pPr lvl="1"/>
            <a:r>
              <a:rPr lang="en-US" dirty="0">
                <a:sym typeface="Wingdings" pitchFamily="2" charset="2"/>
              </a:rPr>
              <a:t>Because the user priorities, the simple SRTF is not suitable</a:t>
            </a:r>
          </a:p>
          <a:p>
            <a:pPr lvl="1"/>
            <a:r>
              <a:rPr lang="en-US" dirty="0">
                <a:sym typeface="Wingdings" pitchFamily="2" charset="2"/>
              </a:rPr>
              <a:t>The tasks with same priority should get equal chance  RR scheduler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i="1" dirty="0">
                <a:sym typeface="Wingdings" pitchFamily="2" charset="2"/>
              </a:rPr>
              <a:t>How to combine SRTF and RR schedulers?</a:t>
            </a:r>
          </a:p>
          <a:p>
            <a:pPr lvl="1"/>
            <a:r>
              <a:rPr lang="en-US" i="1" dirty="0">
                <a:sym typeface="Wingdings" pitchFamily="2" charset="2"/>
              </a:rPr>
              <a:t>How and when should be the dynamic priority calculated?</a:t>
            </a:r>
          </a:p>
          <a:p>
            <a:pPr lvl="1"/>
            <a:r>
              <a:rPr lang="en-US" i="1" dirty="0">
                <a:sym typeface="Wingdings" pitchFamily="2" charset="2"/>
              </a:rPr>
              <a:t>How to manage starvation (with aging, but how)?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194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static priorities in kernel mode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priority doesn’t depend on</a:t>
            </a:r>
          </a:p>
          <a:p>
            <a:pPr lvl="1"/>
            <a:r>
              <a:rPr lang="en-US" dirty="0"/>
              <a:t>the task’s priority in user mode (we are on a different level)</a:t>
            </a:r>
          </a:p>
          <a:p>
            <a:pPr lvl="1"/>
            <a:r>
              <a:rPr lang="en-US" dirty="0"/>
              <a:t>how much CPU time the task used in the past (no SJF)</a:t>
            </a:r>
          </a:p>
          <a:p>
            <a:endParaRPr lang="en-US" dirty="0"/>
          </a:p>
          <a:p>
            <a:r>
              <a:rPr lang="en-US" dirty="0"/>
              <a:t>The kernel mode priority is based on</a:t>
            </a:r>
          </a:p>
          <a:p>
            <a:pPr lvl="1"/>
            <a:r>
              <a:rPr lang="en-US" dirty="0"/>
              <a:t>What resource the task is waiting for?</a:t>
            </a:r>
          </a:p>
          <a:p>
            <a:pPr lvl="1"/>
            <a:r>
              <a:rPr lang="en-US" dirty="0"/>
              <a:t>This called: sleep priority</a:t>
            </a:r>
          </a:p>
          <a:p>
            <a:pPr lvl="1"/>
            <a:r>
              <a:rPr lang="en-US" dirty="0"/>
              <a:t>For example:</a:t>
            </a:r>
          </a:p>
          <a:p>
            <a:pPr lvl="2"/>
            <a:r>
              <a:rPr lang="en-US" dirty="0"/>
              <a:t>Waiting for 20 I/O operations</a:t>
            </a:r>
          </a:p>
          <a:p>
            <a:pPr lvl="2"/>
            <a:r>
              <a:rPr lang="en-US" dirty="0"/>
              <a:t>Waiting for 10 input from the character terminal</a:t>
            </a:r>
          </a:p>
          <a:p>
            <a:pPr lvl="2"/>
            <a:endParaRPr lang="en-US" dirty="0"/>
          </a:p>
          <a:p>
            <a:r>
              <a:rPr lang="en-US" dirty="0"/>
              <a:t>When calculate it?</a:t>
            </a:r>
          </a:p>
          <a:p>
            <a:pPr lvl="1"/>
            <a:r>
              <a:rPr lang="en-US" dirty="0"/>
              <a:t>After waking up from waiting, it will get the resource’s sleeping priority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priorities in </a:t>
            </a:r>
            <a:r>
              <a:rPr lang="hu-HU" dirty="0" err="1"/>
              <a:t>user</a:t>
            </a:r>
            <a:r>
              <a:rPr lang="hu-HU" dirty="0"/>
              <a:t> </a:t>
            </a:r>
            <a:r>
              <a:rPr lang="en-US" dirty="0"/>
              <a:t>mode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Scheduling variables for the tasks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p_pri</a:t>
            </a:r>
            <a:r>
              <a:rPr lang="en-US" dirty="0"/>
              <a:t> – the current priority of the task (smaller </a:t>
            </a:r>
            <a:r>
              <a:rPr lang="en-US" dirty="0">
                <a:sym typeface="Wingdings" pitchFamily="2" charset="2"/>
              </a:rPr>
              <a:t> higher priority, =&gt;0)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sym typeface="Wingdings" pitchFamily="2" charset="2"/>
              </a:rPr>
              <a:t> – the CPU usage in the past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p_nice</a:t>
            </a:r>
            <a:r>
              <a:rPr lang="en-US" dirty="0">
                <a:sym typeface="Wingdings" pitchFamily="2" charset="2"/>
              </a:rPr>
              <a:t> – the priority modifier value, given by the user (integer, =&gt;0)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CPU usage in the past is used to estimate the CPU burst</a:t>
            </a:r>
          </a:p>
          <a:p>
            <a:pPr lvl="1"/>
            <a:r>
              <a:rPr lang="en-US" dirty="0">
                <a:sym typeface="Wingdings" pitchFamily="2" charset="2"/>
              </a:rPr>
              <a:t>The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sym typeface="Wingdings" pitchFamily="2" charset="2"/>
              </a:rPr>
              <a:t> is incremented in every clock cycle when the task is running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Calculation of the priority</a:t>
            </a:r>
          </a:p>
          <a:p>
            <a:pPr lvl="1"/>
            <a:endParaRPr lang="hu-HU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p_pri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P_USER +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/ 4 + 2 *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p_nice</a:t>
            </a:r>
            <a:endParaRPr lang="en-US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1"/>
            <a:endParaRPr lang="hu-HU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P_USER = 50 </a:t>
            </a:r>
            <a:r>
              <a:rPr lang="en-US" dirty="0">
                <a:sym typeface="Wingdings" pitchFamily="2" charset="2"/>
              </a:rPr>
              <a:t>(the kernel priorities are below 50)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p_nice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10 </a:t>
            </a:r>
            <a:r>
              <a:rPr lang="en-US" dirty="0">
                <a:sym typeface="Wingdings" pitchFamily="2" charset="2"/>
              </a:rPr>
              <a:t>by default</a:t>
            </a:r>
          </a:p>
          <a:p>
            <a:pPr lvl="2"/>
            <a:r>
              <a:rPr lang="en-US" dirty="0">
                <a:sym typeface="Wingdings" pitchFamily="2" charset="2"/>
              </a:rPr>
              <a:t>The user may increase it  priority will drop</a:t>
            </a:r>
          </a:p>
          <a:p>
            <a:pPr lvl="2"/>
            <a:r>
              <a:rPr lang="en-US" dirty="0">
                <a:sym typeface="Wingdings" pitchFamily="2" charset="2"/>
              </a:rPr>
              <a:t>The root user can decrease to 0  priority will increase</a:t>
            </a:r>
          </a:p>
        </p:txBody>
      </p:sp>
    </p:spTree>
    <p:extLst>
      <p:ext uri="{BB962C8B-B14F-4D97-AF65-F5344CB8AC3E}">
        <p14:creationId xmlns:p14="http://schemas.microsoft.com/office/powerpoint/2010/main" val="358436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mechanism of aging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The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sym typeface="Wingdings" pitchFamily="2" charset="2"/>
              </a:rPr>
              <a:t> is incremented in every clock cycle when the task is running</a:t>
            </a:r>
          </a:p>
          <a:p>
            <a:pPr marL="45720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++;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/>
              <a:t>value should be also „aged” with time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* CF </a:t>
            </a:r>
            <a:r>
              <a:rPr lang="en-US" dirty="0">
                <a:cs typeface="Courier New" pitchFamily="49" charset="0"/>
                <a:sym typeface="Wingdings" pitchFamily="2" charset="2"/>
              </a:rPr>
              <a:t>(correction factor &lt; 1)</a:t>
            </a:r>
          </a:p>
          <a:p>
            <a:r>
              <a:rPr lang="en-US" dirty="0">
                <a:cs typeface="Courier New" pitchFamily="49" charset="0"/>
                <a:sym typeface="Wingdings" pitchFamily="2" charset="2"/>
              </a:rPr>
              <a:t>Determination of CF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For example: CF = ½ (simple operation, right shift)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There are problems with it!</a:t>
            </a:r>
          </a:p>
          <a:p>
            <a:endParaRPr lang="en-US" dirty="0">
              <a:cs typeface="Courier New" pitchFamily="49" charset="0"/>
              <a:sym typeface="Wingdings" pitchFamily="2" charset="2"/>
            </a:endParaRPr>
          </a:p>
          <a:p>
            <a:r>
              <a:rPr lang="en-US" dirty="0">
                <a:cs typeface="Courier New" pitchFamily="49" charset="0"/>
                <a:sym typeface="Wingdings" pitchFamily="2" charset="2"/>
              </a:rPr>
              <a:t>How to create a better CF? What should it depend on?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If there are no RTR tasks  no starvation is possible</a:t>
            </a:r>
          </a:p>
          <a:p>
            <a:pPr lvl="2"/>
            <a:r>
              <a:rPr lang="en-US" dirty="0">
                <a:cs typeface="Courier New" pitchFamily="49" charset="0"/>
                <a:sym typeface="Wingdings" pitchFamily="2" charset="2"/>
              </a:rPr>
              <a:t>In this case the value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cs typeface="Courier New" pitchFamily="49" charset="0"/>
                <a:sym typeface="Wingdings" pitchFamily="2" charset="2"/>
              </a:rPr>
              <a:t> can be forgotten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If there are few RTR tasks, the RR scheduler gives CPU to them in a short period of time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>
                <a:cs typeface="Courier New" pitchFamily="49" charset="0"/>
                <a:sym typeface="Wingdings" pitchFamily="2" charset="2"/>
              </a:rPr>
              <a:t>can be aged quickly (to bound the priorities)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If there are many RTR tasks, the waiting time is higher in RR scheduler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>
                <a:cs typeface="Courier New" pitchFamily="49" charset="0"/>
                <a:sym typeface="Wingdings" pitchFamily="2" charset="2"/>
              </a:rPr>
              <a:t>should aged slowly (to ensure lower priorities for the task which are already used the CPU in the past)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Use the average number of the RTR tasks: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load_avg</a:t>
            </a:r>
            <a:endParaRPr lang="en-US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14400" lvl="2" indent="0">
              <a:buNone/>
            </a:pPr>
            <a:endParaRPr lang="en-US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CF = 2 *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load_avg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/ (2 *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load_avg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+ 1)</a:t>
            </a:r>
          </a:p>
          <a:p>
            <a:pPr lvl="1"/>
            <a:endParaRPr lang="en-US" dirty="0">
              <a:cs typeface="Courier New" pitchFamily="49" charset="0"/>
              <a:sym typeface="Wingdings" pitchFamily="2" charset="2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 user mode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to combine SRTF and RR schedulers?</a:t>
            </a:r>
          </a:p>
          <a:p>
            <a:pPr lvl="1"/>
            <a:r>
              <a:rPr lang="en-US" dirty="0"/>
              <a:t>SRTF orders the tasks by their priority (optimal)</a:t>
            </a:r>
          </a:p>
          <a:p>
            <a:pPr lvl="1"/>
            <a:r>
              <a:rPr lang="en-US" dirty="0"/>
              <a:t>Priority calculation is based on the CPU-burst estimation with 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p_nice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Tasks on the same priority level are scheduled with RR</a:t>
            </a:r>
            <a:r>
              <a:rPr lang="hu-HU" dirty="0"/>
              <a:t> (</a:t>
            </a:r>
            <a:r>
              <a:rPr lang="hu-HU" dirty="0" err="1"/>
              <a:t>time-sharing</a:t>
            </a:r>
            <a:r>
              <a:rPr lang="hu-HU" dirty="0"/>
              <a:t>)</a:t>
            </a:r>
            <a:endParaRPr lang="en-US" dirty="0"/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t</a:t>
            </a:r>
            <a:r>
              <a:rPr lang="en-US" dirty="0"/>
              <a:t>he user mode scheduler is also multilevel</a:t>
            </a:r>
          </a:p>
          <a:p>
            <a:pPr lvl="1"/>
            <a:r>
              <a:rPr lang="en-US" dirty="0"/>
              <a:t>Ordering tasks based on priority</a:t>
            </a:r>
          </a:p>
          <a:p>
            <a:pPr lvl="1"/>
            <a:r>
              <a:rPr lang="en-US" dirty="0"/>
              <a:t>(the adjacent priority levels can be grouped together)</a:t>
            </a:r>
          </a:p>
          <a:p>
            <a:endParaRPr lang="en-US" dirty="0"/>
          </a:p>
          <a:p>
            <a:r>
              <a:rPr lang="en-US" dirty="0"/>
              <a:t>How is this scheduler has the attributes of SRTF?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p_cpu</a:t>
            </a:r>
            <a:r>
              <a:rPr lang="en-US" dirty="0"/>
              <a:t> estimates the remaining CPU time</a:t>
            </a:r>
          </a:p>
          <a:p>
            <a:pPr lvl="1"/>
            <a:r>
              <a:rPr lang="en-US" dirty="0"/>
              <a:t>Priority is determined by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p_cpu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The scheduler orders the tasks by their CPU bursts </a:t>
            </a:r>
            <a:r>
              <a:rPr lang="en-US" dirty="0">
                <a:sym typeface="Wingdings" pitchFamily="2" charset="2"/>
              </a:rPr>
              <a:t> SRTF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of the scheduler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5841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Priority is an integer: 0 – 127</a:t>
            </a:r>
          </a:p>
          <a:p>
            <a:pPr lvl="1"/>
            <a:r>
              <a:rPr lang="en-US" dirty="0"/>
              <a:t>0 is the highest, 127 is the lowest priority</a:t>
            </a:r>
          </a:p>
          <a:p>
            <a:pPr lvl="1"/>
            <a:r>
              <a:rPr lang="en-US" dirty="0"/>
              <a:t>0 – 49 kernel levels, 50 – 127 user levels</a:t>
            </a:r>
          </a:p>
          <a:p>
            <a:r>
              <a:rPr lang="en-US" dirty="0"/>
              <a:t>The scheduler put the tasks into 32 FIFO queues based on their priority</a:t>
            </a:r>
          </a:p>
          <a:p>
            <a:r>
              <a:rPr lang="en-US" dirty="0"/>
              <a:t>A hash-table is used to determine which level there are tasks on</a:t>
            </a:r>
          </a:p>
        </p:txBody>
      </p:sp>
      <p:sp>
        <p:nvSpPr>
          <p:cNvPr id="4" name="Téglalap 3"/>
          <p:cNvSpPr/>
          <p:nvPr/>
        </p:nvSpPr>
        <p:spPr>
          <a:xfrm>
            <a:off x="395536" y="2924944"/>
            <a:ext cx="2880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0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83568" y="2924944"/>
            <a:ext cx="2880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971600" y="2924944"/>
            <a:ext cx="2880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0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1259632" y="2924944"/>
            <a:ext cx="72008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…</a:t>
            </a:r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1979712" y="2924944"/>
            <a:ext cx="2880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0</a:t>
            </a:r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2267744" y="2924944"/>
            <a:ext cx="2880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  <a:endParaRPr lang="en-US" dirty="0"/>
          </a:p>
        </p:txBody>
      </p:sp>
      <p:sp>
        <p:nvSpPr>
          <p:cNvPr id="10" name="Téglalap 9"/>
          <p:cNvSpPr/>
          <p:nvPr/>
        </p:nvSpPr>
        <p:spPr>
          <a:xfrm>
            <a:off x="2555776" y="2924944"/>
            <a:ext cx="2880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0</a:t>
            </a:r>
            <a:endParaRPr lang="en-US" dirty="0"/>
          </a:p>
        </p:txBody>
      </p:sp>
      <p:sp>
        <p:nvSpPr>
          <p:cNvPr id="11" name="Téglalap 10"/>
          <p:cNvSpPr/>
          <p:nvPr/>
        </p:nvSpPr>
        <p:spPr>
          <a:xfrm>
            <a:off x="3347864" y="3507100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0 - 3</a:t>
            </a:r>
            <a:endParaRPr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347864" y="3789040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4 - 7</a:t>
            </a:r>
            <a:endParaRPr lang="en-US" dirty="0"/>
          </a:p>
        </p:txBody>
      </p:sp>
      <p:sp>
        <p:nvSpPr>
          <p:cNvPr id="13" name="Téglalap 12"/>
          <p:cNvSpPr/>
          <p:nvPr/>
        </p:nvSpPr>
        <p:spPr>
          <a:xfrm>
            <a:off x="3347864" y="4070980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…</a:t>
            </a:r>
            <a:endParaRPr lang="en-US" dirty="0"/>
          </a:p>
        </p:txBody>
      </p:sp>
      <p:sp>
        <p:nvSpPr>
          <p:cNvPr id="14" name="Téglalap 13"/>
          <p:cNvSpPr/>
          <p:nvPr/>
        </p:nvSpPr>
        <p:spPr>
          <a:xfrm>
            <a:off x="3347864" y="4352920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44 - 47</a:t>
            </a:r>
            <a:endParaRPr lang="en-US" dirty="0"/>
          </a:p>
        </p:txBody>
      </p:sp>
      <p:sp>
        <p:nvSpPr>
          <p:cNvPr id="15" name="Téglalap 14"/>
          <p:cNvSpPr/>
          <p:nvPr/>
        </p:nvSpPr>
        <p:spPr>
          <a:xfrm>
            <a:off x="3347864" y="4634860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48 -49</a:t>
            </a:r>
            <a:endParaRPr lang="en-US" dirty="0"/>
          </a:p>
        </p:txBody>
      </p:sp>
      <p:sp>
        <p:nvSpPr>
          <p:cNvPr id="16" name="Téglalap 15"/>
          <p:cNvSpPr/>
          <p:nvPr/>
        </p:nvSpPr>
        <p:spPr>
          <a:xfrm>
            <a:off x="3347864" y="4928225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50 - 53</a:t>
            </a:r>
            <a:endParaRPr lang="en-US" dirty="0"/>
          </a:p>
        </p:txBody>
      </p:sp>
      <p:sp>
        <p:nvSpPr>
          <p:cNvPr id="17" name="Téglalap 16"/>
          <p:cNvSpPr/>
          <p:nvPr/>
        </p:nvSpPr>
        <p:spPr>
          <a:xfrm>
            <a:off x="3347864" y="5210165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54 - 57</a:t>
            </a:r>
            <a:endParaRPr lang="en-US" dirty="0"/>
          </a:p>
        </p:txBody>
      </p:sp>
      <p:sp>
        <p:nvSpPr>
          <p:cNvPr id="18" name="Téglalap 17"/>
          <p:cNvSpPr/>
          <p:nvPr/>
        </p:nvSpPr>
        <p:spPr>
          <a:xfrm>
            <a:off x="3347864" y="5492105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…</a:t>
            </a:r>
            <a:endParaRPr lang="en-US" dirty="0"/>
          </a:p>
        </p:txBody>
      </p:sp>
      <p:sp>
        <p:nvSpPr>
          <p:cNvPr id="19" name="Téglalap 18"/>
          <p:cNvSpPr/>
          <p:nvPr/>
        </p:nvSpPr>
        <p:spPr>
          <a:xfrm>
            <a:off x="3347864" y="5774045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118 - 121</a:t>
            </a:r>
            <a:endParaRPr lang="en-US" dirty="0"/>
          </a:p>
        </p:txBody>
      </p:sp>
      <p:sp>
        <p:nvSpPr>
          <p:cNvPr id="20" name="Téglalap 19"/>
          <p:cNvSpPr/>
          <p:nvPr/>
        </p:nvSpPr>
        <p:spPr>
          <a:xfrm>
            <a:off x="3347864" y="6055985"/>
            <a:ext cx="1296144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122 -127</a:t>
            </a:r>
            <a:endParaRPr lang="en-US" dirty="0"/>
          </a:p>
        </p:txBody>
      </p:sp>
      <p:cxnSp>
        <p:nvCxnSpPr>
          <p:cNvPr id="22" name="Egyenes összekötő 21"/>
          <p:cNvCxnSpPr/>
          <p:nvPr/>
        </p:nvCxnSpPr>
        <p:spPr>
          <a:xfrm>
            <a:off x="827584" y="4910096"/>
            <a:ext cx="6210254" cy="11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5148064" y="3788082"/>
            <a:ext cx="864096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PID=26</a:t>
            </a:r>
            <a:endParaRPr lang="en-US" dirty="0"/>
          </a:p>
        </p:txBody>
      </p:sp>
      <p:sp>
        <p:nvSpPr>
          <p:cNvPr id="24" name="Téglalap 23"/>
          <p:cNvSpPr/>
          <p:nvPr/>
        </p:nvSpPr>
        <p:spPr>
          <a:xfrm>
            <a:off x="6565924" y="3788082"/>
            <a:ext cx="864096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PID=23</a:t>
            </a:r>
            <a:endParaRPr lang="en-US" dirty="0"/>
          </a:p>
        </p:txBody>
      </p:sp>
      <p:sp>
        <p:nvSpPr>
          <p:cNvPr id="25" name="Téglalap 24"/>
          <p:cNvSpPr/>
          <p:nvPr/>
        </p:nvSpPr>
        <p:spPr>
          <a:xfrm>
            <a:off x="5148064" y="4352920"/>
            <a:ext cx="864096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PID=46</a:t>
            </a:r>
            <a:endParaRPr lang="en-US" dirty="0"/>
          </a:p>
        </p:txBody>
      </p:sp>
      <p:sp>
        <p:nvSpPr>
          <p:cNvPr id="26" name="Téglalap 25"/>
          <p:cNvSpPr/>
          <p:nvPr/>
        </p:nvSpPr>
        <p:spPr>
          <a:xfrm>
            <a:off x="5150718" y="4928209"/>
            <a:ext cx="864096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PID=24</a:t>
            </a:r>
            <a:endParaRPr lang="en-US" dirty="0"/>
          </a:p>
        </p:txBody>
      </p:sp>
      <p:sp>
        <p:nvSpPr>
          <p:cNvPr id="27" name="Téglalap 26"/>
          <p:cNvSpPr/>
          <p:nvPr/>
        </p:nvSpPr>
        <p:spPr>
          <a:xfrm>
            <a:off x="5150718" y="5774045"/>
            <a:ext cx="864096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PID=28</a:t>
            </a:r>
            <a:endParaRPr lang="en-US" dirty="0"/>
          </a:p>
        </p:txBody>
      </p:sp>
      <p:sp>
        <p:nvSpPr>
          <p:cNvPr id="28" name="Téglalap 27"/>
          <p:cNvSpPr/>
          <p:nvPr/>
        </p:nvSpPr>
        <p:spPr>
          <a:xfrm>
            <a:off x="6565924" y="5774045"/>
            <a:ext cx="864096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PID=29</a:t>
            </a:r>
            <a:endParaRPr lang="en-US" dirty="0"/>
          </a:p>
        </p:txBody>
      </p:sp>
      <p:sp>
        <p:nvSpPr>
          <p:cNvPr id="29" name="Téglalap 28"/>
          <p:cNvSpPr/>
          <p:nvPr/>
        </p:nvSpPr>
        <p:spPr>
          <a:xfrm>
            <a:off x="7956376" y="5774045"/>
            <a:ext cx="864096" cy="281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PID=18</a:t>
            </a:r>
            <a:endParaRPr lang="en-US" dirty="0"/>
          </a:p>
        </p:txBody>
      </p:sp>
      <p:cxnSp>
        <p:nvCxnSpPr>
          <p:cNvPr id="33" name="Szögletes összekötő 32"/>
          <p:cNvCxnSpPr>
            <a:stCxn id="4" idx="2"/>
            <a:endCxn id="11" idx="1"/>
          </p:cNvCxnSpPr>
          <p:nvPr/>
        </p:nvCxnSpPr>
        <p:spPr>
          <a:xfrm rot="16200000" flipH="1">
            <a:off x="1762165" y="2062371"/>
            <a:ext cx="363086" cy="2808312"/>
          </a:xfrm>
          <a:prstGeom prst="bentConnector2">
            <a:avLst/>
          </a:prstGeom>
          <a:ln w="1270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zögletes összekötő 34"/>
          <p:cNvCxnSpPr>
            <a:stCxn id="5" idx="2"/>
            <a:endCxn id="12" idx="1"/>
          </p:cNvCxnSpPr>
          <p:nvPr/>
        </p:nvCxnSpPr>
        <p:spPr>
          <a:xfrm rot="16200000" flipH="1">
            <a:off x="1765211" y="2347357"/>
            <a:ext cx="645026" cy="2520280"/>
          </a:xfrm>
          <a:prstGeom prst="bentConnector2">
            <a:avLst/>
          </a:prstGeom>
          <a:ln w="1270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zögletes összekötő 36"/>
          <p:cNvCxnSpPr>
            <a:stCxn id="10" idx="2"/>
            <a:endCxn id="20" idx="1"/>
          </p:cNvCxnSpPr>
          <p:nvPr/>
        </p:nvCxnSpPr>
        <p:spPr>
          <a:xfrm rot="16200000" flipH="1">
            <a:off x="1567843" y="4416933"/>
            <a:ext cx="2911971" cy="648072"/>
          </a:xfrm>
          <a:prstGeom prst="bentConnector2">
            <a:avLst/>
          </a:prstGeom>
          <a:ln w="1270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zögletes összekötő 38"/>
          <p:cNvCxnSpPr>
            <a:stCxn id="19" idx="1"/>
            <a:endCxn id="9" idx="2"/>
          </p:cNvCxnSpPr>
          <p:nvPr/>
        </p:nvCxnSpPr>
        <p:spPr>
          <a:xfrm rot="10800000">
            <a:off x="2411760" y="3284985"/>
            <a:ext cx="936104" cy="2630031"/>
          </a:xfrm>
          <a:prstGeom prst="bentConnector2">
            <a:avLst/>
          </a:prstGeom>
          <a:ln w="1270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stCxn id="23" idx="1"/>
            <a:endCxn id="12" idx="3"/>
          </p:cNvCxnSpPr>
          <p:nvPr/>
        </p:nvCxnSpPr>
        <p:spPr>
          <a:xfrm flipH="1">
            <a:off x="4644008" y="3929052"/>
            <a:ext cx="504056" cy="95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24" idx="1"/>
            <a:endCxn id="23" idx="3"/>
          </p:cNvCxnSpPr>
          <p:nvPr/>
        </p:nvCxnSpPr>
        <p:spPr>
          <a:xfrm flipH="1">
            <a:off x="6012160" y="3929052"/>
            <a:ext cx="553764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25" idx="1"/>
            <a:endCxn id="14" idx="3"/>
          </p:cNvCxnSpPr>
          <p:nvPr/>
        </p:nvCxnSpPr>
        <p:spPr>
          <a:xfrm flipH="1">
            <a:off x="4644008" y="4493890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stCxn id="26" idx="1"/>
            <a:endCxn id="16" idx="3"/>
          </p:cNvCxnSpPr>
          <p:nvPr/>
        </p:nvCxnSpPr>
        <p:spPr>
          <a:xfrm flipH="1">
            <a:off x="4644008" y="5069179"/>
            <a:ext cx="506710" cy="16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>
            <a:stCxn id="27" idx="1"/>
            <a:endCxn id="19" idx="3"/>
          </p:cNvCxnSpPr>
          <p:nvPr/>
        </p:nvCxnSpPr>
        <p:spPr>
          <a:xfrm flipH="1">
            <a:off x="4644008" y="5915015"/>
            <a:ext cx="50671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>
            <a:stCxn id="29" idx="1"/>
            <a:endCxn id="28" idx="3"/>
          </p:cNvCxnSpPr>
          <p:nvPr/>
        </p:nvCxnSpPr>
        <p:spPr>
          <a:xfrm flipH="1">
            <a:off x="7430020" y="5915015"/>
            <a:ext cx="52635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>
            <a:stCxn id="28" idx="1"/>
            <a:endCxn id="27" idx="3"/>
          </p:cNvCxnSpPr>
          <p:nvPr/>
        </p:nvCxnSpPr>
        <p:spPr>
          <a:xfrm flipH="1">
            <a:off x="6014814" y="5915015"/>
            <a:ext cx="55111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zövegdoboz 59"/>
          <p:cNvSpPr txBox="1"/>
          <p:nvPr/>
        </p:nvSpPr>
        <p:spPr>
          <a:xfrm>
            <a:off x="1151484" y="421195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Kernel</a:t>
            </a:r>
          </a:p>
          <a:p>
            <a:r>
              <a:rPr lang="hu-HU" dirty="0" err="1"/>
              <a:t>priorities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151484" y="5268685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User</a:t>
            </a:r>
            <a:endParaRPr lang="hu-HU" dirty="0"/>
          </a:p>
          <a:p>
            <a:r>
              <a:rPr lang="hu-HU" dirty="0" err="1"/>
              <a:t>priorities</a:t>
            </a:r>
            <a:endParaRPr lang="en-US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3131840" y="2636912"/>
            <a:ext cx="119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Hash-table</a:t>
            </a:r>
            <a:endParaRPr lang="en-US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4932040" y="2870938"/>
            <a:ext cx="76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FIFO-s</a:t>
            </a:r>
            <a:endParaRPr lang="en-US" dirty="0"/>
          </a:p>
        </p:txBody>
      </p:sp>
      <p:cxnSp>
        <p:nvCxnSpPr>
          <p:cNvPr id="66" name="Egyenes összekötő nyíllal 65"/>
          <p:cNvCxnSpPr>
            <a:stCxn id="62" idx="2"/>
            <a:endCxn id="10" idx="3"/>
          </p:cNvCxnSpPr>
          <p:nvPr/>
        </p:nvCxnSpPr>
        <p:spPr>
          <a:xfrm flipH="1">
            <a:off x="2843808" y="3006244"/>
            <a:ext cx="886305" cy="9872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nyíllal 68"/>
          <p:cNvCxnSpPr>
            <a:stCxn id="63" idx="2"/>
            <a:endCxn id="11" idx="3"/>
          </p:cNvCxnSpPr>
          <p:nvPr/>
        </p:nvCxnSpPr>
        <p:spPr>
          <a:xfrm flipH="1">
            <a:off x="4644008" y="3240270"/>
            <a:ext cx="670285" cy="40780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>
            <a:stCxn id="63" idx="2"/>
            <a:endCxn id="12" idx="3"/>
          </p:cNvCxnSpPr>
          <p:nvPr/>
        </p:nvCxnSpPr>
        <p:spPr>
          <a:xfrm flipH="1">
            <a:off x="4644008" y="3240270"/>
            <a:ext cx="670285" cy="68974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6876256" y="5264329"/>
            <a:ext cx="1820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Bi-directional chained lists</a:t>
            </a:r>
          </a:p>
        </p:txBody>
      </p:sp>
      <p:cxnSp>
        <p:nvCxnSpPr>
          <p:cNvPr id="49" name="Egyenes összekötő nyíllal 48"/>
          <p:cNvCxnSpPr>
            <a:stCxn id="21" idx="2"/>
          </p:cNvCxnSpPr>
          <p:nvPr/>
        </p:nvCxnSpPr>
        <p:spPr>
          <a:xfrm flipH="1">
            <a:off x="7693198" y="5541328"/>
            <a:ext cx="93436" cy="373687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>
            <a:stCxn id="21" idx="0"/>
          </p:cNvCxnSpPr>
          <p:nvPr/>
        </p:nvCxnSpPr>
        <p:spPr>
          <a:xfrm flipH="1" flipV="1">
            <a:off x="6289042" y="3930011"/>
            <a:ext cx="1497592" cy="133431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designed scheduler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Multilevel scheduler with dynamic priorities</a:t>
            </a:r>
          </a:p>
          <a:p>
            <a:pPr lvl="1"/>
            <a:r>
              <a:rPr lang="en-US" dirty="0"/>
              <a:t>In kernel mode: </a:t>
            </a:r>
            <a:r>
              <a:rPr lang="en-US" b="1" dirty="0"/>
              <a:t>cooperative</a:t>
            </a:r>
            <a:r>
              <a:rPr lang="en-US" dirty="0"/>
              <a:t>, </a:t>
            </a:r>
            <a:r>
              <a:rPr lang="en-US" b="1" dirty="0"/>
              <a:t>static priorities</a:t>
            </a:r>
          </a:p>
          <a:p>
            <a:pPr lvl="2"/>
            <a:r>
              <a:rPr lang="en-US" dirty="0"/>
              <a:t>Priorities depends on the cause of waiting (faster device </a:t>
            </a:r>
            <a:r>
              <a:rPr lang="en-US" dirty="0">
                <a:sym typeface="Wingdings" pitchFamily="2" charset="2"/>
              </a:rPr>
              <a:t> higher priority)</a:t>
            </a:r>
          </a:p>
          <a:p>
            <a:pPr lvl="1"/>
            <a:r>
              <a:rPr lang="en-US" dirty="0">
                <a:sym typeface="Wingdings" pitchFamily="2" charset="2"/>
              </a:rPr>
              <a:t>In user mode: </a:t>
            </a:r>
            <a:r>
              <a:rPr lang="en-US" b="1" dirty="0">
                <a:sym typeface="Wingdings" pitchFamily="2" charset="2"/>
              </a:rPr>
              <a:t>preemptive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b="1" dirty="0">
                <a:sym typeface="Wingdings" pitchFamily="2" charset="2"/>
              </a:rPr>
              <a:t>dynamic priorities, time-sharing</a:t>
            </a:r>
          </a:p>
          <a:p>
            <a:pPr lvl="2"/>
            <a:r>
              <a:rPr lang="en-US" dirty="0">
                <a:sym typeface="Wingdings" pitchFamily="2" charset="2"/>
              </a:rPr>
              <a:t>Priorities depends on the estimated CPU-burst</a:t>
            </a:r>
          </a:p>
          <a:p>
            <a:r>
              <a:rPr lang="en-US" dirty="0">
                <a:sym typeface="Wingdings" pitchFamily="2" charset="2"/>
              </a:rPr>
              <a:t>Event-based scheduling in kernel mode</a:t>
            </a:r>
          </a:p>
          <a:p>
            <a:pPr lvl="1"/>
            <a:r>
              <a:rPr lang="en-US" dirty="0">
                <a:sym typeface="Wingdings" pitchFamily="2" charset="2"/>
              </a:rPr>
              <a:t>If a task wakes up by an event, priority is set and the appropriate queue is selected</a:t>
            </a:r>
          </a:p>
          <a:p>
            <a:r>
              <a:rPr lang="en-US" dirty="0">
                <a:sym typeface="Wingdings" pitchFamily="2" charset="2"/>
              </a:rPr>
              <a:t>Time-based scheduling in user mode</a:t>
            </a:r>
          </a:p>
          <a:p>
            <a:pPr lvl="1"/>
            <a:r>
              <a:rPr lang="en-US" dirty="0">
                <a:sym typeface="Wingdings" pitchFamily="2" charset="2"/>
              </a:rPr>
              <a:t>Every clock cycle</a:t>
            </a:r>
          </a:p>
          <a:p>
            <a:pPr lvl="2"/>
            <a:r>
              <a:rPr lang="en-US" dirty="0">
                <a:sym typeface="Wingdings" pitchFamily="2" charset="2"/>
              </a:rPr>
              <a:t>If there’s a task on higher level  preemption</a:t>
            </a:r>
          </a:p>
          <a:p>
            <a:pPr lvl="1"/>
            <a:r>
              <a:rPr lang="en-US" dirty="0">
                <a:sym typeface="Wingdings" pitchFamily="2" charset="2"/>
              </a:rPr>
              <a:t>At the end of every RR time-slice</a:t>
            </a:r>
          </a:p>
          <a:p>
            <a:pPr lvl="2"/>
            <a:r>
              <a:rPr lang="en-US" dirty="0">
                <a:sym typeface="Wingdings" pitchFamily="2" charset="2"/>
              </a:rPr>
              <a:t>If there’s a task in the same priority queue as the running task  preemption</a:t>
            </a:r>
          </a:p>
          <a:p>
            <a:pPr lvl="2"/>
            <a:r>
              <a:rPr lang="en-US" dirty="0">
                <a:sym typeface="Wingdings" pitchFamily="2" charset="2"/>
              </a:rPr>
              <a:t>The preempted task is put to the end of the queue</a:t>
            </a:r>
          </a:p>
          <a:p>
            <a:pPr lvl="1"/>
            <a:r>
              <a:rPr lang="en-US" dirty="0">
                <a:sym typeface="Wingdings" pitchFamily="2" charset="2"/>
              </a:rPr>
              <a:t>After every 100th time-slice</a:t>
            </a:r>
          </a:p>
          <a:p>
            <a:pPr lvl="2"/>
            <a:r>
              <a:rPr lang="en-US" dirty="0">
                <a:sym typeface="Wingdings" pitchFamily="2" charset="2"/>
              </a:rPr>
              <a:t>„Aging”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p_cpu</a:t>
            </a:r>
            <a:r>
              <a:rPr lang="en-US" dirty="0">
                <a:sym typeface="Wingdings" pitchFamily="2" charset="2"/>
              </a:rPr>
              <a:t>  recalculating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p_pri</a:t>
            </a:r>
            <a:r>
              <a:rPr lang="en-US" dirty="0">
                <a:sym typeface="Wingdings" pitchFamily="2" charset="2"/>
              </a:rPr>
              <a:t>  reordering queues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7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the designed scheduler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This is the tradition</a:t>
            </a:r>
            <a:r>
              <a:rPr lang="hu-HU" dirty="0" err="1"/>
              <a:t>al</a:t>
            </a:r>
            <a:r>
              <a:rPr lang="en-US" dirty="0"/>
              <a:t> UNIX scheduler</a:t>
            </a:r>
          </a:p>
          <a:p>
            <a:pPr lvl="1"/>
            <a:r>
              <a:rPr lang="en-US" b="1" dirty="0"/>
              <a:t>Multilevel with priorities and time-sharing</a:t>
            </a:r>
          </a:p>
          <a:p>
            <a:pPr lvl="1"/>
            <a:r>
              <a:rPr lang="en-US" dirty="0"/>
              <a:t>System V R3 and BSD 4.3 used this solution</a:t>
            </a:r>
          </a:p>
          <a:p>
            <a:pPr lvl="1"/>
            <a:r>
              <a:rPr lang="en-US" dirty="0"/>
              <a:t>Designed for interactive systems</a:t>
            </a:r>
          </a:p>
          <a:p>
            <a:pPr lvl="1"/>
            <a:r>
              <a:rPr lang="en-US" dirty="0"/>
              <a:t>Works good also when batch and interactive tasks are in the system simultaneously</a:t>
            </a:r>
          </a:p>
          <a:p>
            <a:pPr lvl="1"/>
            <a:r>
              <a:rPr lang="en-US" dirty="0">
                <a:sym typeface="Wingdings" pitchFamily="2" charset="2"/>
              </a:rPr>
              <a:t>Provides good response time for interactive tasks while starvation of the background tasks are avoided</a:t>
            </a:r>
          </a:p>
          <a:p>
            <a:r>
              <a:rPr lang="en-US" dirty="0">
                <a:sym typeface="Wingdings" pitchFamily="2" charset="2"/>
              </a:rPr>
              <a:t>Problems</a:t>
            </a:r>
          </a:p>
          <a:p>
            <a:pPr lvl="1"/>
            <a:r>
              <a:rPr lang="en-US" dirty="0">
                <a:sym typeface="Wingdings" pitchFamily="2" charset="2"/>
              </a:rPr>
              <a:t>High overhead, when the task count is very high</a:t>
            </a:r>
          </a:p>
          <a:p>
            <a:pPr lvl="1"/>
            <a:r>
              <a:rPr lang="en-US" b="1" dirty="0">
                <a:sym typeface="Wingdings" pitchFamily="2" charset="2"/>
              </a:rPr>
              <a:t>Which operation has the highest algorithmic complexity?</a:t>
            </a:r>
          </a:p>
          <a:p>
            <a:pPr lvl="1"/>
            <a:r>
              <a:rPr lang="en-US" dirty="0">
                <a:sym typeface="Wingdings" pitchFamily="2" charset="2"/>
              </a:rPr>
              <a:t>There’s no special tasks (e.g. real-time)</a:t>
            </a:r>
          </a:p>
          <a:p>
            <a:pPr lvl="1"/>
            <a:r>
              <a:rPr lang="en-US" dirty="0">
                <a:sym typeface="Wingdings" pitchFamily="2" charset="2"/>
              </a:rPr>
              <a:t>Many problems with the cooperative scheduler in kernel mode</a:t>
            </a:r>
          </a:p>
          <a:p>
            <a:pPr lvl="2"/>
            <a:r>
              <a:rPr lang="en-US" dirty="0">
                <a:sym typeface="Wingdings" pitchFamily="2" charset="2"/>
              </a:rPr>
              <a:t>Problems are caused by tasks with long CPU-bursts in kernel mode</a:t>
            </a:r>
          </a:p>
          <a:p>
            <a:pPr lvl="2"/>
            <a:r>
              <a:rPr lang="en-US" dirty="0">
                <a:sym typeface="Wingdings" pitchFamily="2" charset="2"/>
              </a:rPr>
              <a:t>Lower level task can hold up tasks with higher priority (no preemption)</a:t>
            </a:r>
          </a:p>
          <a:p>
            <a:pPr lvl="2"/>
            <a:r>
              <a:rPr lang="en-US" dirty="0">
                <a:sym typeface="Wingdings" pitchFamily="2" charset="2"/>
              </a:rPr>
              <a:t>This is called: </a:t>
            </a:r>
            <a:r>
              <a:rPr lang="en-US" b="1" dirty="0">
                <a:sym typeface="Wingdings" pitchFamily="2" charset="2"/>
              </a:rPr>
              <a:t>priority inversion</a:t>
            </a:r>
          </a:p>
          <a:p>
            <a:pPr lvl="2"/>
            <a:r>
              <a:rPr lang="en-US" dirty="0">
                <a:sym typeface="Wingdings" pitchFamily="2" charset="2"/>
              </a:rPr>
              <a:t>Because the single threaded kernel: more CPUs don’t solve the problem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How can we make manage this?</a:t>
            </a:r>
          </a:p>
          <a:p>
            <a:pPr lvl="2"/>
            <a:r>
              <a:rPr lang="en-US" dirty="0">
                <a:sym typeface="Wingdings" pitchFamily="2" charset="2"/>
              </a:rPr>
              <a:t>Can we make a </a:t>
            </a:r>
            <a:r>
              <a:rPr lang="en-US" dirty="0" err="1">
                <a:sym typeface="Wingdings" pitchFamily="2" charset="2"/>
              </a:rPr>
              <a:t>preem</a:t>
            </a:r>
            <a:r>
              <a:rPr lang="hu-HU" dirty="0">
                <a:sym typeface="Wingdings" pitchFamily="2" charset="2"/>
              </a:rPr>
              <a:t>p</a:t>
            </a:r>
            <a:r>
              <a:rPr lang="en-US" dirty="0" err="1">
                <a:sym typeface="Wingdings" pitchFamily="2" charset="2"/>
              </a:rPr>
              <a:t>tive</a:t>
            </a:r>
            <a:r>
              <a:rPr lang="en-US" dirty="0">
                <a:sym typeface="Wingdings" pitchFamily="2" charset="2"/>
              </a:rPr>
              <a:t> kernel mode scheduler?</a:t>
            </a:r>
          </a:p>
          <a:p>
            <a:pPr lvl="2"/>
            <a:r>
              <a:rPr lang="en-US" dirty="0">
                <a:sym typeface="Wingdings" pitchFamily="2" charset="2"/>
              </a:rPr>
              <a:t>How can we use more processors?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05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Definition: A task (A) with lower priority can hold up a task (B) with higher priority.</a:t>
            </a:r>
          </a:p>
          <a:p>
            <a:pPr lvl="1"/>
            <a:r>
              <a:rPr lang="en-US" dirty="0"/>
              <a:t>There is a dependency between the execution of A and B</a:t>
            </a:r>
          </a:p>
          <a:p>
            <a:pPr lvl="1"/>
            <a:r>
              <a:rPr lang="en-US" dirty="0"/>
              <a:t>For example: „A” is waiting for a resource in an uninterruptable way, and „B” also waits for that resource</a:t>
            </a:r>
          </a:p>
          <a:p>
            <a:pPr lvl="1"/>
            <a:r>
              <a:rPr lang="en-US" dirty="0"/>
              <a:t>It happens often! There can be dependencies between more than two tasks also</a:t>
            </a:r>
          </a:p>
          <a:p>
            <a:pPr lvl="1"/>
            <a:r>
              <a:rPr lang="en-US" dirty="0"/>
              <a:t>The result: the priority of „A” seems the same as the priority of „B”</a:t>
            </a:r>
          </a:p>
          <a:p>
            <a:r>
              <a:rPr lang="en-US" dirty="0"/>
              <a:t>How it can be managed?</a:t>
            </a:r>
          </a:p>
          <a:p>
            <a:pPr lvl="1"/>
            <a:r>
              <a:rPr lang="en-US" dirty="0"/>
              <a:t>Increase the priority of „A” to the „B”’s level for a short time, to resolve the dependency</a:t>
            </a:r>
          </a:p>
          <a:p>
            <a:pPr lvl="1"/>
            <a:r>
              <a:rPr lang="en-US" dirty="0"/>
              <a:t>This is called </a:t>
            </a:r>
            <a:r>
              <a:rPr lang="en-US" b="1" dirty="0"/>
              <a:t>priority inheritance</a:t>
            </a:r>
          </a:p>
          <a:p>
            <a:r>
              <a:rPr lang="en-US" dirty="0"/>
              <a:t>The bounds of priority inheritance</a:t>
            </a:r>
          </a:p>
          <a:p>
            <a:pPr lvl="1"/>
            <a:r>
              <a:rPr lang="en-US" dirty="0"/>
              <a:t>It isn’t always known which task causing the problem</a:t>
            </a:r>
          </a:p>
          <a:p>
            <a:pPr lvl="2"/>
            <a:r>
              <a:rPr lang="en-US" dirty="0"/>
              <a:t>Complex dependency graphs, where we can’t find the cause</a:t>
            </a:r>
          </a:p>
          <a:p>
            <a:pPr lvl="1"/>
            <a:r>
              <a:rPr lang="en-US" dirty="0"/>
              <a:t>It can happen that more the one task is blocking „B”</a:t>
            </a:r>
          </a:p>
          <a:p>
            <a:pPr lvl="2"/>
            <a:r>
              <a:rPr lang="en-US" dirty="0"/>
              <a:t>Cannot increase the priority of many tasks </a:t>
            </a:r>
            <a:r>
              <a:rPr lang="en-US" dirty="0">
                <a:sym typeface="Wingdings" pitchFamily="2" charset="2"/>
              </a:rPr>
              <a:t> long-term effects (chain reaction)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6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task scheduling (recap)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scheduler choose</a:t>
            </a:r>
            <a:r>
              <a:rPr lang="hu-HU" dirty="0"/>
              <a:t>s</a:t>
            </a:r>
            <a:r>
              <a:rPr lang="en-US" dirty="0"/>
              <a:t> the next task to run</a:t>
            </a:r>
          </a:p>
          <a:p>
            <a:pPr lvl="1"/>
            <a:r>
              <a:rPr lang="en-US" dirty="0"/>
              <a:t>Short term (we learned about this), medium and long term</a:t>
            </a:r>
          </a:p>
          <a:p>
            <a:pPr lvl="1"/>
            <a:r>
              <a:rPr lang="en-US" dirty="0"/>
              <a:t>Basic properties</a:t>
            </a:r>
          </a:p>
          <a:p>
            <a:pPr lvl="2"/>
            <a:r>
              <a:rPr lang="en-US" dirty="0"/>
              <a:t>Data structure</a:t>
            </a:r>
          </a:p>
          <a:p>
            <a:pPr lvl="2"/>
            <a:r>
              <a:rPr lang="en-US" dirty="0"/>
              <a:t>Considered task properties</a:t>
            </a:r>
          </a:p>
          <a:p>
            <a:pPr lvl="2"/>
            <a:r>
              <a:rPr lang="en-US" dirty="0"/>
              <a:t>Decision algorithm</a:t>
            </a:r>
          </a:p>
          <a:p>
            <a:pPr lvl="2"/>
            <a:r>
              <a:rPr lang="en-US" dirty="0"/>
              <a:t>Complexity and overhead</a:t>
            </a:r>
          </a:p>
          <a:p>
            <a:r>
              <a:rPr lang="en-US" dirty="0"/>
              <a:t>Simple schedulers</a:t>
            </a:r>
          </a:p>
          <a:p>
            <a:pPr lvl="1"/>
            <a:r>
              <a:rPr lang="en-US" dirty="0"/>
              <a:t>FCFS: simple, but it may perform badly</a:t>
            </a:r>
          </a:p>
          <a:p>
            <a:pPr lvl="1"/>
            <a:r>
              <a:rPr lang="en-US" dirty="0"/>
              <a:t>RR: it is widely used, good response time, moderate overhead</a:t>
            </a:r>
          </a:p>
          <a:p>
            <a:pPr lvl="1"/>
            <a:r>
              <a:rPr lang="en-US" dirty="0"/>
              <a:t>SJF and SRTF: decision based on the task’s CPU burst, optimal waiting time</a:t>
            </a:r>
          </a:p>
          <a:p>
            <a:pPr lvl="1"/>
            <a:r>
              <a:rPr lang="en-US" dirty="0"/>
              <a:t>Priority: importance shown by a number</a:t>
            </a:r>
          </a:p>
          <a:p>
            <a:r>
              <a:rPr lang="en-US" dirty="0"/>
              <a:t>Complex schedulers</a:t>
            </a:r>
          </a:p>
          <a:p>
            <a:pPr lvl="1"/>
            <a:r>
              <a:rPr lang="en-US" dirty="0"/>
              <a:t>Multilevel queues</a:t>
            </a:r>
          </a:p>
          <a:p>
            <a:pPr lvl="2"/>
            <a:r>
              <a:rPr lang="en-US" dirty="0"/>
              <a:t>It can use multiple algorithms (which is suited for the tasks)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2" y="1340768"/>
            <a:ext cx="800098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015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 with priority inheritance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8713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9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 – other solutions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Priority ceiling</a:t>
            </a:r>
          </a:p>
          <a:p>
            <a:pPr lvl="1"/>
            <a:r>
              <a:rPr lang="en-US" dirty="0"/>
              <a:t>The task is upgraded to the kernel level</a:t>
            </a:r>
          </a:p>
          <a:p>
            <a:r>
              <a:rPr lang="en-US" dirty="0"/>
              <a:t>Priority inheritance</a:t>
            </a:r>
          </a:p>
          <a:p>
            <a:pPr lvl="1"/>
            <a:r>
              <a:rPr lang="en-US" dirty="0"/>
              <a:t>As seen before</a:t>
            </a:r>
          </a:p>
          <a:p>
            <a:r>
              <a:rPr lang="en-US" dirty="0"/>
              <a:t>Random boosting</a:t>
            </a:r>
          </a:p>
          <a:p>
            <a:pPr lvl="1"/>
            <a:r>
              <a:rPr lang="en-US" dirty="0"/>
              <a:t>RTR tasks which are holding locks may randomly boosted to higher priority until they are exit the critical section</a:t>
            </a:r>
          </a:p>
          <a:p>
            <a:r>
              <a:rPr lang="en-US" dirty="0"/>
              <a:t>Avoid blocking</a:t>
            </a:r>
          </a:p>
          <a:p>
            <a:pPr lvl="1"/>
            <a:r>
              <a:rPr lang="en-US" dirty="0"/>
              <a:t>If the dependencies are known in advance (e.g. real-time systems)</a:t>
            </a:r>
          </a:p>
        </p:txBody>
      </p:sp>
    </p:spTree>
    <p:extLst>
      <p:ext uri="{BB962C8B-B14F-4D97-AF65-F5344CB8AC3E}">
        <p14:creationId xmlns:p14="http://schemas.microsoft.com/office/powerpoint/2010/main" val="348186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kernel scheduler preemptive?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Introducing preemption points</a:t>
            </a:r>
          </a:p>
          <a:p>
            <a:pPr lvl="1"/>
            <a:r>
              <a:rPr lang="en-US" dirty="0"/>
              <a:t>During certain points of the execution of the kernel code a task change is allowed</a:t>
            </a:r>
          </a:p>
          <a:p>
            <a:pPr lvl="1"/>
            <a:r>
              <a:rPr lang="en-US" dirty="0"/>
              <a:t>At this point it is checked if there’s a higher priority task </a:t>
            </a:r>
            <a:r>
              <a:rPr lang="en-US" dirty="0">
                <a:sym typeface="Wingdings" pitchFamily="2" charset="2"/>
              </a:rPr>
              <a:t> if yes, preemption</a:t>
            </a:r>
          </a:p>
          <a:p>
            <a:pPr lvl="1"/>
            <a:r>
              <a:rPr lang="en-US" dirty="0">
                <a:sym typeface="Wingdings" pitchFamily="2" charset="2"/>
              </a:rPr>
              <a:t>The kernel memory consistence should be only ensured on these points</a:t>
            </a:r>
          </a:p>
          <a:p>
            <a:pPr lvl="1"/>
            <a:r>
              <a:rPr lang="en-US" dirty="0">
                <a:sym typeface="Wingdings" pitchFamily="2" charset="2"/>
              </a:rPr>
              <a:t>E.g. System V R4 (SRV4) UNIX scheduler</a:t>
            </a:r>
          </a:p>
          <a:p>
            <a:pPr lvl="2"/>
            <a:r>
              <a:rPr lang="en-US" dirty="0">
                <a:sym typeface="Wingdings" pitchFamily="2" charset="2"/>
              </a:rPr>
              <a:t>Introduces real-time tasks, which requires preemption points</a:t>
            </a:r>
          </a:p>
          <a:p>
            <a:pPr lvl="2"/>
            <a:r>
              <a:rPr lang="en-US" dirty="0">
                <a:sym typeface="Wingdings" pitchFamily="2" charset="2"/>
              </a:rPr>
              <a:t>The scheduler checks, if there is a real-time task</a:t>
            </a:r>
          </a:p>
          <a:p>
            <a:r>
              <a:rPr lang="en-US" dirty="0">
                <a:sym typeface="Wingdings" pitchFamily="2" charset="2"/>
              </a:rPr>
              <a:t>Fully preemptive scheduling for kernel level</a:t>
            </a:r>
          </a:p>
          <a:p>
            <a:pPr lvl="1"/>
            <a:r>
              <a:rPr lang="en-US" dirty="0">
                <a:sym typeface="Wingdings" pitchFamily="2" charset="2"/>
              </a:rPr>
              <a:t>This is the only way, if there are multiple processors</a:t>
            </a:r>
          </a:p>
          <a:p>
            <a:pPr lvl="2"/>
            <a:r>
              <a:rPr lang="en-US" dirty="0">
                <a:sym typeface="Wingdings" pitchFamily="2" charset="2"/>
              </a:rPr>
              <a:t>Current client and server Oss using preemptive kernel</a:t>
            </a:r>
          </a:p>
          <a:p>
            <a:pPr lvl="1"/>
            <a:r>
              <a:rPr lang="en-US" dirty="0">
                <a:sym typeface="Wingdings" pitchFamily="2" charset="2"/>
              </a:rPr>
              <a:t>All data structures have to be protected (later will be discussed)</a:t>
            </a:r>
          </a:p>
          <a:p>
            <a:pPr lvl="2"/>
            <a:r>
              <a:rPr lang="en-US" dirty="0">
                <a:sym typeface="Wingdings" pitchFamily="2" charset="2"/>
              </a:rPr>
              <a:t>Problems when</a:t>
            </a:r>
          </a:p>
          <a:p>
            <a:pPr lvl="3"/>
            <a:r>
              <a:rPr lang="en-US" dirty="0">
                <a:sym typeface="Wingdings" pitchFamily="2" charset="2"/>
              </a:rPr>
              <a:t>two tasks writes the same area</a:t>
            </a:r>
          </a:p>
          <a:p>
            <a:pPr lvl="3"/>
            <a:r>
              <a:rPr lang="en-US" dirty="0">
                <a:sym typeface="Wingdings" pitchFamily="2" charset="2"/>
              </a:rPr>
              <a:t>one task read from the same area, which modified by another task</a:t>
            </a:r>
          </a:p>
          <a:p>
            <a:pPr lvl="1"/>
            <a:r>
              <a:rPr lang="en-US" dirty="0">
                <a:sym typeface="Wingdings" pitchFamily="2" charset="2"/>
              </a:rPr>
              <a:t>Non preemptive code sections can be defined</a:t>
            </a:r>
          </a:p>
          <a:p>
            <a:pPr lvl="2"/>
            <a:r>
              <a:rPr lang="en-US" smtClean="0">
                <a:sym typeface="Wingdings" pitchFamily="2" charset="2"/>
              </a:rPr>
              <a:t>Preemption </a:t>
            </a:r>
            <a:r>
              <a:rPr lang="en-US" dirty="0">
                <a:sym typeface="Wingdings" pitchFamily="2" charset="2"/>
              </a:rPr>
              <a:t>can be disabled in critical section, if there’s no other solution</a:t>
            </a:r>
          </a:p>
          <a:p>
            <a:pPr lvl="2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586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562074"/>
          </a:xfrm>
        </p:spPr>
        <p:txBody>
          <a:bodyPr/>
          <a:lstStyle/>
          <a:p>
            <a:r>
              <a:rPr lang="en-US" dirty="0"/>
              <a:t>Multiprocessor scheduling</a:t>
            </a:r>
          </a:p>
        </p:txBody>
      </p:sp>
    </p:spTree>
    <p:extLst>
      <p:ext uri="{BB962C8B-B14F-4D97-AF65-F5344CB8AC3E}">
        <p14:creationId xmlns:p14="http://schemas.microsoft.com/office/powerpoint/2010/main" val="239986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questions of multiprocessor scheduling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Until now we assumed only one processor unit</a:t>
            </a:r>
          </a:p>
          <a:p>
            <a:pPr lvl="1"/>
            <a:r>
              <a:rPr lang="en-US" dirty="0"/>
              <a:t>Current HWs provide multiple CPUs, also with different capabilities (heterogeneous systems)</a:t>
            </a:r>
          </a:p>
          <a:p>
            <a:r>
              <a:rPr lang="en-US" dirty="0"/>
              <a:t>Multiple tasks may run in kernel mode</a:t>
            </a:r>
          </a:p>
          <a:p>
            <a:pPr lvl="1"/>
            <a:r>
              <a:rPr lang="en-US" dirty="0"/>
              <a:t>Preemptive kernel is required with protected data structures</a:t>
            </a:r>
          </a:p>
          <a:p>
            <a:r>
              <a:rPr lang="en-US" dirty="0"/>
              <a:t>Managing „remainders” during context changes</a:t>
            </a:r>
          </a:p>
          <a:p>
            <a:pPr lvl="1"/>
            <a:r>
              <a:rPr lang="en-US" dirty="0"/>
              <a:t>There are remaining data when R </a:t>
            </a:r>
            <a:r>
              <a:rPr lang="en-US" dirty="0">
                <a:sym typeface="Wingdings" pitchFamily="2" charset="2"/>
              </a:rPr>
              <a:t> (W) RTR  R state transition happen</a:t>
            </a:r>
          </a:p>
          <a:p>
            <a:pPr lvl="2"/>
            <a:r>
              <a:rPr lang="en-US" dirty="0">
                <a:sym typeface="Wingdings" pitchFamily="2" charset="2"/>
              </a:rPr>
              <a:t>In CPU registers, cache memories</a:t>
            </a:r>
          </a:p>
          <a:p>
            <a:pPr lvl="2"/>
            <a:r>
              <a:rPr lang="en-US" dirty="0">
                <a:sym typeface="Wingdings" pitchFamily="2" charset="2"/>
              </a:rPr>
              <a:t>E.g. handling an interrupt means minimal context change</a:t>
            </a:r>
          </a:p>
          <a:p>
            <a:pPr lvl="1"/>
            <a:r>
              <a:rPr lang="en-US" dirty="0"/>
              <a:t>A task should get back to the last processor</a:t>
            </a:r>
          </a:p>
          <a:p>
            <a:pPr lvl="2"/>
            <a:r>
              <a:rPr lang="en-US" dirty="0"/>
              <a:t>The scheduler should manage this</a:t>
            </a:r>
          </a:p>
          <a:p>
            <a:r>
              <a:rPr lang="en-US" dirty="0"/>
              <a:t>Resource allocation for a process group</a:t>
            </a:r>
          </a:p>
          <a:p>
            <a:pPr lvl="1"/>
            <a:r>
              <a:rPr lang="en-US" dirty="0"/>
              <a:t>Processors and process groups can be bind together</a:t>
            </a:r>
          </a:p>
          <a:p>
            <a:pPr lvl="1"/>
            <a:r>
              <a:rPr lang="en-US" dirty="0"/>
              <a:t>These task get constant amount of resources even in a highly loaded system</a:t>
            </a:r>
          </a:p>
          <a:p>
            <a:r>
              <a:rPr lang="en-US" dirty="0"/>
              <a:t>Load balancing</a:t>
            </a:r>
          </a:p>
          <a:p>
            <a:pPr lvl="1"/>
            <a:r>
              <a:rPr lang="en-US" dirty="0"/>
              <a:t>A suitable processor is chosen to each task</a:t>
            </a:r>
          </a:p>
          <a:p>
            <a:pPr lvl="1"/>
            <a:r>
              <a:rPr lang="en-US" dirty="0"/>
              <a:t>Not every processor has to be the same, cache sizes may also differ</a:t>
            </a:r>
          </a:p>
        </p:txBody>
      </p:sp>
    </p:spTree>
    <p:extLst>
      <p:ext uri="{BB962C8B-B14F-4D97-AF65-F5344CB8AC3E}">
        <p14:creationId xmlns:p14="http://schemas.microsoft.com/office/powerpoint/2010/main" val="2898770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variants of multiprocessor scheduling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Asymmetrical systems</a:t>
            </a:r>
          </a:p>
          <a:p>
            <a:pPr lvl="1"/>
            <a:r>
              <a:rPr lang="en-US" dirty="0"/>
              <a:t>One of the units serves the kernel task(s)</a:t>
            </a:r>
          </a:p>
          <a:p>
            <a:pPr lvl="1"/>
            <a:r>
              <a:rPr lang="en-US" dirty="0"/>
              <a:t>The user tasks are running on the other units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Easy implementation based on the single processor codes</a:t>
            </a:r>
          </a:p>
          <a:p>
            <a:pPr lvl="2"/>
            <a:r>
              <a:rPr lang="en-US" dirty="0"/>
              <a:t>The kernel can be one task </a:t>
            </a:r>
            <a:r>
              <a:rPr lang="en-US" dirty="0">
                <a:sym typeface="Wingdings" pitchFamily="2" charset="2"/>
              </a:rPr>
              <a:t> simple to implement</a:t>
            </a:r>
          </a:p>
          <a:p>
            <a:pPr lvl="1"/>
            <a:r>
              <a:rPr lang="en-US" dirty="0">
                <a:sym typeface="Wingdings" pitchFamily="2" charset="2"/>
              </a:rPr>
              <a:t>Disadvantages</a:t>
            </a:r>
          </a:p>
          <a:p>
            <a:pPr lvl="2"/>
            <a:r>
              <a:rPr lang="en-US" dirty="0">
                <a:sym typeface="Wingdings" pitchFamily="2" charset="2"/>
              </a:rPr>
              <a:t>The utilization of the CPU assigned to kernel will be low </a:t>
            </a:r>
          </a:p>
          <a:p>
            <a:pPr lvl="1"/>
            <a:r>
              <a:rPr lang="en-US" b="1" dirty="0">
                <a:sym typeface="Wingdings" pitchFamily="2" charset="2"/>
              </a:rPr>
              <a:t>Rarely used, may be a good solution in heterogeneous systems</a:t>
            </a:r>
          </a:p>
          <a:p>
            <a:r>
              <a:rPr lang="en-US" dirty="0">
                <a:sym typeface="Wingdings" pitchFamily="2" charset="2"/>
              </a:rPr>
              <a:t>Symmetrical systems</a:t>
            </a:r>
          </a:p>
          <a:p>
            <a:pPr lvl="1"/>
            <a:r>
              <a:rPr lang="en-US" dirty="0">
                <a:sym typeface="Wingdings" pitchFamily="2" charset="2"/>
              </a:rPr>
              <a:t>Every processor has its own scheduler</a:t>
            </a:r>
          </a:p>
          <a:p>
            <a:pPr lvl="1"/>
            <a:r>
              <a:rPr lang="en-US" dirty="0">
                <a:sym typeface="Wingdings" pitchFamily="2" charset="2"/>
              </a:rPr>
              <a:t>The RTR tasks can be in a shared queue, or in separate queues assigned to each CPU</a:t>
            </a:r>
          </a:p>
          <a:p>
            <a:pPr lvl="1"/>
            <a:r>
              <a:rPr lang="en-US" dirty="0">
                <a:sym typeface="Wingdings" pitchFamily="2" charset="2"/>
              </a:rPr>
              <a:t>Better CPU utilization</a:t>
            </a:r>
          </a:p>
          <a:p>
            <a:pPr lvl="1"/>
            <a:r>
              <a:rPr lang="en-US" dirty="0">
                <a:sym typeface="Wingdings" pitchFamily="2" charset="2"/>
              </a:rPr>
              <a:t>Risks: requires careful software development</a:t>
            </a:r>
          </a:p>
          <a:p>
            <a:pPr lvl="1"/>
            <a:r>
              <a:rPr lang="en-US" b="1" dirty="0">
                <a:sym typeface="Wingdings" pitchFamily="2" charset="2"/>
              </a:rPr>
              <a:t>Current systems using this method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6130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Multiprocessor HW systems</a:t>
            </a:r>
            <a:br>
              <a:rPr lang="en-US" dirty="0"/>
            </a:br>
            <a:r>
              <a:rPr lang="en-US" sz="2200" dirty="0"/>
              <a:t>(background knowledge from computer architectures)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Parallel processing in single processor systems</a:t>
            </a:r>
          </a:p>
          <a:p>
            <a:pPr lvl="1"/>
            <a:r>
              <a:rPr lang="en-US" dirty="0"/>
              <a:t>Some of the HW resources is multiplied (TLB, instruction cache, etc.)</a:t>
            </a:r>
          </a:p>
          <a:p>
            <a:pPr lvl="1"/>
            <a:r>
              <a:rPr lang="en-US" dirty="0"/>
              <a:t>Fine-grained: task change in every cycle</a:t>
            </a:r>
          </a:p>
          <a:p>
            <a:pPr lvl="1"/>
            <a:r>
              <a:rPr lang="en-US" dirty="0"/>
              <a:t>Coarse-grained: task change when something is holding up the task (e.g. cache error)</a:t>
            </a:r>
          </a:p>
          <a:p>
            <a:r>
              <a:rPr lang="en-US" dirty="0"/>
              <a:t>Multiprocessor system: more separate CPU</a:t>
            </a:r>
          </a:p>
          <a:p>
            <a:pPr lvl="1"/>
            <a:r>
              <a:rPr lang="en-US" dirty="0"/>
              <a:t>Communication between tasks</a:t>
            </a:r>
          </a:p>
          <a:p>
            <a:pPr lvl="2"/>
            <a:r>
              <a:rPr lang="en-US" dirty="0"/>
              <a:t>Through shared memory (monolithic system)</a:t>
            </a:r>
          </a:p>
          <a:p>
            <a:pPr lvl="2"/>
            <a:r>
              <a:rPr lang="en-US" dirty="0"/>
              <a:t>Messaging (distributed system)</a:t>
            </a:r>
          </a:p>
          <a:p>
            <a:pPr lvl="1"/>
            <a:r>
              <a:rPr lang="en-US" dirty="0"/>
              <a:t>Efficiency of memory operations</a:t>
            </a:r>
          </a:p>
          <a:p>
            <a:pPr lvl="2"/>
            <a:r>
              <a:rPr lang="en-US" dirty="0"/>
              <a:t>Uniform Memory Access (UMA): the processors using shared memory</a:t>
            </a:r>
          </a:p>
          <a:p>
            <a:pPr lvl="3"/>
            <a:r>
              <a:rPr lang="en-US" dirty="0"/>
              <a:t>Bad scalability, shared memory bus is the bottleneck</a:t>
            </a:r>
          </a:p>
          <a:p>
            <a:pPr lvl="2"/>
            <a:r>
              <a:rPr lang="en-US" dirty="0"/>
              <a:t>Non-Uniform Memory Access (NUMA)</a:t>
            </a:r>
          </a:p>
          <a:p>
            <a:pPr lvl="3"/>
            <a:r>
              <a:rPr lang="en-US" dirty="0"/>
              <a:t>The processors access the whole memory through a communication interface</a:t>
            </a:r>
          </a:p>
          <a:p>
            <a:pPr lvl="3"/>
            <a:r>
              <a:rPr lang="en-US" dirty="0"/>
              <a:t>But a smaller memory range is assigned to the CPU for direct access (much faster)</a:t>
            </a:r>
          </a:p>
          <a:p>
            <a:endParaRPr lang="en-US" dirty="0"/>
          </a:p>
          <a:p>
            <a:r>
              <a:rPr lang="en-US" dirty="0"/>
              <a:t>Multiprocessor, multi-core, multi-thread systems</a:t>
            </a:r>
          </a:p>
          <a:p>
            <a:pPr lvl="1"/>
            <a:r>
              <a:rPr lang="en-US" dirty="0"/>
              <a:t>The current system using a combination of these techniques</a:t>
            </a:r>
          </a:p>
        </p:txBody>
      </p:sp>
    </p:spTree>
    <p:extLst>
      <p:ext uri="{BB962C8B-B14F-4D97-AF65-F5344CB8AC3E}">
        <p14:creationId xmlns:p14="http://schemas.microsoft.com/office/powerpoint/2010/main" val="1638945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23528" y="260649"/>
            <a:ext cx="8517148" cy="6388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675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26320"/>
            <a:ext cx="9143640" cy="577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52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kerekített téglalap 21"/>
          <p:cNvSpPr/>
          <p:nvPr/>
        </p:nvSpPr>
        <p:spPr>
          <a:xfrm>
            <a:off x="4566828" y="5027809"/>
            <a:ext cx="2237420" cy="684078"/>
          </a:xfrm>
          <a:prstGeom prst="roundRect">
            <a:avLst/>
          </a:prstGeom>
          <a:gradFill>
            <a:gsLst>
              <a:gs pos="100000">
                <a:schemeClr val="accent2">
                  <a:tint val="50000"/>
                  <a:satMod val="300000"/>
                </a:schemeClr>
              </a:gs>
              <a:gs pos="99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kerekített téglalap 20"/>
          <p:cNvSpPr/>
          <p:nvPr/>
        </p:nvSpPr>
        <p:spPr>
          <a:xfrm>
            <a:off x="2195736" y="1196752"/>
            <a:ext cx="4752528" cy="1062626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100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blocks of the OS and the kernel</a:t>
            </a:r>
            <a:r>
              <a:rPr lang="hu-HU" dirty="0"/>
              <a:t> (</a:t>
            </a:r>
            <a:r>
              <a:rPr lang="hu-HU" dirty="0" err="1"/>
              <a:t>recap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406588" y="5822629"/>
            <a:ext cx="4320480" cy="423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Hardware devices</a:t>
            </a:r>
          </a:p>
        </p:txBody>
      </p:sp>
      <p:sp>
        <p:nvSpPr>
          <p:cNvPr id="5" name="Téglalap 4"/>
          <p:cNvSpPr/>
          <p:nvPr/>
        </p:nvSpPr>
        <p:spPr>
          <a:xfrm>
            <a:off x="2956372" y="2259378"/>
            <a:ext cx="324036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System libraries</a:t>
            </a:r>
          </a:p>
        </p:txBody>
      </p:sp>
      <p:sp>
        <p:nvSpPr>
          <p:cNvPr id="6" name="Téglalap 5"/>
          <p:cNvSpPr/>
          <p:nvPr/>
        </p:nvSpPr>
        <p:spPr>
          <a:xfrm>
            <a:off x="2416312" y="1323274"/>
            <a:ext cx="208823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System processes</a:t>
            </a:r>
          </a:p>
        </p:txBody>
      </p:sp>
      <p:sp>
        <p:nvSpPr>
          <p:cNvPr id="7" name="Téglalap 6"/>
          <p:cNvSpPr/>
          <p:nvPr/>
        </p:nvSpPr>
        <p:spPr>
          <a:xfrm>
            <a:off x="4673712" y="1323274"/>
            <a:ext cx="2088232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User processes</a:t>
            </a:r>
          </a:p>
        </p:txBody>
      </p:sp>
      <p:cxnSp>
        <p:nvCxnSpPr>
          <p:cNvPr id="8" name="Egyenes összekötő 7"/>
          <p:cNvCxnSpPr/>
          <p:nvPr/>
        </p:nvCxnSpPr>
        <p:spPr>
          <a:xfrm>
            <a:off x="1677648" y="3241202"/>
            <a:ext cx="549119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677648" y="1648455"/>
            <a:ext cx="738664" cy="1475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Non-protected</a:t>
            </a:r>
          </a:p>
          <a:p>
            <a:r>
              <a:rPr lang="hu-HU">
                <a:solidFill>
                  <a:srgbClr val="FF0000"/>
                </a:solidFill>
              </a:rPr>
              <a:t>(user)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673096" y="3717033"/>
            <a:ext cx="738664" cy="17461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Protected</a:t>
            </a:r>
          </a:p>
          <a:p>
            <a:r>
              <a:rPr lang="en-US" dirty="0">
                <a:solidFill>
                  <a:srgbClr val="FF0000"/>
                </a:solidFill>
              </a:rPr>
              <a:t>(system/kernel)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416312" y="5135259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Device managers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644008" y="5135259"/>
            <a:ext cx="1008112" cy="46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Loader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718956" y="5135259"/>
            <a:ext cx="100811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/>
              <a:t>Scheduler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411760" y="4559195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IT handler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416312" y="3983131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I/O operations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411760" y="3374357"/>
            <a:ext cx="4315308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Systemcall interface</a:t>
            </a:r>
          </a:p>
        </p:txBody>
      </p:sp>
      <p:sp>
        <p:nvSpPr>
          <p:cNvPr id="17" name="Téglalap 16"/>
          <p:cNvSpPr/>
          <p:nvPr/>
        </p:nvSpPr>
        <p:spPr>
          <a:xfrm>
            <a:off x="4652392" y="4559195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Memory manager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652392" y="3983131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Communications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576552" y="3916141"/>
            <a:ext cx="2227696" cy="1762472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6799508" y="4217439"/>
            <a:ext cx="738664" cy="14944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b="1">
                <a:solidFill>
                  <a:srgbClr val="92D050"/>
                </a:solidFill>
              </a:rPr>
              <a:t>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101061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affinity and its types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scheduler has to adapt to the HW</a:t>
            </a:r>
          </a:p>
          <a:p>
            <a:pPr lvl="1"/>
            <a:r>
              <a:rPr lang="en-US" dirty="0"/>
              <a:t>The increased amount of context changes should not cause more overhead than the benefit of using multiple processors</a:t>
            </a:r>
          </a:p>
          <a:p>
            <a:pPr lvl="2"/>
            <a:r>
              <a:rPr lang="en-US" dirty="0"/>
              <a:t>UMA: maintain the cache memory contents</a:t>
            </a:r>
          </a:p>
          <a:p>
            <a:pPr lvl="2"/>
            <a:r>
              <a:rPr lang="en-US" dirty="0"/>
              <a:t>NUMA: should use the direct memory access</a:t>
            </a:r>
          </a:p>
          <a:p>
            <a:pPr lvl="1"/>
            <a:r>
              <a:rPr lang="en-US" dirty="0"/>
              <a:t>A preempted task should get the last CPU</a:t>
            </a:r>
          </a:p>
          <a:p>
            <a:pPr lvl="2"/>
            <a:r>
              <a:rPr lang="en-US" dirty="0"/>
              <a:t>It is not possible in every case: high load &amp; high number of tasks</a:t>
            </a:r>
          </a:p>
          <a:p>
            <a:pPr lvl="2"/>
            <a:r>
              <a:rPr lang="en-US" dirty="0"/>
              <a:t>Priority of the tasks may influence this behavior</a:t>
            </a:r>
          </a:p>
          <a:p>
            <a:r>
              <a:rPr lang="en-US" dirty="0"/>
              <a:t>Processor affinity</a:t>
            </a:r>
          </a:p>
          <a:p>
            <a:pPr lvl="1"/>
            <a:r>
              <a:rPr lang="en-US" dirty="0"/>
              <a:t>Binding processes to a specific CPU</a:t>
            </a:r>
          </a:p>
          <a:p>
            <a:pPr lvl="1"/>
            <a:r>
              <a:rPr lang="en-US" dirty="0"/>
              <a:t>This bond should be maintained </a:t>
            </a:r>
          </a:p>
          <a:p>
            <a:pPr lvl="2"/>
            <a:r>
              <a:rPr lang="en-US" dirty="0"/>
              <a:t>It is hard to maintain for tasks with large working set</a:t>
            </a:r>
          </a:p>
          <a:p>
            <a:pPr lvl="1"/>
            <a:r>
              <a:rPr lang="en-US" dirty="0"/>
              <a:t>Soft affinity</a:t>
            </a:r>
          </a:p>
          <a:p>
            <a:pPr lvl="2"/>
            <a:r>
              <a:rPr lang="en-US" dirty="0"/>
              <a:t>The OS tries to maintain the bond, but no guarantees</a:t>
            </a:r>
          </a:p>
          <a:p>
            <a:pPr lvl="2"/>
            <a:r>
              <a:rPr lang="en-US" dirty="0"/>
              <a:t>This is the default behavior in current operating systems</a:t>
            </a:r>
          </a:p>
          <a:p>
            <a:pPr lvl="1"/>
            <a:r>
              <a:rPr lang="en-US" dirty="0"/>
              <a:t>Hard affinity</a:t>
            </a:r>
          </a:p>
          <a:p>
            <a:pPr lvl="2"/>
            <a:r>
              <a:rPr lang="en-US" dirty="0"/>
              <a:t>The kernel guarantees the bond between the task and the CPU</a:t>
            </a:r>
          </a:p>
          <a:p>
            <a:pPr lvl="2"/>
            <a:r>
              <a:rPr lang="en-US" dirty="0"/>
              <a:t>The behavior is customizable through system calls</a:t>
            </a:r>
          </a:p>
          <a:p>
            <a:pPr lvl="2"/>
            <a:r>
              <a:rPr lang="en-US" dirty="0"/>
              <a:t>A sub-version: </a:t>
            </a:r>
            <a:r>
              <a:rPr lang="en-US" b="1" dirty="0"/>
              <a:t>processor group affinity </a:t>
            </a:r>
            <a:r>
              <a:rPr lang="en-US" dirty="0"/>
              <a:t>– a task will run on one of the CPU-s from the group</a:t>
            </a:r>
          </a:p>
        </p:txBody>
      </p:sp>
    </p:spTree>
    <p:extLst>
      <p:ext uri="{BB962C8B-B14F-4D97-AF65-F5344CB8AC3E}">
        <p14:creationId xmlns:p14="http://schemas.microsoft.com/office/powerpoint/2010/main" val="1733972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 between CPU-s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load should be equally distributed</a:t>
            </a:r>
          </a:p>
          <a:p>
            <a:r>
              <a:rPr lang="en-US" dirty="0"/>
              <a:t>If the tasks managed in a global structure (queue)</a:t>
            </a:r>
          </a:p>
          <a:p>
            <a:pPr lvl="1"/>
            <a:r>
              <a:rPr lang="en-US" dirty="0"/>
              <a:t>Simple problem: if a processor is released the next task from the queue gets the CPU</a:t>
            </a:r>
          </a:p>
          <a:p>
            <a:pPr lvl="1"/>
            <a:r>
              <a:rPr lang="en-US" dirty="0"/>
              <a:t>In this way, the processor affinity is unmanageable</a:t>
            </a:r>
          </a:p>
          <a:p>
            <a:r>
              <a:rPr lang="en-US" dirty="0"/>
              <a:t>RTR tasks are stored in separate queues assigned to each processing units</a:t>
            </a:r>
          </a:p>
          <a:p>
            <a:pPr lvl="1"/>
            <a:r>
              <a:rPr lang="en-US" dirty="0"/>
              <a:t>Local scheduling is simple like in a single processor system</a:t>
            </a:r>
          </a:p>
          <a:p>
            <a:pPr lvl="1"/>
            <a:r>
              <a:rPr lang="en-US" dirty="0"/>
              <a:t>Processor affinity is manageable: every task stays on the same unit</a:t>
            </a:r>
          </a:p>
          <a:p>
            <a:pPr lvl="1"/>
            <a:r>
              <a:rPr lang="en-US" dirty="0"/>
              <a:t>Load balancing may be a problem: one RTR queue becomes empty </a:t>
            </a:r>
            <a:r>
              <a:rPr lang="en-US" dirty="0">
                <a:sym typeface="Wingdings" pitchFamily="2" charset="2"/>
              </a:rPr>
              <a:t> other tasks should moved there</a:t>
            </a:r>
          </a:p>
          <a:p>
            <a:pPr lvl="1"/>
            <a:r>
              <a:rPr lang="en-US" dirty="0">
                <a:sym typeface="Wingdings" pitchFamily="2" charset="2"/>
              </a:rPr>
              <a:t>There will be an overhead caused by ignoring affinity</a:t>
            </a:r>
          </a:p>
          <a:p>
            <a:r>
              <a:rPr lang="en-US" dirty="0">
                <a:sym typeface="Wingdings" pitchFamily="2" charset="2"/>
              </a:rPr>
              <a:t>How the tasks are moved between processors?</a:t>
            </a:r>
          </a:p>
          <a:p>
            <a:pPr lvl="1"/>
            <a:r>
              <a:rPr lang="en-US" dirty="0">
                <a:sym typeface="Wingdings" pitchFamily="2" charset="2"/>
              </a:rPr>
              <a:t>Push: a kernel task controls the processor change</a:t>
            </a:r>
          </a:p>
          <a:p>
            <a:pPr lvl="1"/>
            <a:r>
              <a:rPr lang="en-US" dirty="0">
                <a:sym typeface="Wingdings" pitchFamily="2" charset="2"/>
              </a:rPr>
              <a:t>Pull: the scheduler of an idle processor may </a:t>
            </a:r>
            <a:r>
              <a:rPr lang="en-US" dirty="0" err="1">
                <a:sym typeface="Wingdings" pitchFamily="2" charset="2"/>
              </a:rPr>
              <a:t>aquire</a:t>
            </a:r>
            <a:r>
              <a:rPr lang="en-US" dirty="0">
                <a:sym typeface="Wingdings" pitchFamily="2" charset="2"/>
              </a:rPr>
              <a:t> tasks for itself</a:t>
            </a:r>
          </a:p>
          <a:p>
            <a:r>
              <a:rPr lang="en-US" dirty="0">
                <a:sym typeface="Wingdings" pitchFamily="2" charset="2"/>
              </a:rPr>
              <a:t>Handling grouped tasks (e.g. threads in the same process)</a:t>
            </a:r>
          </a:p>
          <a:p>
            <a:pPr lvl="1"/>
            <a:r>
              <a:rPr lang="en-US" dirty="0">
                <a:sym typeface="Wingdings" pitchFamily="2" charset="2"/>
              </a:rPr>
              <a:t>Gang scheduler: a group of tasks is bond to a group of processors</a:t>
            </a:r>
          </a:p>
          <a:p>
            <a:pPr lvl="1"/>
            <a:r>
              <a:rPr lang="en-US" dirty="0">
                <a:sym typeface="Wingdings" pitchFamily="2" charset="2"/>
              </a:rPr>
              <a:t>Important question in virtualization systems also (e.g. </a:t>
            </a:r>
            <a:r>
              <a:rPr lang="en-US" dirty="0" err="1">
                <a:sym typeface="Wingdings" pitchFamily="2" charset="2"/>
              </a:rPr>
              <a:t>Vmware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ESXi</a:t>
            </a:r>
            <a:r>
              <a:rPr lang="en-US" dirty="0">
                <a:sym typeface="Wingdings" pitchFamily="2" charset="2"/>
              </a:rPr>
              <a:t> co-scheduling)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5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Single level scheduling</a:t>
            </a:r>
          </a:p>
          <a:p>
            <a:pPr lvl="1"/>
            <a:r>
              <a:rPr lang="en-US" dirty="0"/>
              <a:t>FIFO, RR, SJF, SRTF, Priorities</a:t>
            </a:r>
          </a:p>
          <a:p>
            <a:pPr lvl="1"/>
            <a:r>
              <a:rPr lang="en-US" dirty="0"/>
              <a:t>Starvation</a:t>
            </a:r>
          </a:p>
          <a:p>
            <a:pPr lvl="1"/>
            <a:r>
              <a:rPr lang="en-US" dirty="0"/>
              <a:t>Measures: </a:t>
            </a:r>
            <a:r>
              <a:rPr lang="en-US" dirty="0" err="1"/>
              <a:t>avg</a:t>
            </a:r>
            <a:r>
              <a:rPr lang="hu-HU" dirty="0"/>
              <a:t>.</a:t>
            </a:r>
            <a:r>
              <a:rPr lang="en-US" dirty="0"/>
              <a:t> waiting time, turnaround time, CPU utilization</a:t>
            </a:r>
          </a:p>
          <a:p>
            <a:r>
              <a:rPr lang="en-US" dirty="0"/>
              <a:t>Multilevel scheduling</a:t>
            </a:r>
          </a:p>
          <a:p>
            <a:pPr lvl="1"/>
            <a:r>
              <a:rPr lang="en-US" dirty="0"/>
              <a:t>Multilevel static scheduling: fixed priorities (no queue change)</a:t>
            </a:r>
          </a:p>
          <a:p>
            <a:pPr lvl="1"/>
            <a:r>
              <a:rPr lang="en-US" dirty="0"/>
              <a:t>Multilevel dynamic scheduling: dynamic priorities (better in practice, because the tasks may change their nature)</a:t>
            </a:r>
          </a:p>
          <a:p>
            <a:r>
              <a:rPr lang="en-US" dirty="0"/>
              <a:t>Multiprocessor scheduling</a:t>
            </a:r>
          </a:p>
          <a:p>
            <a:pPr lvl="1"/>
            <a:r>
              <a:rPr lang="en-US" dirty="0"/>
              <a:t>Processor affinity</a:t>
            </a:r>
          </a:p>
          <a:p>
            <a:pPr lvl="1"/>
            <a:r>
              <a:rPr lang="en-US" dirty="0"/>
              <a:t>Symmetric</a:t>
            </a:r>
          </a:p>
          <a:p>
            <a:pPr lvl="2"/>
            <a:r>
              <a:rPr lang="en-US" dirty="0"/>
              <a:t>Local queues for every processor</a:t>
            </a:r>
          </a:p>
          <a:p>
            <a:pPr lvl="2"/>
            <a:r>
              <a:rPr lang="en-US" dirty="0"/>
              <a:t>Push-pull task transfer</a:t>
            </a:r>
          </a:p>
          <a:p>
            <a:pPr lvl="1"/>
            <a:r>
              <a:rPr lang="en-US" dirty="0"/>
              <a:t>Asymmetric</a:t>
            </a:r>
          </a:p>
          <a:p>
            <a:pPr lvl="2"/>
            <a:r>
              <a:rPr lang="en-US" dirty="0"/>
              <a:t>Kernel gets a whole CPU</a:t>
            </a:r>
          </a:p>
        </p:txBody>
      </p:sp>
    </p:spTree>
    <p:extLst>
      <p:ext uri="{BB962C8B-B14F-4D97-AF65-F5344CB8AC3E}">
        <p14:creationId xmlns:p14="http://schemas.microsoft.com/office/powerpoint/2010/main" val="425315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scheduling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Problems with the previous schedulers</a:t>
            </a:r>
          </a:p>
          <a:p>
            <a:pPr lvl="1"/>
            <a:r>
              <a:rPr lang="en-US" dirty="0"/>
              <a:t>The description capability of the priority is constrained</a:t>
            </a:r>
          </a:p>
          <a:p>
            <a:pPr lvl="1"/>
            <a:r>
              <a:rPr lang="en-US" dirty="0"/>
              <a:t>Not much information can be „crammed” in one number</a:t>
            </a:r>
          </a:p>
          <a:p>
            <a:pPr lvl="1"/>
            <a:r>
              <a:rPr lang="en-US" dirty="0"/>
              <a:t>The expectations for tasks can be different, one scheduler cannot fulfill all of them</a:t>
            </a:r>
          </a:p>
          <a:p>
            <a:pPr lvl="1"/>
            <a:r>
              <a:rPr lang="en-US" dirty="0"/>
              <a:t>The different schedulers can be optimal for different types of tasks</a:t>
            </a:r>
          </a:p>
          <a:p>
            <a:r>
              <a:rPr lang="en-US" dirty="0"/>
              <a:t>Solution: Multilevel scheduling</a:t>
            </a:r>
          </a:p>
          <a:p>
            <a:pPr lvl="1"/>
            <a:r>
              <a:rPr lang="en-US" dirty="0"/>
              <a:t>If tasks can be categorized, they can be ordered in different queues. Every queue can have it’s own scheduling algorithm, which is the most appropriate for the tasks in the queue.</a:t>
            </a:r>
          </a:p>
          <a:p>
            <a:r>
              <a:rPr lang="en-US" dirty="0"/>
              <a:t>The scheduling queues should also be scheduled</a:t>
            </a:r>
          </a:p>
          <a:p>
            <a:pPr lvl="1"/>
            <a:r>
              <a:rPr lang="en-US" dirty="0"/>
              <a:t>Which queue we choose the next task from?</a:t>
            </a:r>
          </a:p>
          <a:p>
            <a:pPr lvl="1"/>
            <a:r>
              <a:rPr lang="en-US" dirty="0"/>
              <a:t>Every queue may have a time slice (RR)</a:t>
            </a:r>
          </a:p>
          <a:p>
            <a:pPr lvl="2"/>
            <a:r>
              <a:rPr lang="en-US" dirty="0"/>
              <a:t>The more important level may have a longer time slice</a:t>
            </a:r>
          </a:p>
          <a:p>
            <a:pPr lvl="1"/>
            <a:r>
              <a:rPr lang="en-US" dirty="0"/>
              <a:t>Priorities can be assigned to the scheduling queues</a:t>
            </a:r>
          </a:p>
          <a:p>
            <a:pPr lvl="2"/>
            <a:r>
              <a:rPr lang="en-US" dirty="0"/>
              <a:t>Starvation may appear</a:t>
            </a:r>
          </a:p>
          <a:p>
            <a:pPr lvl="1"/>
            <a:r>
              <a:rPr lang="en-US" dirty="0"/>
              <a:t>Starvation can be avoided if the tasks are allowed to change the current scheduling queue</a:t>
            </a:r>
          </a:p>
          <a:p>
            <a:pPr lvl="2"/>
            <a:r>
              <a:rPr lang="en-US" dirty="0"/>
              <a:t>More complex: an algorithm is needed for stepping up and down the tasks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2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multilevel queues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tasks are assigned to a queue in a static way</a:t>
            </a:r>
          </a:p>
          <a:p>
            <a:pPr lvl="1"/>
            <a:r>
              <a:rPr lang="en-US" dirty="0"/>
              <a:t>There’s no changing between queues (static priority)</a:t>
            </a:r>
          </a:p>
          <a:p>
            <a:pPr lvl="1"/>
            <a:r>
              <a:rPr lang="en-US" dirty="0"/>
              <a:t>The assignment is based on the priorities of the task</a:t>
            </a:r>
          </a:p>
          <a:p>
            <a:pPr lvl="1"/>
            <a:r>
              <a:rPr lang="en-US" dirty="0"/>
              <a:t>The priority stays the same till the completion of the task</a:t>
            </a:r>
          </a:p>
          <a:p>
            <a:r>
              <a:rPr lang="en-US" dirty="0"/>
              <a:t>The different queues are defined by the nature of the tasks</a:t>
            </a:r>
          </a:p>
          <a:p>
            <a:pPr lvl="1"/>
            <a:r>
              <a:rPr lang="en-US" dirty="0"/>
              <a:t>Real-time operation</a:t>
            </a:r>
          </a:p>
          <a:p>
            <a:pPr lvl="1"/>
            <a:r>
              <a:rPr lang="en-US" dirty="0"/>
              <a:t>Serving system tasks</a:t>
            </a:r>
          </a:p>
          <a:p>
            <a:pPr lvl="1"/>
            <a:r>
              <a:rPr lang="en-US" dirty="0"/>
              <a:t>Providing interactive operation (user session in foreground)</a:t>
            </a:r>
          </a:p>
          <a:p>
            <a:pPr lvl="1"/>
            <a:r>
              <a:rPr lang="en-US" dirty="0"/>
              <a:t>Batch processing (long CPU burst, but non time critical tasks)</a:t>
            </a:r>
          </a:p>
          <a:p>
            <a:pPr lvl="1"/>
            <a:r>
              <a:rPr lang="en-US" dirty="0"/>
              <a:t>System statistics, logs, other tasks with low importance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Different levels, can be managed by different (appropriate) scheduling algorithms</a:t>
            </a:r>
          </a:p>
          <a:p>
            <a:pPr lvl="1"/>
            <a:r>
              <a:rPr lang="en-US" dirty="0"/>
              <a:t>The levels are managed in a simple way (no level changing)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Due to static priorities the starvation appears</a:t>
            </a:r>
          </a:p>
          <a:p>
            <a:pPr lvl="1"/>
            <a:r>
              <a:rPr lang="en-US" dirty="0"/>
              <a:t>The „nature changes” of the tasks are unmanageable</a:t>
            </a:r>
          </a:p>
          <a:p>
            <a:pPr lvl="1"/>
            <a:r>
              <a:rPr lang="en-US" dirty="0"/>
              <a:t>E.g.: a batch job may become interactive for a short time (Asks something from the user)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5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multilevel scheduler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1227044" y="3090486"/>
            <a:ext cx="1728192" cy="809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Assign</a:t>
            </a:r>
            <a:r>
              <a:rPr lang="hu-HU" dirty="0"/>
              <a:t> </a:t>
            </a:r>
            <a:r>
              <a:rPr lang="hu-HU" dirty="0" err="1"/>
              <a:t>queue</a:t>
            </a:r>
            <a:r>
              <a:rPr lang="hu-HU" dirty="0"/>
              <a:t>,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priority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87" y="3337944"/>
            <a:ext cx="1419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88" y="4346056"/>
            <a:ext cx="1419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88" y="2329832"/>
            <a:ext cx="1419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403508" y="1969792"/>
            <a:ext cx="432048" cy="2854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8</a:t>
            </a:r>
            <a:endParaRPr lang="en-US" dirty="0"/>
          </a:p>
        </p:txBody>
      </p:sp>
      <p:sp>
        <p:nvSpPr>
          <p:cNvPr id="9" name="Lekerekített téglalap 8"/>
          <p:cNvSpPr/>
          <p:nvPr/>
        </p:nvSpPr>
        <p:spPr>
          <a:xfrm>
            <a:off x="5259492" y="2255253"/>
            <a:ext cx="720080" cy="4634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RR</a:t>
            </a:r>
            <a:endParaRPr lang="en-US" dirty="0"/>
          </a:p>
        </p:txBody>
      </p:sp>
      <p:sp>
        <p:nvSpPr>
          <p:cNvPr id="11" name="Téglalap 10"/>
          <p:cNvSpPr/>
          <p:nvPr/>
        </p:nvSpPr>
        <p:spPr>
          <a:xfrm>
            <a:off x="5403508" y="2977904"/>
            <a:ext cx="432048" cy="2854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16</a:t>
            </a:r>
            <a:endParaRPr lang="en-US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5259492" y="3263365"/>
            <a:ext cx="720080" cy="4634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RR</a:t>
            </a:r>
            <a:endParaRPr lang="en-US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5259492" y="4271477"/>
            <a:ext cx="720080" cy="4634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FCFS</a:t>
            </a:r>
            <a:endParaRPr lang="en-US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6219556" y="3090486"/>
            <a:ext cx="1728192" cy="809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Choose</a:t>
            </a:r>
            <a:r>
              <a:rPr lang="hu-HU" dirty="0"/>
              <a:t> </a:t>
            </a:r>
            <a:r>
              <a:rPr lang="hu-HU" dirty="0" err="1"/>
              <a:t>task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run</a:t>
            </a:r>
            <a:endParaRPr lang="en-US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8223800" y="3263366"/>
            <a:ext cx="720080" cy="4634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CPU</a:t>
            </a:r>
            <a:endParaRPr lang="en-US" dirty="0"/>
          </a:p>
        </p:txBody>
      </p:sp>
      <p:cxnSp>
        <p:nvCxnSpPr>
          <p:cNvPr id="7" name="Egyenes összekötő nyíllal 6"/>
          <p:cNvCxnSpPr>
            <a:endCxn id="4" idx="1"/>
          </p:cNvCxnSpPr>
          <p:nvPr/>
        </p:nvCxnSpPr>
        <p:spPr>
          <a:xfrm>
            <a:off x="35496" y="3495105"/>
            <a:ext cx="1191548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4" idx="3"/>
            <a:endCxn id="8195" idx="1"/>
          </p:cNvCxnSpPr>
          <p:nvPr/>
        </p:nvCxnSpPr>
        <p:spPr>
          <a:xfrm>
            <a:off x="2955236" y="3495106"/>
            <a:ext cx="327451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8195" idx="3"/>
            <a:endCxn id="12" idx="1"/>
          </p:cNvCxnSpPr>
          <p:nvPr/>
        </p:nvCxnSpPr>
        <p:spPr>
          <a:xfrm flipV="1">
            <a:off x="4701912" y="3495106"/>
            <a:ext cx="557580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12" idx="3"/>
            <a:endCxn id="14" idx="1"/>
          </p:cNvCxnSpPr>
          <p:nvPr/>
        </p:nvCxnSpPr>
        <p:spPr>
          <a:xfrm>
            <a:off x="5979572" y="3495106"/>
            <a:ext cx="23998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stCxn id="14" idx="3"/>
            <a:endCxn id="15" idx="1"/>
          </p:cNvCxnSpPr>
          <p:nvPr/>
        </p:nvCxnSpPr>
        <p:spPr>
          <a:xfrm>
            <a:off x="7947748" y="3495106"/>
            <a:ext cx="276052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stCxn id="4" idx="0"/>
            <a:endCxn id="8197" idx="1"/>
          </p:cNvCxnSpPr>
          <p:nvPr/>
        </p:nvCxnSpPr>
        <p:spPr>
          <a:xfrm flipV="1">
            <a:off x="2091140" y="2486995"/>
            <a:ext cx="1191548" cy="60349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stCxn id="4" idx="2"/>
            <a:endCxn id="8196" idx="1"/>
          </p:cNvCxnSpPr>
          <p:nvPr/>
        </p:nvCxnSpPr>
        <p:spPr>
          <a:xfrm>
            <a:off x="2091140" y="3899726"/>
            <a:ext cx="1191548" cy="60349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>
            <a:stCxn id="8197" idx="3"/>
            <a:endCxn id="9" idx="1"/>
          </p:cNvCxnSpPr>
          <p:nvPr/>
        </p:nvCxnSpPr>
        <p:spPr>
          <a:xfrm flipV="1">
            <a:off x="4701913" y="2486994"/>
            <a:ext cx="557579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8196" idx="3"/>
            <a:endCxn id="13" idx="1"/>
          </p:cNvCxnSpPr>
          <p:nvPr/>
        </p:nvCxnSpPr>
        <p:spPr>
          <a:xfrm flipV="1">
            <a:off x="4701913" y="4503218"/>
            <a:ext cx="557579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9" idx="3"/>
            <a:endCxn id="14" idx="0"/>
          </p:cNvCxnSpPr>
          <p:nvPr/>
        </p:nvCxnSpPr>
        <p:spPr>
          <a:xfrm>
            <a:off x="5979572" y="2486994"/>
            <a:ext cx="1104080" cy="603492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13" idx="3"/>
            <a:endCxn id="14" idx="2"/>
          </p:cNvCxnSpPr>
          <p:nvPr/>
        </p:nvCxnSpPr>
        <p:spPr>
          <a:xfrm flipV="1">
            <a:off x="5979572" y="3899726"/>
            <a:ext cx="1104080" cy="603492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/>
          <p:cNvSpPr txBox="1"/>
          <p:nvPr/>
        </p:nvSpPr>
        <p:spPr>
          <a:xfrm>
            <a:off x="121291" y="3171940"/>
            <a:ext cx="1057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Entering</a:t>
            </a:r>
          </a:p>
          <a:p>
            <a:r>
              <a:rPr lang="hu-HU" dirty="0"/>
              <a:t>RTR </a:t>
            </a:r>
            <a:r>
              <a:rPr lang="hu-HU" dirty="0" err="1"/>
              <a:t>state</a:t>
            </a:r>
            <a:endParaRPr lang="en-US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3573851" y="1988480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Level</a:t>
            </a:r>
            <a:r>
              <a:rPr lang="hu-HU" dirty="0"/>
              <a:t> 1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3573851" y="2987274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Level</a:t>
            </a:r>
            <a:r>
              <a:rPr lang="hu-HU" dirty="0"/>
              <a:t> 2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3573851" y="4016806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Level</a:t>
            </a:r>
            <a:r>
              <a:rPr lang="hu-HU" dirty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7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multilevel scheduling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tasks assignment to queues is dynamic</a:t>
            </a:r>
          </a:p>
          <a:p>
            <a:pPr lvl="1"/>
            <a:r>
              <a:rPr lang="en-US" dirty="0"/>
              <a:t>The task’s priority can change dynamically</a:t>
            </a:r>
          </a:p>
          <a:p>
            <a:pPr lvl="2"/>
            <a:r>
              <a:rPr lang="en-US" dirty="0"/>
              <a:t>Therefore the queue assignment is dynamic</a:t>
            </a:r>
          </a:p>
          <a:p>
            <a:pPr lvl="1"/>
            <a:r>
              <a:rPr lang="en-US" dirty="0"/>
              <a:t>The task can change queues</a:t>
            </a:r>
          </a:p>
          <a:p>
            <a:pPr lvl="2"/>
            <a:r>
              <a:rPr lang="en-US" dirty="0"/>
              <a:t>Upgrade: changing to a higher priority level</a:t>
            </a:r>
          </a:p>
          <a:p>
            <a:pPr lvl="2"/>
            <a:r>
              <a:rPr lang="en-US" dirty="0"/>
              <a:t>Downgrade: changing to a lower priority level</a:t>
            </a:r>
          </a:p>
          <a:p>
            <a:pPr lvl="1"/>
            <a:r>
              <a:rPr lang="en-US" dirty="0"/>
              <a:t>Beside the above, the operation is the same as static multilevel queues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Like in static multilevel queues</a:t>
            </a:r>
          </a:p>
          <a:p>
            <a:pPr lvl="2"/>
            <a:r>
              <a:rPr lang="en-US" dirty="0"/>
              <a:t>Different levels, can be managed by different (appropriate) scheduling algorithms</a:t>
            </a:r>
          </a:p>
          <a:p>
            <a:pPr lvl="2"/>
            <a:r>
              <a:rPr lang="en-US" dirty="0"/>
              <a:t>The levels are managed in a simple way: ordering the tasks by priority</a:t>
            </a:r>
          </a:p>
          <a:p>
            <a:pPr lvl="1"/>
            <a:r>
              <a:rPr lang="en-US" dirty="0"/>
              <a:t>Aging mechanism can be used to avoid starvation</a:t>
            </a:r>
          </a:p>
          <a:p>
            <a:pPr lvl="1"/>
            <a:r>
              <a:rPr lang="en-US" dirty="0"/>
              <a:t>The changing nature of the tasks can result different scheduling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Upgrading and downgrading makes the algorithm more complex</a:t>
            </a:r>
          </a:p>
          <a:p>
            <a:pPr lvl="1"/>
            <a:r>
              <a:rPr lang="en-US" dirty="0"/>
              <a:t>More calculations because the dynamic priorities</a:t>
            </a:r>
          </a:p>
          <a:p>
            <a:pPr lvl="1"/>
            <a:r>
              <a:rPr lang="en-US" dirty="0"/>
              <a:t>Therefore higher overhead</a:t>
            </a:r>
          </a:p>
        </p:txBody>
      </p:sp>
    </p:spTree>
    <p:extLst>
      <p:ext uri="{BB962C8B-B14F-4D97-AF65-F5344CB8AC3E}">
        <p14:creationId xmlns:p14="http://schemas.microsoft.com/office/powerpoint/2010/main" val="306986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Feedback Queue (MFQ)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basic implementation of a dynamic multilevel scheduler</a:t>
            </a:r>
          </a:p>
          <a:p>
            <a:pPr lvl="1"/>
            <a:r>
              <a:rPr lang="en-US" dirty="0"/>
              <a:t>The tasks are ordered by the estimated CPU-burst</a:t>
            </a:r>
          </a:p>
          <a:p>
            <a:r>
              <a:rPr lang="en-US" dirty="0"/>
              <a:t>The basic idea: learning from the past</a:t>
            </a:r>
          </a:p>
          <a:p>
            <a:pPr lvl="1"/>
            <a:r>
              <a:rPr lang="en-US" dirty="0"/>
              <a:t>The more a task uses the CPU, the lower priority level it will get</a:t>
            </a:r>
          </a:p>
          <a:p>
            <a:pPr lvl="1"/>
            <a:r>
              <a:rPr lang="en-US" dirty="0"/>
              <a:t>If a task uses less CPU its priority gets higher and it will be upgraded to a higher level</a:t>
            </a:r>
          </a:p>
          <a:p>
            <a:r>
              <a:rPr lang="en-US" dirty="0"/>
              <a:t>The scheduling algorithms</a:t>
            </a:r>
          </a:p>
          <a:p>
            <a:pPr lvl="1"/>
            <a:r>
              <a:rPr lang="en-US" dirty="0"/>
              <a:t>On the lowest level: FCFS</a:t>
            </a:r>
          </a:p>
          <a:p>
            <a:pPr lvl="1"/>
            <a:r>
              <a:rPr lang="en-US" dirty="0"/>
              <a:t>On higher levels: RR with decreasing time-slice</a:t>
            </a:r>
          </a:p>
          <a:p>
            <a:pPr lvl="1"/>
            <a:r>
              <a:rPr lang="en-US" dirty="0"/>
              <a:t>This is a globally preemptive scheduler with priorities</a:t>
            </a:r>
          </a:p>
          <a:p>
            <a:r>
              <a:rPr lang="en-US" dirty="0"/>
              <a:t>Moving between levels</a:t>
            </a:r>
          </a:p>
          <a:p>
            <a:pPr lvl="1"/>
            <a:r>
              <a:rPr lang="en-US" dirty="0"/>
              <a:t>The tasks are entering on the highest level</a:t>
            </a:r>
          </a:p>
          <a:p>
            <a:pPr lvl="1"/>
            <a:r>
              <a:rPr lang="en-US" dirty="0"/>
              <a:t>The CPU intensive (using more CPU time) tasks are getting to lower priority levels through time</a:t>
            </a:r>
          </a:p>
          <a:p>
            <a:pPr lvl="1"/>
            <a:r>
              <a:rPr lang="en-US" dirty="0"/>
              <a:t>The I/O intensive (using less CPU time) tasks are stays on the higher priority levels</a:t>
            </a:r>
          </a:p>
          <a:p>
            <a:pPr lvl="1"/>
            <a:r>
              <a:rPr lang="en-US" dirty="0"/>
              <a:t>The recent CPU time of the starving task are decreasing with time, therefore their priority will rise (like aging)</a:t>
            </a:r>
          </a:p>
          <a:p>
            <a:r>
              <a:rPr lang="en-US" dirty="0"/>
              <a:t>Many current scheduler based on MFQ (UNIX, Windows NT kernel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1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Feedback Queue (MFQ)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85" y="3479349"/>
            <a:ext cx="1419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86" y="4719203"/>
            <a:ext cx="1419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86" y="2239497"/>
            <a:ext cx="1419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4580206" y="1879457"/>
            <a:ext cx="432048" cy="2854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8</a:t>
            </a:r>
            <a:endParaRPr lang="en-US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436190" y="2164918"/>
            <a:ext cx="720080" cy="4634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RR</a:t>
            </a:r>
            <a:endParaRPr lang="en-US" dirty="0"/>
          </a:p>
        </p:txBody>
      </p:sp>
      <p:sp>
        <p:nvSpPr>
          <p:cNvPr id="10" name="Téglalap 9"/>
          <p:cNvSpPr/>
          <p:nvPr/>
        </p:nvSpPr>
        <p:spPr>
          <a:xfrm>
            <a:off x="4580206" y="3119309"/>
            <a:ext cx="432048" cy="2854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16</a:t>
            </a:r>
            <a:endParaRPr lang="en-US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4436190" y="3404770"/>
            <a:ext cx="720080" cy="4634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RR</a:t>
            </a:r>
            <a:endParaRPr lang="en-US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4436190" y="4644624"/>
            <a:ext cx="720080" cy="4634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FCFS</a:t>
            </a:r>
            <a:endParaRPr lang="en-US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5687011" y="2582893"/>
            <a:ext cx="334729" cy="21072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Priority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6485002" y="3404771"/>
            <a:ext cx="720080" cy="4634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CPU</a:t>
            </a:r>
            <a:endParaRPr lang="en-US" dirty="0"/>
          </a:p>
        </p:txBody>
      </p:sp>
      <p:cxnSp>
        <p:nvCxnSpPr>
          <p:cNvPr id="16" name="Egyenes összekötő nyíllal 15"/>
          <p:cNvCxnSpPr>
            <a:stCxn id="5" idx="3"/>
            <a:endCxn id="11" idx="1"/>
          </p:cNvCxnSpPr>
          <p:nvPr/>
        </p:nvCxnSpPr>
        <p:spPr>
          <a:xfrm flipV="1">
            <a:off x="3878610" y="3636511"/>
            <a:ext cx="557580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3" idx="3"/>
            <a:endCxn id="14" idx="1"/>
          </p:cNvCxnSpPr>
          <p:nvPr/>
        </p:nvCxnSpPr>
        <p:spPr>
          <a:xfrm>
            <a:off x="6021740" y="3636511"/>
            <a:ext cx="463262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7" idx="3"/>
            <a:endCxn id="9" idx="1"/>
          </p:cNvCxnSpPr>
          <p:nvPr/>
        </p:nvCxnSpPr>
        <p:spPr>
          <a:xfrm flipV="1">
            <a:off x="3878611" y="2396659"/>
            <a:ext cx="557579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6" idx="3"/>
            <a:endCxn id="12" idx="1"/>
          </p:cNvCxnSpPr>
          <p:nvPr/>
        </p:nvCxnSpPr>
        <p:spPr>
          <a:xfrm flipV="1">
            <a:off x="3878611" y="4876365"/>
            <a:ext cx="557579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806335" y="2073494"/>
            <a:ext cx="1057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Entering</a:t>
            </a:r>
          </a:p>
          <a:p>
            <a:r>
              <a:rPr lang="hu-HU" dirty="0"/>
              <a:t>RTR </a:t>
            </a:r>
            <a:r>
              <a:rPr lang="en-US" dirty="0"/>
              <a:t>state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2750549" y="189814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</a:t>
            </a:r>
            <a:r>
              <a:rPr lang="hu-HU" dirty="0"/>
              <a:t> 1</a:t>
            </a:r>
            <a:endParaRPr lang="en-US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750549" y="312867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</a:t>
            </a:r>
            <a:r>
              <a:rPr lang="hu-HU" dirty="0"/>
              <a:t> 2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750549" y="438995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3</a:t>
            </a:r>
          </a:p>
        </p:txBody>
      </p:sp>
      <p:cxnSp>
        <p:nvCxnSpPr>
          <p:cNvPr id="29" name="Egyenes összekötő nyíllal 28"/>
          <p:cNvCxnSpPr>
            <a:stCxn id="25" idx="1"/>
            <a:endCxn id="7" idx="1"/>
          </p:cNvCxnSpPr>
          <p:nvPr/>
        </p:nvCxnSpPr>
        <p:spPr>
          <a:xfrm>
            <a:off x="806335" y="2396660"/>
            <a:ext cx="1653051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V="1">
            <a:off x="2668578" y="2628400"/>
            <a:ext cx="0" cy="77637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3676690" y="2628401"/>
            <a:ext cx="0" cy="77637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V="1">
            <a:off x="2668578" y="3884688"/>
            <a:ext cx="0" cy="77637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3676690" y="3884688"/>
            <a:ext cx="0" cy="77637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/>
          <p:cNvCxnSpPr>
            <a:stCxn id="11" idx="3"/>
            <a:endCxn id="13" idx="1"/>
          </p:cNvCxnSpPr>
          <p:nvPr/>
        </p:nvCxnSpPr>
        <p:spPr>
          <a:xfrm>
            <a:off x="5156270" y="3636511"/>
            <a:ext cx="530741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>
            <a:stCxn id="9" idx="3"/>
            <a:endCxn id="13" idx="1"/>
          </p:cNvCxnSpPr>
          <p:nvPr/>
        </p:nvCxnSpPr>
        <p:spPr>
          <a:xfrm>
            <a:off x="5156270" y="2396659"/>
            <a:ext cx="530741" cy="1239852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nyíllal 82"/>
          <p:cNvCxnSpPr>
            <a:stCxn id="12" idx="3"/>
            <a:endCxn id="13" idx="1"/>
          </p:cNvCxnSpPr>
          <p:nvPr/>
        </p:nvCxnSpPr>
        <p:spPr>
          <a:xfrm flipV="1">
            <a:off x="5156270" y="3636511"/>
            <a:ext cx="530741" cy="1239854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zövegdoboz 90"/>
          <p:cNvSpPr txBox="1"/>
          <p:nvPr/>
        </p:nvSpPr>
        <p:spPr>
          <a:xfrm>
            <a:off x="4345500" y="1298995"/>
            <a:ext cx="301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Voluntarily entering RTR state</a:t>
            </a:r>
          </a:p>
        </p:txBody>
      </p:sp>
      <p:cxnSp>
        <p:nvCxnSpPr>
          <p:cNvPr id="95" name="Szögletes összekötő 94"/>
          <p:cNvCxnSpPr>
            <a:stCxn id="14" idx="2"/>
          </p:cNvCxnSpPr>
          <p:nvPr/>
        </p:nvCxnSpPr>
        <p:spPr>
          <a:xfrm rot="5400000">
            <a:off x="3271751" y="2229362"/>
            <a:ext cx="1934400" cy="5212182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zögletes összekötő 96"/>
          <p:cNvCxnSpPr>
            <a:endCxn id="5" idx="1"/>
          </p:cNvCxnSpPr>
          <p:nvPr/>
        </p:nvCxnSpPr>
        <p:spPr>
          <a:xfrm rot="5400000" flipH="1" flipV="1">
            <a:off x="963052" y="4306321"/>
            <a:ext cx="2166141" cy="826525"/>
          </a:xfrm>
          <a:prstGeom prst="bentConnector2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zögletes összekötő 98"/>
          <p:cNvCxnSpPr>
            <a:endCxn id="6" idx="1"/>
          </p:cNvCxnSpPr>
          <p:nvPr/>
        </p:nvCxnSpPr>
        <p:spPr>
          <a:xfrm rot="5400000" flipH="1" flipV="1">
            <a:off x="1582979" y="4926247"/>
            <a:ext cx="926288" cy="826526"/>
          </a:xfrm>
          <a:prstGeom prst="bentConnector2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zögletes összekötő 99"/>
          <p:cNvCxnSpPr>
            <a:stCxn id="14" idx="3"/>
          </p:cNvCxnSpPr>
          <p:nvPr/>
        </p:nvCxnSpPr>
        <p:spPr>
          <a:xfrm flipH="1" flipV="1">
            <a:off x="508338" y="1668327"/>
            <a:ext cx="6696744" cy="1968185"/>
          </a:xfrm>
          <a:prstGeom prst="bentConnector3">
            <a:avLst>
              <a:gd name="adj1" fmla="val -3414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zögletes összekötő 104"/>
          <p:cNvCxnSpPr>
            <a:cxnSpLocks/>
            <a:endCxn id="25" idx="1"/>
          </p:cNvCxnSpPr>
          <p:nvPr/>
        </p:nvCxnSpPr>
        <p:spPr>
          <a:xfrm rot="16200000" flipH="1">
            <a:off x="293169" y="1883494"/>
            <a:ext cx="728334" cy="297997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zövegdoboz 107"/>
          <p:cNvSpPr txBox="1"/>
          <p:nvPr/>
        </p:nvSpPr>
        <p:spPr>
          <a:xfrm>
            <a:off x="5546417" y="5433322"/>
            <a:ext cx="129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Pre-empted</a:t>
            </a:r>
          </a:p>
        </p:txBody>
      </p:sp>
      <p:cxnSp>
        <p:nvCxnSpPr>
          <p:cNvPr id="109" name="Egyenes összekötő nyíllal 108"/>
          <p:cNvCxnSpPr>
            <a:stCxn id="14" idx="3"/>
          </p:cNvCxnSpPr>
          <p:nvPr/>
        </p:nvCxnSpPr>
        <p:spPr>
          <a:xfrm flipV="1">
            <a:off x="7205082" y="3636511"/>
            <a:ext cx="1687398" cy="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zövegdoboz 111"/>
          <p:cNvSpPr txBox="1"/>
          <p:nvPr/>
        </p:nvSpPr>
        <p:spPr>
          <a:xfrm>
            <a:off x="7619537" y="3317931"/>
            <a:ext cx="118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completed</a:t>
            </a:r>
          </a:p>
        </p:txBody>
      </p:sp>
      <p:sp>
        <p:nvSpPr>
          <p:cNvPr id="114" name="Szövegdoboz 113"/>
          <p:cNvSpPr txBox="1"/>
          <p:nvPr/>
        </p:nvSpPr>
        <p:spPr>
          <a:xfrm>
            <a:off x="986415" y="3340849"/>
            <a:ext cx="144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(if prev. level was 1)</a:t>
            </a:r>
          </a:p>
        </p:txBody>
      </p:sp>
      <p:sp>
        <p:nvSpPr>
          <p:cNvPr id="115" name="Szövegdoboz 114"/>
          <p:cNvSpPr txBox="1"/>
          <p:nvPr/>
        </p:nvSpPr>
        <p:spPr>
          <a:xfrm>
            <a:off x="1649014" y="5098492"/>
            <a:ext cx="144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(if prev. level was 2)</a:t>
            </a:r>
          </a:p>
        </p:txBody>
      </p:sp>
      <p:sp>
        <p:nvSpPr>
          <p:cNvPr id="116" name="Téglalap feliratnak 115"/>
          <p:cNvSpPr/>
          <p:nvPr/>
        </p:nvSpPr>
        <p:spPr>
          <a:xfrm>
            <a:off x="7020272" y="4744830"/>
            <a:ext cx="2119446" cy="1226411"/>
          </a:xfrm>
          <a:prstGeom prst="wedgeRectCallout">
            <a:avLst>
              <a:gd name="adj1" fmla="val -99260"/>
              <a:gd name="adj2" fmla="val -1320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task on lower level only gets the CPU</a:t>
            </a:r>
            <a:r>
              <a:rPr lang="hu-HU" dirty="0"/>
              <a:t>,</a:t>
            </a:r>
            <a:r>
              <a:rPr lang="en-US" dirty="0"/>
              <a:t> when the higher level queue is empty</a:t>
            </a:r>
          </a:p>
        </p:txBody>
      </p:sp>
    </p:spTree>
    <p:extLst>
      <p:ext uri="{BB962C8B-B14F-4D97-AF65-F5344CB8AC3E}">
        <p14:creationId xmlns:p14="http://schemas.microsoft.com/office/powerpoint/2010/main" val="409400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3533</Words>
  <Application>Microsoft Office PowerPoint</Application>
  <PresentationFormat>On-screen Show (4:3)</PresentationFormat>
  <Paragraphs>480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 New</vt:lpstr>
      <vt:lpstr>Huni_Quorum Medium BT</vt:lpstr>
      <vt:lpstr>Lucida Sans</vt:lpstr>
      <vt:lpstr>Lucida Sans Unicode</vt:lpstr>
      <vt:lpstr>Tahoma</vt:lpstr>
      <vt:lpstr>Wingdings</vt:lpstr>
      <vt:lpstr>Office-téma</vt:lpstr>
      <vt:lpstr>PowerPoint Presentation</vt:lpstr>
      <vt:lpstr>The basics of task scheduling (recap)</vt:lpstr>
      <vt:lpstr>The main blocks of the OS and the kernel (recap)</vt:lpstr>
      <vt:lpstr>Multilevel scheduling</vt:lpstr>
      <vt:lpstr>Static multilevel queues</vt:lpstr>
      <vt:lpstr>Static multilevel scheduler</vt:lpstr>
      <vt:lpstr>Dynamic multilevel scheduling</vt:lpstr>
      <vt:lpstr>Multilevel Feedback Queue (MFQ)</vt:lpstr>
      <vt:lpstr>Multilevel Feedback Queue (MFQ)</vt:lpstr>
      <vt:lpstr>Let’s design a scheduler!</vt:lpstr>
      <vt:lpstr>Let’s design a scheduler – choosing algorithms</vt:lpstr>
      <vt:lpstr>Determination of static priorities in kernel mode</vt:lpstr>
      <vt:lpstr>Determination of priorities in user mode</vt:lpstr>
      <vt:lpstr>The mechanism of aging</vt:lpstr>
      <vt:lpstr>Scheduling in user mode</vt:lpstr>
      <vt:lpstr>Data structures of the scheduler</vt:lpstr>
      <vt:lpstr>Operation of the designed scheduler</vt:lpstr>
      <vt:lpstr>Evaluation of the designed scheduler</vt:lpstr>
      <vt:lpstr>Priority inversion</vt:lpstr>
      <vt:lpstr>Priority inversion</vt:lpstr>
      <vt:lpstr>Priority inversion with priority inheritance</vt:lpstr>
      <vt:lpstr>Priority inversion – other solutions</vt:lpstr>
      <vt:lpstr>How to make the kernel scheduler preemptive?</vt:lpstr>
      <vt:lpstr>Multiprocessor scheduling</vt:lpstr>
      <vt:lpstr>Basic questions of multiprocessor scheduling</vt:lpstr>
      <vt:lpstr>Basic variants of multiprocessor scheduling</vt:lpstr>
      <vt:lpstr>Multiprocessor HW systems (background knowledge from computer architectures)</vt:lpstr>
      <vt:lpstr>PowerPoint Presentation</vt:lpstr>
      <vt:lpstr>PowerPoint Presentation</vt:lpstr>
      <vt:lpstr>Processor affinity and its types</vt:lpstr>
      <vt:lpstr>Load balancing between CPU-s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Predi</dc:creator>
  <cp:lastModifiedBy>psarkozy</cp:lastModifiedBy>
  <cp:revision>245</cp:revision>
  <dcterms:created xsi:type="dcterms:W3CDTF">2017-02-07T13:06:30Z</dcterms:created>
  <dcterms:modified xsi:type="dcterms:W3CDTF">2020-03-06T11:45:29Z</dcterms:modified>
</cp:coreProperties>
</file>