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handoutMasterIdLst>
    <p:handoutMasterId r:id="rId6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31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0408" autoAdjust="0"/>
  </p:normalViewPr>
  <p:slideViewPr>
    <p:cSldViewPr snapToGrid="0">
      <p:cViewPr varScale="1">
        <p:scale>
          <a:sx n="131" d="100"/>
          <a:sy n="131" d="100"/>
        </p:scale>
        <p:origin x="90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Lucida Sans Unicode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Lucida Sans Unicode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Lucida Sans Unicode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73D475-04AC-473E-A219-8EC6A82661C4}" type="slidenum">
              <a:t>‹#›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4460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Lucida Sans Unicode" pitchFamily="2"/>
              <a:cs typeface="Tahoma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DejaVu San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84398" y="0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DejaVu San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3"/>
            <a:ext cx="4572000" cy="34293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51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hu-HU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56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DejaVu San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DejaVu Sans" pitchFamily="2"/>
                <a:cs typeface="Tahoma" pitchFamily="2"/>
              </a:defRPr>
            </a:lvl1pPr>
          </a:lstStyle>
          <a:p>
            <a:pPr lvl="0"/>
            <a:fld id="{FF11E4F0-AD6F-449C-8DD9-7B654F877C4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90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hu-HU" sz="1200" b="0" i="0" u="none" strike="noStrike" kern="0" cap="none" spc="0" baseline="0">
        <a:solidFill>
          <a:srgbClr val="000000"/>
        </a:solidFill>
        <a:uFillTx/>
        <a:latin typeface="Arial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6lOqHmcR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smart.net/wiki/mbr-boot-process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GNU_GRUB" TargetMode="External"/><Relationship Id="rId4" Type="http://schemas.openxmlformats.org/officeDocument/2006/relationships/hyperlink" Target="http://www.ibm.com/developerworks/library/l-linuxboot/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num.blogspot.com/2009/01/linuxs-vsyscall.html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wstack.io/the-comparison-and-context-of-unikernels-and-containers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2AA656-D067-4C76-9DB9-24284841BFCB}" type="slidenum">
              <a:t>1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Előadás előtti szünetre: </a:t>
            </a:r>
            <a:r>
              <a:rPr lang="hu-HU">
                <a:hlinkClick r:id="rId3"/>
              </a:rPr>
              <a:t>https://www.youtube.com/watch?v=Ue6lOqHmcRA</a:t>
            </a:r>
          </a:p>
        </p:txBody>
      </p:sp>
    </p:spTree>
    <p:extLst>
      <p:ext uri="{BB962C8B-B14F-4D97-AF65-F5344CB8AC3E}">
        <p14:creationId xmlns:p14="http://schemas.microsoft.com/office/powerpoint/2010/main" val="362268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0" dirty="0" smtClean="0"/>
              <a:t>System </a:t>
            </a:r>
            <a:r>
              <a:rPr lang="hu-HU" i="0" dirty="0" err="1" smtClean="0"/>
              <a:t>calls</a:t>
            </a:r>
            <a:r>
              <a:rPr lang="hu-HU" i="0" dirty="0" smtClean="0"/>
              <a:t> of </a:t>
            </a:r>
            <a:r>
              <a:rPr lang="en-US" i="0" dirty="0" smtClean="0"/>
              <a:t>Internet Information Services (IIS)</a:t>
            </a:r>
            <a:endParaRPr lang="en-US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C7B9-DBA9-471C-8F8C-5DA2A7E6A87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59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Like</a:t>
            </a:r>
            <a:r>
              <a:rPr lang="hu-HU" dirty="0" smtClean="0"/>
              <a:t> C</a:t>
            </a:r>
            <a:r>
              <a:rPr lang="hu-HU" baseline="0" dirty="0" smtClean="0"/>
              <a:t> and Java….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aspect</a:t>
            </a:r>
            <a:r>
              <a:rPr lang="hu-HU" baseline="0" dirty="0" smtClean="0"/>
              <a:t>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C7B9-DBA9-471C-8F8C-5DA2A7E6A87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164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E63C67-4A11-4386-8F4F-EFA1E9BDBFD3}" type="slidenum">
              <a:t>19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>
            <a:spAutoFit/>
          </a:bodyPr>
          <a:lstStyle/>
          <a:p>
            <a:pPr lvl="0"/>
            <a:r>
              <a:rPr lang="hu-HU"/>
              <a:t>A működés ismertetését a rendszerindulás bemutatásával kezdjük.</a:t>
            </a:r>
          </a:p>
        </p:txBody>
      </p:sp>
    </p:spTree>
    <p:extLst>
      <p:ext uri="{BB962C8B-B14F-4D97-AF65-F5344CB8AC3E}">
        <p14:creationId xmlns:p14="http://schemas.microsoft.com/office/powerpoint/2010/main" val="87570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85B25C-F347-412F-93FC-E376FFFEB2C6}" type="slidenum">
              <a:t>21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Mitől függ a feladatok kezelése?</a:t>
            </a:r>
          </a:p>
          <a:p>
            <a:pPr lvl="0"/>
            <a:r>
              <a:rPr lang="hu-HU"/>
              <a:t>Feladatok jellege</a:t>
            </a:r>
          </a:p>
          <a:p>
            <a:pPr lvl="0"/>
            <a:r>
              <a:rPr lang="hu-HU"/>
              <a:t>Elvárásaink</a:t>
            </a:r>
          </a:p>
        </p:txBody>
      </p:sp>
    </p:spTree>
    <p:extLst>
      <p:ext uri="{BB962C8B-B14F-4D97-AF65-F5344CB8AC3E}">
        <p14:creationId xmlns:p14="http://schemas.microsoft.com/office/powerpoint/2010/main" val="381599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464550-8B12-4FA6-B9D5-FFA0474413B7}" type="slidenum">
              <a:t>22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demo: apt-cache search . | wc -l</a:t>
            </a:r>
          </a:p>
        </p:txBody>
      </p:sp>
    </p:spTree>
    <p:extLst>
      <p:ext uri="{BB962C8B-B14F-4D97-AF65-F5344CB8AC3E}">
        <p14:creationId xmlns:p14="http://schemas.microsoft.com/office/powerpoint/2010/main" val="3586975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F58818-3983-4795-8713-7DEDA2064FBC}" type="slidenum">
              <a:t>23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FF28CA-5794-46B0-8360-C89F75C6D490}" type="slidenum">
              <a:t>24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4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7222AC-C523-4E26-BC59-2B7B5EB81B60}" type="slidenum">
              <a:t>25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Ezekre a jelenségekre keressük majd az okokat</a:t>
            </a:r>
          </a:p>
        </p:txBody>
      </p:sp>
    </p:spTree>
    <p:extLst>
      <p:ext uri="{BB962C8B-B14F-4D97-AF65-F5344CB8AC3E}">
        <p14:creationId xmlns:p14="http://schemas.microsoft.com/office/powerpoint/2010/main" val="161353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DA421B-3280-4DD7-BFD6-C8E6E8CB4A55}" type="slidenum">
              <a:t>26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188C6D-EB4B-46DD-8A5B-AC30947C2410}" type="slidenum">
              <a:t>27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>
            <a:spAutoFit/>
          </a:bodyPr>
          <a:lstStyle/>
          <a:p>
            <a:pPr lvl="0"/>
            <a:r>
              <a:rPr lang="hu-HU"/>
              <a:t>A működés ismertetését a rendszerindulás bemutatásával kezdjük.</a:t>
            </a:r>
          </a:p>
        </p:txBody>
      </p:sp>
    </p:spTree>
    <p:extLst>
      <p:ext uri="{BB962C8B-B14F-4D97-AF65-F5344CB8AC3E}">
        <p14:creationId xmlns:p14="http://schemas.microsoft.com/office/powerpoint/2010/main" val="267589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71E154-F7AB-481E-8D03-D3F2A8528118}" type="slidenum">
              <a:t>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 mai alkalommal megpróbáljuk megtervezni egy OS alapjait.</a:t>
            </a:r>
          </a:p>
        </p:txBody>
      </p:sp>
    </p:spTree>
    <p:extLst>
      <p:ext uri="{BB962C8B-B14F-4D97-AF65-F5344CB8AC3E}">
        <p14:creationId xmlns:p14="http://schemas.microsoft.com/office/powerpoint/2010/main" val="306848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04F1BB-D799-475D-9BDF-FF9E626C4D28}" type="slidenum">
              <a:t>29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Ejtsd: „rájzen”</a:t>
            </a:r>
          </a:p>
          <a:p>
            <a:pPr lvl="0"/>
            <a:r>
              <a:rPr lang="hu-HU"/>
              <a:t>Piros szín jelzi a kompetitív elemeket</a:t>
            </a:r>
          </a:p>
        </p:txBody>
      </p:sp>
    </p:spTree>
    <p:extLst>
      <p:ext uri="{BB962C8B-B14F-4D97-AF65-F5344CB8AC3E}">
        <p14:creationId xmlns:p14="http://schemas.microsoft.com/office/powerpoint/2010/main" val="4039533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04F1BB-D799-475D-9BDF-FF9E626C4D28}" type="slidenum">
              <a:t>30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Ejtsd: „rájzen”</a:t>
            </a:r>
          </a:p>
          <a:p>
            <a:pPr lvl="0"/>
            <a:r>
              <a:rPr lang="hu-HU"/>
              <a:t>Piros szín jelzi a kompetitív elemeket</a:t>
            </a:r>
          </a:p>
        </p:txBody>
      </p:sp>
    </p:spTree>
    <p:extLst>
      <p:ext uri="{BB962C8B-B14F-4D97-AF65-F5344CB8AC3E}">
        <p14:creationId xmlns:p14="http://schemas.microsoft.com/office/powerpoint/2010/main" val="1777378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CE964D-1D58-4AD0-AB11-26CDC56BD697}" type="slidenum">
              <a:t>31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4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13FFE8-6ADF-4F9D-886B-F00CFED7B530}" type="slidenum">
              <a:t>32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8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C8E09D-D4F2-4AFA-9389-B5D1CCF82CD9}" type="slidenum">
              <a:t>33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61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ED7049-98E5-4257-B6BA-8F50FF9586EA}" type="slidenum">
              <a:t>34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6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AD8F3D-AF42-4B18-AD7F-9D83155B8454}" type="slidenum">
              <a:t>35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>
            <a:spAutoFit/>
          </a:bodyPr>
          <a:lstStyle/>
          <a:p>
            <a:pPr lvl="0"/>
            <a:r>
              <a:rPr lang="hu-HU"/>
              <a:t>A működés ismertetését a rendszerindulás bemutatásával kezdjük.</a:t>
            </a:r>
          </a:p>
        </p:txBody>
      </p:sp>
    </p:spTree>
    <p:extLst>
      <p:ext uri="{BB962C8B-B14F-4D97-AF65-F5344CB8AC3E}">
        <p14:creationId xmlns:p14="http://schemas.microsoft.com/office/powerpoint/2010/main" val="2872268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2A43A3-7117-4FB8-9003-3C6E4D4C3820}" type="slidenum">
              <a:t>36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>
            <a:spAutoFit/>
          </a:bodyPr>
          <a:lstStyle/>
          <a:p>
            <a:pPr lvl="0"/>
            <a:r>
              <a:rPr lang="hu-HU"/>
              <a:t>A működés ismertetését a rendszerindulás bemutatásával kezdjük.</a:t>
            </a:r>
          </a:p>
        </p:txBody>
      </p:sp>
    </p:spTree>
    <p:extLst>
      <p:ext uri="{BB962C8B-B14F-4D97-AF65-F5344CB8AC3E}">
        <p14:creationId xmlns:p14="http://schemas.microsoft.com/office/powerpoint/2010/main" val="910842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BDC461-391E-4EA0-AAFB-7E0B22D33C05}" type="slidenum">
              <a:t>37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master boot record, partition boot record (PBR) / volume boot record (VBR)</a:t>
            </a:r>
          </a:p>
          <a:p>
            <a:pPr lvl="0"/>
            <a:endParaRPr lang="hu-HU"/>
          </a:p>
          <a:p>
            <a:pPr lvl="0"/>
            <a:r>
              <a:rPr lang="hu-HU"/>
              <a:t>Grub2 demo</a:t>
            </a:r>
          </a:p>
          <a:p>
            <a:pPr lvl="0"/>
            <a:endParaRPr lang="hu-HU"/>
          </a:p>
          <a:p>
            <a:pPr lvl="0"/>
            <a:r>
              <a:rPr lang="hu-HU"/>
              <a:t>Az UEFI átrendezi a képet</a:t>
            </a:r>
          </a:p>
          <a:p>
            <a:pPr lvl="0"/>
            <a:r>
              <a:rPr lang="hu-HU"/>
              <a:t>Irodalmak:</a:t>
            </a:r>
          </a:p>
          <a:p>
            <a:pPr lvl="0"/>
            <a:r>
              <a:rPr lang="hu-HU">
                <a:hlinkClick r:id="rId3"/>
              </a:rPr>
              <a:t>https://neosmart.net/wiki/mbr-boot-process/</a:t>
            </a:r>
          </a:p>
          <a:p>
            <a:pPr lvl="0"/>
            <a:r>
              <a:rPr lang="hu-HU">
                <a:hlinkClick r:id="rId4"/>
              </a:rPr>
              <a:t>http://www.ibm.com/developerworks/library/l-linuxboot/</a:t>
            </a:r>
          </a:p>
          <a:p>
            <a:pPr lvl="0"/>
            <a:r>
              <a:rPr lang="hu-HU">
                <a:hlinkClick r:id="rId5"/>
              </a:rPr>
              <a:t>https://en.wikipedia.org/wiki/GNU_GRUB</a:t>
            </a:r>
          </a:p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125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4F2057-28C8-4379-938F-8967C6973B83}" type="slidenum">
              <a:t>38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C3548E-009C-49D3-AB3E-30E98B85E844}" type="slidenum">
              <a:t>3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We obviously cannot trust software systems.</a:t>
            </a:r>
          </a:p>
          <a:p>
            <a:pPr lvl="0"/>
            <a:r>
              <a:rPr lang="hu-HU"/>
              <a:t>There are programming errors and harmful software.</a:t>
            </a:r>
          </a:p>
        </p:txBody>
      </p:sp>
    </p:spTree>
    <p:extLst>
      <p:ext uri="{BB962C8B-B14F-4D97-AF65-F5344CB8AC3E}">
        <p14:creationId xmlns:p14="http://schemas.microsoft.com/office/powerpoint/2010/main" val="1614252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55FE4E-1B9B-4BEF-8BC9-B3220DF6D816}" type="slidenum">
              <a:t>39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Nem védett módban kicsomagolja a saját kódját, inicializál, majd védett módba kapcsolja a CPU-t. Védett módban inicializálja a felhasználói működéshez szükséges részeket.</a:t>
            </a:r>
          </a:p>
          <a:p>
            <a:pPr lvl="0"/>
            <a:r>
              <a:rPr lang="hu-HU"/>
              <a:t>Demo: dmesg és boot log megtekintése</a:t>
            </a:r>
          </a:p>
        </p:txBody>
      </p:sp>
    </p:spTree>
    <p:extLst>
      <p:ext uri="{BB962C8B-B14F-4D97-AF65-F5344CB8AC3E}">
        <p14:creationId xmlns:p14="http://schemas.microsoft.com/office/powerpoint/2010/main" val="691809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7E166E-4106-4612-B616-69CB01EB29CB}" type="slidenum">
              <a:t>40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9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205778-D8B1-4DC3-BC8B-5D0E340FC272}" type="slidenum">
              <a:t>41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69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CF146E-9CCA-4EBF-BE1B-ADC33A3FCDAF}" type="slidenum">
              <a:t>42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demók:</a:t>
            </a:r>
          </a:p>
          <a:p>
            <a:pPr lvl="0"/>
            <a:r>
              <a:rPr lang="hu-HU"/>
              <a:t>virtuális gép létrehozása és rendszerindulás</a:t>
            </a:r>
          </a:p>
          <a:p>
            <a:pPr lvl="0"/>
            <a:r>
              <a:rPr lang="hu-HU"/>
              <a:t>A rendszerindulás naplójának megtekintése</a:t>
            </a:r>
          </a:p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306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03B525-1709-4DAD-A8F2-7BBEC5335D40}" type="slidenum">
              <a:t>43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17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526670-89B0-4799-8096-D2F432CCC2A3}" type="slidenum">
              <a:t>44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4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7EF425-A1AD-4F08-9D0B-70ECA58BE151}" type="slidenum">
              <a:t>45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>
            <a:spAutoFit/>
          </a:bodyPr>
          <a:lstStyle/>
          <a:p>
            <a:pPr lvl="0"/>
            <a:r>
              <a:rPr lang="hu-HU"/>
              <a:t>A működés ismertetését a rendszerindulás bemutatásával kezdjük.</a:t>
            </a:r>
          </a:p>
        </p:txBody>
      </p:sp>
    </p:spTree>
    <p:extLst>
      <p:ext uri="{BB962C8B-B14F-4D97-AF65-F5344CB8AC3E}">
        <p14:creationId xmlns:p14="http://schemas.microsoft.com/office/powerpoint/2010/main" val="2838629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3337AA-A7EB-427E-A670-29CA28AB13E5}" type="slidenum">
              <a:t>46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Nagyon bonyolult szoftverrendszer – nem mindegy, hogyan építjük fel</a:t>
            </a:r>
          </a:p>
        </p:txBody>
      </p:sp>
    </p:spTree>
    <p:extLst>
      <p:ext uri="{BB962C8B-B14F-4D97-AF65-F5344CB8AC3E}">
        <p14:creationId xmlns:p14="http://schemas.microsoft.com/office/powerpoint/2010/main" val="139778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0B1EBE-B833-4E80-AF76-F14C4A04BCB1}" type="slidenum">
              <a:t>47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Minél több  réteg, annál lassabb működés (rezsiköltség)</a:t>
            </a:r>
          </a:p>
          <a:p>
            <a:pPr lvl="0"/>
            <a:r>
              <a:rPr lang="hu-HU"/>
              <a:t>Egy másik közismert, de nem ennyire egységes réteg a HAL</a:t>
            </a:r>
          </a:p>
          <a:p>
            <a:pPr lvl="0"/>
            <a:r>
              <a:rPr lang="hu-HU"/>
              <a:t>Hatalmas kódbázis, és nincs mindig mindenre szükség - modularizáljunk</a:t>
            </a:r>
          </a:p>
          <a:p>
            <a:pPr lvl="0"/>
            <a:r>
              <a:rPr lang="hu-HU"/>
              <a:t>demo: kernel modulok Linux alatt</a:t>
            </a:r>
          </a:p>
          <a:p>
            <a:pPr lvl="0"/>
            <a:r>
              <a:rPr lang="hu-HU"/>
              <a:t>Az elosztottság előnyei...</a:t>
            </a:r>
          </a:p>
          <a:p>
            <a:pPr lvl="0"/>
            <a:endParaRPr lang="hu-HU"/>
          </a:p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582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804ECC-9B67-4E9C-9EDC-01E8D0A86C18}" type="slidenum">
              <a:t>49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8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D58FE2-0125-4356-BD05-E2A146E9912C}" type="slidenum">
              <a:t>4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Az önmagában jól működő szoftverek együtt is okozhatnak felfordulást.</a:t>
            </a:r>
          </a:p>
        </p:txBody>
      </p:sp>
    </p:spTree>
    <p:extLst>
      <p:ext uri="{BB962C8B-B14F-4D97-AF65-F5344CB8AC3E}">
        <p14:creationId xmlns:p14="http://schemas.microsoft.com/office/powerpoint/2010/main" val="868332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B7C9F3-3DF6-430D-A831-32F66FD6CC5E}" type="slidenum">
              <a:t>50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u-HU" i="0" dirty="0" smtClean="0"/>
              <a:t>System calls of </a:t>
            </a:r>
            <a:r>
              <a:rPr lang="en-US" i="0" dirty="0" smtClean="0"/>
              <a:t>Internet Information Services (IIS)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1663511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360998-8F8B-4183-8C62-4607F310223E}" type="slidenum">
              <a:t>51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hu-HU"/>
              <a:t>cat /proc/self/maps (vsyscall és vdso is látható a mai Linuxokon)</a:t>
            </a:r>
          </a:p>
          <a:p>
            <a:pPr lvl="0"/>
            <a:endParaRPr lang="hu-HU"/>
          </a:p>
          <a:p>
            <a:pPr lvl="0"/>
            <a:r>
              <a:rPr lang="hu-HU"/>
              <a:t>ldd /bin/sh  (a linux-gate.so.1 mellett nincs fájlnév – gyanús!)</a:t>
            </a:r>
          </a:p>
          <a:p>
            <a:pPr lvl="0"/>
            <a:r>
              <a:rPr lang="hu-HU"/>
              <a:t>RHEL5 és újabb linuxon eltérő eredményt ad</a:t>
            </a:r>
          </a:p>
          <a:p>
            <a:pPr lvl="0"/>
            <a:endParaRPr lang="hu-HU"/>
          </a:p>
          <a:p>
            <a:pPr lvl="0"/>
            <a:r>
              <a:rPr lang="hu-HU"/>
              <a:t>bővebb infó:</a:t>
            </a:r>
          </a:p>
          <a:p>
            <a:pPr lvl="0"/>
            <a:r>
              <a:rPr lang="hu-HU">
                <a:hlinkClick r:id="rId3"/>
              </a:rPr>
              <a:t>http://transnum.blogspot.com/2009/01/linuxs-vsyscall.html</a:t>
            </a:r>
          </a:p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6130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E120C1-5DB5-489A-8AEE-AF0CD22F28D3}" type="slidenum">
              <a:t>52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>
            <a:spAutoFit/>
          </a:bodyPr>
          <a:lstStyle/>
          <a:p>
            <a:pPr lvl="0"/>
            <a:r>
              <a:rPr lang="hu-HU"/>
              <a:t>A működés ismertetését a rendszerindulás bemutatásával kezdjük.</a:t>
            </a:r>
          </a:p>
        </p:txBody>
      </p:sp>
    </p:spTree>
    <p:extLst>
      <p:ext uri="{BB962C8B-B14F-4D97-AF65-F5344CB8AC3E}">
        <p14:creationId xmlns:p14="http://schemas.microsoft.com/office/powerpoint/2010/main" val="2332429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145EAF-9F61-40DB-B25C-D265F0706640}" type="slidenum">
              <a:t>53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20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1BB838-9C68-4C5D-9906-FB8C81EE5130}" type="slidenum">
              <a:t>54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 bevezetőben már szidtam egy kicsit a mai oprendszereket.</a:t>
            </a:r>
          </a:p>
          <a:p>
            <a:pPr lvl="0"/>
            <a:r>
              <a:rPr lang="hu-HU"/>
              <a:t>Miért van velük ennyi baj?</a:t>
            </a:r>
          </a:p>
          <a:p>
            <a:pPr lvl="0"/>
            <a:r>
              <a:rPr lang="hu-HU"/>
              <a:t>Számoljuk meg a Linux kernel karbantartóit! (demo)</a:t>
            </a:r>
          </a:p>
          <a:p>
            <a:pPr lvl="0"/>
            <a:r>
              <a:rPr lang="hu-HU"/>
              <a:t>Bemutatni egy kernel sebezhetőséget Linux 2.6.30+ Local Kernel Exploit</a:t>
            </a:r>
          </a:p>
        </p:txBody>
      </p:sp>
    </p:spTree>
    <p:extLst>
      <p:ext uri="{BB962C8B-B14F-4D97-AF65-F5344CB8AC3E}">
        <p14:creationId xmlns:p14="http://schemas.microsoft.com/office/powerpoint/2010/main" val="11382005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0B7EDF-F8B9-4CC8-92C8-4A484A6EFE47}" type="slidenum">
              <a:t>55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 legtöbb baj az eszközkezelőkkel van (lásd előbbi root exploit videó)</a:t>
            </a:r>
          </a:p>
          <a:p>
            <a:pPr lvl="0"/>
            <a:r>
              <a:rPr lang="hu-HU"/>
              <a:t>A virtualizáció egyszerűen megvalósítható, de egy mammut</a:t>
            </a:r>
          </a:p>
          <a:p>
            <a:pPr lvl="0"/>
            <a:r>
              <a:rPr lang="hu-HU"/>
              <a:t>A konténerek egyre népszerűbbek, de még mindig komplexek</a:t>
            </a:r>
          </a:p>
          <a:p>
            <a:pPr lvl="0"/>
            <a:r>
              <a:rPr lang="hu-HU"/>
              <a:t>A library OS a kernelre egy hatalmas kódtárként tekint, amely felhasználható az alkalmazás teljes kódjának elkészítésére. Egy adott alkalmazáshoz csak a szükséges elemeket rendeli hozzá (és fordítja egybe vele pl. az unikernelek esetén).</a:t>
            </a:r>
          </a:p>
          <a:p>
            <a:pPr lvl="0"/>
            <a:r>
              <a:rPr lang="hu-HU"/>
              <a:t>Az unikernel  alkalmazás+kernel integráció, ami egyrészt eliminálja a módváltásokat, másrészt virtualizációval vagy egy mini felügyelő kernellel kombinálva csökkenti a felügyeleti szint támadási felületét.</a:t>
            </a:r>
          </a:p>
          <a:p>
            <a:pPr lvl="0"/>
            <a:endParaRPr lang="hu-HU"/>
          </a:p>
          <a:p>
            <a:pPr lvl="0"/>
            <a:endParaRPr lang="hu-HU"/>
          </a:p>
          <a:p>
            <a:pPr lvl="0"/>
            <a:r>
              <a:rPr lang="hu-HU">
                <a:hlinkClick r:id="rId3"/>
              </a:rPr>
              <a:t>Konténer vs. unikernel</a:t>
            </a:r>
          </a:p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534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6C01-2316-40DA-BD84-695BE4F32DC9}" type="slidenum">
              <a:t>56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Az OS API nagyon összetett – nehezen védhető.</a:t>
            </a:r>
          </a:p>
          <a:p>
            <a:pPr lvl="0"/>
            <a:r>
              <a:rPr lang="hu-HU"/>
              <a:t>Egy picoprocess-be csomagolva az egészet (library OS) futhat egy alapszintű kernelen, kisebb támadási felületet adva</a:t>
            </a:r>
          </a:p>
        </p:txBody>
      </p:sp>
    </p:spTree>
    <p:extLst>
      <p:ext uri="{BB962C8B-B14F-4D97-AF65-F5344CB8AC3E}">
        <p14:creationId xmlns:p14="http://schemas.microsoft.com/office/powerpoint/2010/main" val="3131156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0E26D4-E709-44B0-B0BA-1FC5EFAB50CC}" type="slidenum">
              <a:t>57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36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775271-6495-40FC-8930-BA771DA6D050}" type="slidenum">
              <a:t>59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Az RPC mérések szerint nagyságrendileg lassabb, mint a rendszerhívás</a:t>
            </a:r>
          </a:p>
        </p:txBody>
      </p:sp>
    </p:spTree>
    <p:extLst>
      <p:ext uri="{BB962C8B-B14F-4D97-AF65-F5344CB8AC3E}">
        <p14:creationId xmlns:p14="http://schemas.microsoft.com/office/powerpoint/2010/main" val="4150224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BC089C-C486-4D71-8F17-C46AC22E927A}" type="slidenum">
              <a:t>60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D3FBC4-CAE0-47C0-BE28-8DA7F68157FB}" type="slidenum">
              <a:t>5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Az OS  is csak egy szoftver – miben más?</a:t>
            </a:r>
          </a:p>
          <a:p>
            <a:pPr lvl="0"/>
            <a:r>
              <a:rPr lang="hu-HU"/>
              <a:t>Úgy tűnik, fennhatóságot kell gyakorolnia más szoftverek felett.</a:t>
            </a:r>
          </a:p>
        </p:txBody>
      </p:sp>
    </p:spTree>
    <p:extLst>
      <p:ext uri="{BB962C8B-B14F-4D97-AF65-F5344CB8AC3E}">
        <p14:creationId xmlns:p14="http://schemas.microsoft.com/office/powerpoint/2010/main" val="29318687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91DF0A-65D4-4DC7-A7B6-F4C3736827CB}" type="slidenum">
              <a:t>61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EC8C10-F8CA-4822-A60F-2306C7418801}" type="slidenum">
              <a:t>6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B8444A-256E-4C08-9635-0399DDED4C20}" type="slidenum">
              <a:t>7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0338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9A6A70-8B21-4B96-B197-637D451ED90B}" type="slidenum">
              <a:t>8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521179-C507-48F6-9B44-22C60DF2C157}" type="slidenum">
              <a:t>9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DejaVu San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/>
              <a:t>A programok között átfedések vannak – ezeket egyszer implementáljuk:</a:t>
            </a:r>
          </a:p>
          <a:p>
            <a:pPr lvl="0"/>
            <a:r>
              <a:rPr lang="hu-HU"/>
              <a:t>programozási nyelvekhez kötött rendszerkönyvtárak pl. libc, MFC stb.</a:t>
            </a:r>
          </a:p>
          <a:p>
            <a:pPr lvl="0"/>
            <a:endParaRPr lang="hu-HU"/>
          </a:p>
          <a:p>
            <a:pPr lvl="0"/>
            <a:r>
              <a:rPr lang="hu-HU"/>
              <a:t>Az OS-nek vannak saját feladatai...</a:t>
            </a:r>
          </a:p>
          <a:p>
            <a:pPr lvl="0"/>
            <a:r>
              <a:rPr lang="hu-HU"/>
              <a:t>Ezek egy része valamilyen folyamatos szolgáltatás fenntartása</a:t>
            </a:r>
          </a:p>
          <a:p>
            <a:pPr lvl="0"/>
            <a:endParaRPr lang="hu-HU"/>
          </a:p>
          <a:p>
            <a:pPr lvl="0"/>
            <a:r>
              <a:rPr lang="hu-HU"/>
              <a:t>A felhasználói és a rendszerprogramok közötti határ nem éles</a:t>
            </a:r>
          </a:p>
        </p:txBody>
      </p:sp>
    </p:spTree>
    <p:extLst>
      <p:ext uri="{BB962C8B-B14F-4D97-AF65-F5344CB8AC3E}">
        <p14:creationId xmlns:p14="http://schemas.microsoft.com/office/powerpoint/2010/main" val="365760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lang="en-US"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38928" y="403222"/>
            <a:ext cx="2058991" cy="6140452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403222"/>
            <a:ext cx="6029325" cy="6140452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0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82677"/>
            <a:ext cx="4038603" cy="54609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082677"/>
            <a:ext cx="4038603" cy="54609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5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38928" y="403222"/>
            <a:ext cx="2058991" cy="61404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403222"/>
            <a:ext cx="6029325" cy="61404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lang="en-US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4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82677"/>
            <a:ext cx="4038603" cy="5460997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082677"/>
            <a:ext cx="4038603" cy="5460997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en-US"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en-US"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5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0" cy="25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892034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1367997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2001" algn="l"/>
                <a:tab pos="8704438" algn="r"/>
                <a:tab pos="972287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Lucida Sans Unicode" pitchFamily="2"/>
                <a:cs typeface="Tahoma" pitchFamily="2"/>
              </a:rPr>
              <a:t>BME MIT	Operációs rendszerek	2018. tavasz</a:t>
            </a: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68355" y="403917"/>
            <a:ext cx="8229600" cy="576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r>
              <a:rPr lang="hu-HU"/>
              <a:t>Címszöveg formátumának szerkesztése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082521"/>
            <a:ext cx="8229600" cy="5461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hu-HU"/>
              <a:t>Vázlatszöveg formátumának szerkesztése</a:t>
            </a:r>
          </a:p>
          <a:p>
            <a:pPr lvl="1"/>
            <a:r>
              <a:rPr lang="hu-HU"/>
              <a:t>Második vázlatszint</a:t>
            </a:r>
          </a:p>
          <a:p>
            <a:pPr lvl="2"/>
            <a:r>
              <a:rPr lang="hu-HU"/>
              <a:t>Harmadik vázlatszint</a:t>
            </a:r>
          </a:p>
          <a:p>
            <a:pPr lvl="3"/>
            <a:r>
              <a:rPr lang="hu-HU"/>
              <a:t>Negyedik vázlatszint</a:t>
            </a:r>
          </a:p>
          <a:p>
            <a:pPr lvl="4"/>
            <a:r>
              <a:rPr lang="hu-HU"/>
              <a:t>Ötödik vázlatszint</a:t>
            </a:r>
          </a:p>
          <a:p>
            <a:pPr lvl="5"/>
            <a:r>
              <a:rPr lang="hu-HU"/>
              <a:t>Hatodik vázlatszint</a:t>
            </a:r>
          </a:p>
          <a:p>
            <a:pPr lvl="6"/>
            <a:r>
              <a:rPr lang="hu-HU"/>
              <a:t>Hetedik vázlatszint</a:t>
            </a:r>
          </a:p>
          <a:p>
            <a:pPr lvl="7"/>
            <a:r>
              <a:rPr lang="hu-HU"/>
              <a:t>Nyolcadik vázlatszint</a:t>
            </a:r>
          </a:p>
          <a:p>
            <a:pPr lvl="8"/>
            <a:r>
              <a:rPr lang="hu-HU"/>
              <a:t>Kilencedik vázlatszint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6603120"/>
            <a:ext cx="9144000" cy="2559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892034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143999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3999" algn="l"/>
                <a:tab pos="4445994" algn="ctr"/>
                <a:tab pos="8814239" algn="r"/>
                <a:tab pos="984347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Lucida Sans Unicode" pitchFamily="2"/>
                <a:cs typeface="Tahoma" pitchFamily="2"/>
              </a:rPr>
              <a:t>Felépítés és alapműködés</a:t>
            </a:r>
            <a:r>
              <a: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Lucida Sans" pitchFamily="34"/>
                <a:ea typeface="Lucida Sans Unicode" pitchFamily="2"/>
                <a:cs typeface="Tahoma" pitchFamily="2"/>
              </a:rPr>
              <a:t>		 </a:t>
            </a:r>
            <a:fld id="{BF56B9AC-2AE1-43BF-827B-E493E4E73226}" type="slidenum">
              <a:t>‹#›</a:t>
            </a:fld>
            <a:r>
              <a:rPr lang="hu-HU" sz="1300" b="0" i="0" u="none" strike="noStrike" kern="1200" cap="none" spc="0" baseline="0">
                <a:solidFill>
                  <a:srgbClr val="FFFFFF"/>
                </a:solidFill>
                <a:uFillTx/>
                <a:latin typeface="Lucida Sans" pitchFamily="34"/>
                <a:ea typeface="Lucida Sans Unicode" pitchFamily="2"/>
                <a:cs typeface="Tahoma" pitchFamily="2"/>
              </a:rPr>
              <a:t> 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14563" y="-35999"/>
            <a:ext cx="1075681" cy="345597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hu-HU" sz="26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•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–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•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–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8pPr>
      <a:lvl9pPr marL="0" marR="0" lvl="8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45000"/>
        <a:buFont typeface="StarSymbol"/>
        <a:buChar char="●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0" cy="25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892034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1367997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2001" algn="l"/>
                <a:tab pos="8704438" algn="r"/>
                <a:tab pos="972287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Lucida Sans Unicode" pitchFamily="2"/>
                <a:cs typeface="Tahoma" pitchFamily="2"/>
              </a:rPr>
              <a:t>BME MIT	Operating Systems	2018.</a:t>
            </a: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68355" y="403917"/>
            <a:ext cx="8229600" cy="576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r>
              <a:rPr lang="en-US"/>
              <a:t>Címszöveg formátumának szerkesztése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082521"/>
            <a:ext cx="8229600" cy="5461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en-US"/>
              <a:t>Vázlatszöveg formátumának szerkesztése</a:t>
            </a:r>
          </a:p>
          <a:p>
            <a:pPr lvl="1"/>
            <a:r>
              <a:rPr lang="en-US"/>
              <a:t>Második vázlatszint</a:t>
            </a:r>
          </a:p>
          <a:p>
            <a:pPr lvl="2"/>
            <a:r>
              <a:rPr lang="en-US"/>
              <a:t>Harmadik vázlatszint</a:t>
            </a:r>
          </a:p>
          <a:p>
            <a:pPr lvl="3"/>
            <a:r>
              <a:rPr lang="en-US"/>
              <a:t>Negyedik vázlatszint</a:t>
            </a:r>
          </a:p>
          <a:p>
            <a:pPr lvl="4"/>
            <a:r>
              <a:rPr lang="en-US"/>
              <a:t>Ötödik vázlatszint</a:t>
            </a:r>
          </a:p>
          <a:p>
            <a:pPr lvl="5"/>
            <a:r>
              <a:rPr lang="en-US"/>
              <a:t>Hatodik vázlatszint</a:t>
            </a:r>
          </a:p>
          <a:p>
            <a:pPr lvl="6"/>
            <a:r>
              <a:rPr lang="en-US"/>
              <a:t>Hetedik vázlatszint</a:t>
            </a:r>
          </a:p>
          <a:p>
            <a:pPr lvl="7"/>
            <a:r>
              <a:rPr lang="en-US"/>
              <a:t>Nyolcadik vázlatszint</a:t>
            </a:r>
          </a:p>
          <a:p>
            <a:pPr lvl="8"/>
            <a:r>
              <a:rPr lang="en-US"/>
              <a:t>Kilencedik vázlatszint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6603120"/>
            <a:ext cx="9144000" cy="2559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892034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143999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3999" algn="l"/>
                <a:tab pos="4445994" algn="ctr"/>
                <a:tab pos="8814239" algn="r"/>
                <a:tab pos="984347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Lucida Sans Unicode" pitchFamily="2"/>
                <a:cs typeface="Tahoma" pitchFamily="2"/>
              </a:rPr>
              <a:t>Architecture and operation</a:t>
            </a:r>
            <a:r>
              <a: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Lucida Sans" pitchFamily="34"/>
                <a:ea typeface="Lucida Sans Unicode" pitchFamily="2"/>
                <a:cs typeface="Tahoma" pitchFamily="2"/>
              </a:rPr>
              <a:t>		 </a:t>
            </a:r>
            <a:fld id="{53B1A869-CC39-44F2-B3D1-6966A50CD672}" type="slidenum">
              <a:t>‹#›</a:t>
            </a:fld>
            <a:r>
              <a:rPr lang="hu-HU" sz="1300" b="0" i="0" u="none" strike="noStrike" kern="1200" cap="none" spc="0" baseline="0">
                <a:solidFill>
                  <a:srgbClr val="FFFFFF"/>
                </a:solidFill>
                <a:uFillTx/>
                <a:latin typeface="Lucida Sans" pitchFamily="34"/>
                <a:ea typeface="Lucida Sans Unicode" pitchFamily="2"/>
                <a:cs typeface="Tahoma" pitchFamily="2"/>
              </a:rPr>
              <a:t> 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14563" y="-35999"/>
            <a:ext cx="1075681" cy="345597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en-US" sz="26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•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–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•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–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Clr>
          <a:srgbClr val="000000"/>
        </a:buClr>
        <a:buSzPct val="100000"/>
        <a:buFont typeface="Huni_Quorum Medium BT" pitchFamily="34"/>
        <a:buChar char="»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8pPr>
      <a:lvl9pPr marL="0" marR="0" lvl="8" indent="0" algn="l" defTabSz="914400" rtl="0" fontAlgn="auto" hangingPunct="1">
        <a:lnSpc>
          <a:spcPct val="100000"/>
        </a:lnSpc>
        <a:spcBef>
          <a:spcPts val="495"/>
        </a:spcBef>
        <a:spcAft>
          <a:spcPts val="0"/>
        </a:spcAft>
        <a:buSzPct val="45000"/>
        <a:buFont typeface="StarSymbol"/>
        <a:buChar char="●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34"/>
          <a:ea typeface="Lucida Sans Unicode" pitchFamily="2"/>
          <a:cs typeface="Tahoma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.bme.hu/~meszaro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nenbaum%E2%80%93Torvalds_deba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XNU" TargetMode="External"/><Relationship Id="rId2" Type="http://schemas.openxmlformats.org/officeDocument/2006/relationships/hyperlink" Target="http://sigops.org/sosp/sosp09/program.html#session6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statista.com/statistics/276623/number-of-apps-available-in-leading-app-store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hyperlink" Target="https://forums.anandtech.com/threads/official-amd-ryzen-benchmarks-reviews-prices-and-discussion.2499879/page-107#post-387714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forums.anandtech.com/threads/official-amd-ryzen-benchmarks-reviews-prices-and-discussion.2499879/page-107#post-3877140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toonpool.com/" TargetMode="Externa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z-vWYM-2Gw" TargetMode="External"/><Relationship Id="rId3" Type="http://schemas.openxmlformats.org/officeDocument/2006/relationships/hyperlink" Target="https://www.facebook.com/windows/posts/155741344475532" TargetMode="External"/><Relationship Id="rId7" Type="http://schemas.openxmlformats.org/officeDocument/2006/relationships/hyperlink" Target="http://en.wikiversity.org/wiki/Reading_the_Linux_Kernel_Source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jukie.net/bart/blog/linux-kernel-walkthroughs" TargetMode="External"/><Relationship Id="rId5" Type="http://schemas.openxmlformats.org/officeDocument/2006/relationships/hyperlink" Target="http://www.pabr.org/kernel3d/kernel3d.html" TargetMode="External"/><Relationship Id="rId4" Type="http://schemas.openxmlformats.org/officeDocument/2006/relationships/hyperlink" Target="http://www.informationisbeautiful.net/visualizations/million-lines-of-code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xkcd.com/676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Fnzr73XXk&amp;feature=youtu.b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linux.com/NEWS/LINUX-KERNEL-DEVELOPERS-25-YEARS-LINUX" TargetMode="External"/><Relationship Id="rId5" Type="http://schemas.openxmlformats.org/officeDocument/2006/relationships/image" Target="../media/image35.jpg"/><Relationship Id="rId4" Type="http://schemas.openxmlformats.org/officeDocument/2006/relationships/hyperlink" Target="https://www.mayerdan.com/ruby/2012/11/11/bugs-per-line-of-code-ratio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research/project/drawbridge/" TargetMode="External"/><Relationship Id="rId3" Type="http://schemas.openxmlformats.org/officeDocument/2006/relationships/hyperlink" Target="http://ieeexplore.ieee.org/document/1631939/" TargetMode="External"/><Relationship Id="rId7" Type="http://schemas.openxmlformats.org/officeDocument/2006/relationships/hyperlink" Target="https://mirage.io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docs.docker.com/engine/understanding-docker/" TargetMode="External"/><Relationship Id="rId5" Type="http://schemas.openxmlformats.org/officeDocument/2006/relationships/hyperlink" Target="https://virtualizationreview.com/articles/2016/07/19/the-real-threat-to-vmware-is-kvm.aspx" TargetMode="External"/><Relationship Id="rId10" Type="http://schemas.openxmlformats.org/officeDocument/2006/relationships/hyperlink" Target="https://www.joyent.com/blog/unikernels-are-unfit-for-production" TargetMode="External"/><Relationship Id="rId4" Type="http://schemas.openxmlformats.org/officeDocument/2006/relationships/hyperlink" Target="http://dl.acm.org/citation.cfm?id=945466" TargetMode="External"/><Relationship Id="rId9" Type="http://schemas.openxmlformats.org/officeDocument/2006/relationships/hyperlink" Target="http://www.infoworld.com/article/3109238/linux/linux-at-25-containers-and-unikernels-prove-less-is-more.htm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drawbridge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nenbaum&#8211;Torvalds_debat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igops.org/sosp/sosp09/program.html#session6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ssrg.nicta.com.au/publications/papers/Lee_Gray_06.pdf" TargetMode="External"/><Relationship Id="rId4" Type="http://schemas.openxmlformats.org/officeDocument/2006/relationships/hyperlink" Target="https://en.wikipedia.org/wiki/XN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.bme.hu/~ghorvath/szgarch/index.php?page=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eveze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3597" y="2205002"/>
            <a:ext cx="9050402" cy="1470602"/>
          </a:xfr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/>
              <a:t>Operating Systems</a:t>
            </a:r>
            <a:r>
              <a:rPr lang="en-US" sz="3200"/>
              <a:t/>
            </a:r>
            <a:br>
              <a:rPr lang="en-US" sz="3200"/>
            </a:br>
            <a:r>
              <a:rPr lang="en-US" sz="3600"/>
              <a:t>Basic architecture and operation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23360"/>
            <a:ext cx="9144000" cy="25401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  <a:t>Tamás Mészáros</a:t>
            </a:r>
            <a:r>
              <a:rPr lang="en-US" sz="2400" b="0" i="1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  <a:t/>
            </a:r>
            <a:br>
              <a:rPr lang="en-US" sz="2400" b="0" i="1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</a:b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  <a:hlinkClick r:id="rId3"/>
              </a:rPr>
              <a:t>http://www.mit.bme.hu/~meszaros/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DejaVu Sans" pitchFamily="34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  <a:t>Budapest University of Technology and Economics (BME)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  <a:t>Department of Measurement and Information Systems (MIT)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DejaVu Sans" pitchFamily="34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DejaVu Sans" pitchFamily="34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  <a:t/>
            </a:r>
            <a:b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</a:b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DejaVu Sans" pitchFamily="34"/>
                <a:cs typeface="DejaVu Sans" pitchFamily="34"/>
              </a:rPr>
              <a:t>© Tamás Mészáros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DejaVu Sans" pitchFamily="34"/>
                <a:ea typeface="Lucida Sans Unicode" pitchFamily="2"/>
                <a:cs typeface="Tahoma" pitchFamily="2"/>
              </a:rPr>
              <a:t>. Permission to use is granted to the students of the Operating Systems course at BME.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56" t="13324" r="31662" b="7761"/>
          <a:stretch>
            <a:fillRect/>
          </a:stretch>
        </p:blipFill>
        <p:spPr>
          <a:xfrm>
            <a:off x="1714500" y="414332"/>
            <a:ext cx="5472117" cy="59037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The main blocks of the OS and the kernel (recap)</a:t>
            </a:r>
          </a:p>
        </p:txBody>
      </p:sp>
      <p:sp>
        <p:nvSpPr>
          <p:cNvPr id="3" name="Téglalap 3"/>
          <p:cNvSpPr/>
          <p:nvPr/>
        </p:nvSpPr>
        <p:spPr>
          <a:xfrm>
            <a:off x="2392884" y="5795192"/>
            <a:ext cx="4320475" cy="423659"/>
          </a:xfrm>
          <a:prstGeom prst="rect">
            <a:avLst/>
          </a:prstGeom>
          <a:gradFill>
            <a:gsLst>
              <a:gs pos="0">
                <a:srgbClr val="A8B7DF"/>
              </a:gs>
              <a:gs pos="100000">
                <a:srgbClr val="9AABD9"/>
              </a:gs>
            </a:gsLst>
            <a:lin ang="5400000"/>
          </a:gradFill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Hardware devices</a:t>
            </a:r>
          </a:p>
        </p:txBody>
      </p:sp>
      <p:sp>
        <p:nvSpPr>
          <p:cNvPr id="4" name="Téglalap 4"/>
          <p:cNvSpPr/>
          <p:nvPr/>
        </p:nvSpPr>
        <p:spPr>
          <a:xfrm>
            <a:off x="2942667" y="2231949"/>
            <a:ext cx="3240359" cy="864098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System libraries</a:t>
            </a:r>
          </a:p>
        </p:txBody>
      </p:sp>
      <p:sp>
        <p:nvSpPr>
          <p:cNvPr id="5" name="Téglalap 5"/>
          <p:cNvSpPr/>
          <p:nvPr/>
        </p:nvSpPr>
        <p:spPr>
          <a:xfrm>
            <a:off x="2402604" y="1295841"/>
            <a:ext cx="2088233" cy="792089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System processes</a:t>
            </a:r>
          </a:p>
        </p:txBody>
      </p:sp>
      <p:sp>
        <p:nvSpPr>
          <p:cNvPr id="6" name="Téglalap 6"/>
          <p:cNvSpPr/>
          <p:nvPr/>
        </p:nvSpPr>
        <p:spPr>
          <a:xfrm>
            <a:off x="4660011" y="1295841"/>
            <a:ext cx="2088233" cy="792089"/>
          </a:xfrm>
          <a:prstGeom prst="rect">
            <a:avLst/>
          </a:prstGeom>
          <a:gradFill>
            <a:gsLst>
              <a:gs pos="0">
                <a:srgbClr val="D2D2D2"/>
              </a:gs>
              <a:gs pos="100000">
                <a:srgbClr val="C8C8C8"/>
              </a:gs>
            </a:gsLst>
            <a:lin ang="5400000"/>
          </a:gradFill>
          <a:ln w="6345" cap="flat">
            <a:solidFill>
              <a:srgbClr val="A5A5A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User processes</a:t>
            </a:r>
          </a:p>
        </p:txBody>
      </p:sp>
      <p:cxnSp>
        <p:nvCxnSpPr>
          <p:cNvPr id="7" name="Egyenes összekötő 7"/>
          <p:cNvCxnSpPr/>
          <p:nvPr/>
        </p:nvCxnSpPr>
        <p:spPr>
          <a:xfrm>
            <a:off x="1663942" y="3213768"/>
            <a:ext cx="5491192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custDash>
              <a:ds d="300000" sp="300000"/>
            </a:custDash>
            <a:miter/>
          </a:ln>
        </p:spPr>
      </p:cxnSp>
      <p:sp>
        <p:nvSpPr>
          <p:cNvPr id="8" name="Szövegdoboz 8"/>
          <p:cNvSpPr txBox="1"/>
          <p:nvPr/>
        </p:nvSpPr>
        <p:spPr>
          <a:xfrm>
            <a:off x="1663942" y="1621020"/>
            <a:ext cx="738661" cy="14750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Non-protected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(user)</a:t>
            </a:r>
          </a:p>
        </p:txBody>
      </p:sp>
      <p:sp>
        <p:nvSpPr>
          <p:cNvPr id="9" name="Szövegdoboz 9"/>
          <p:cNvSpPr txBox="1"/>
          <p:nvPr/>
        </p:nvSpPr>
        <p:spPr>
          <a:xfrm>
            <a:off x="1659389" y="4283031"/>
            <a:ext cx="738661" cy="11526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Protected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(system)</a:t>
            </a:r>
          </a:p>
        </p:txBody>
      </p:sp>
      <p:sp>
        <p:nvSpPr>
          <p:cNvPr id="10" name="Téglalap 10"/>
          <p:cNvSpPr/>
          <p:nvPr/>
        </p:nvSpPr>
        <p:spPr>
          <a:xfrm>
            <a:off x="2402604" y="5107829"/>
            <a:ext cx="2088233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Device managers</a:t>
            </a:r>
          </a:p>
        </p:txBody>
      </p:sp>
      <p:sp>
        <p:nvSpPr>
          <p:cNvPr id="11" name="Téglalap 11"/>
          <p:cNvSpPr/>
          <p:nvPr/>
        </p:nvSpPr>
        <p:spPr>
          <a:xfrm>
            <a:off x="4630302" y="5107829"/>
            <a:ext cx="1008107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Loader</a:t>
            </a:r>
          </a:p>
        </p:txBody>
      </p:sp>
      <p:sp>
        <p:nvSpPr>
          <p:cNvPr id="12" name="Téglalap 12"/>
          <p:cNvSpPr/>
          <p:nvPr/>
        </p:nvSpPr>
        <p:spPr>
          <a:xfrm>
            <a:off x="5705252" y="5107829"/>
            <a:ext cx="1008107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Scheduler</a:t>
            </a:r>
          </a:p>
        </p:txBody>
      </p:sp>
      <p:sp>
        <p:nvSpPr>
          <p:cNvPr id="13" name="Téglalap 13"/>
          <p:cNvSpPr/>
          <p:nvPr/>
        </p:nvSpPr>
        <p:spPr>
          <a:xfrm>
            <a:off x="2398059" y="4531766"/>
            <a:ext cx="2088233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IT handler</a:t>
            </a:r>
          </a:p>
        </p:txBody>
      </p:sp>
      <p:sp>
        <p:nvSpPr>
          <p:cNvPr id="14" name="Téglalap 14"/>
          <p:cNvSpPr/>
          <p:nvPr/>
        </p:nvSpPr>
        <p:spPr>
          <a:xfrm>
            <a:off x="2402604" y="3955703"/>
            <a:ext cx="2088233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I/O operations</a:t>
            </a:r>
          </a:p>
        </p:txBody>
      </p:sp>
      <p:sp>
        <p:nvSpPr>
          <p:cNvPr id="15" name="Téglalap 15"/>
          <p:cNvSpPr/>
          <p:nvPr/>
        </p:nvSpPr>
        <p:spPr>
          <a:xfrm>
            <a:off x="2398059" y="3346923"/>
            <a:ext cx="4315309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Systemcall interface</a:t>
            </a:r>
          </a:p>
        </p:txBody>
      </p:sp>
      <p:sp>
        <p:nvSpPr>
          <p:cNvPr id="16" name="Téglalap 16"/>
          <p:cNvSpPr/>
          <p:nvPr/>
        </p:nvSpPr>
        <p:spPr>
          <a:xfrm>
            <a:off x="4638687" y="4531766"/>
            <a:ext cx="2088233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Memory manager</a:t>
            </a:r>
          </a:p>
        </p:txBody>
      </p:sp>
      <p:sp>
        <p:nvSpPr>
          <p:cNvPr id="17" name="Téglalap 17"/>
          <p:cNvSpPr/>
          <p:nvPr/>
        </p:nvSpPr>
        <p:spPr>
          <a:xfrm>
            <a:off x="4638687" y="3955703"/>
            <a:ext cx="2088233" cy="468611"/>
          </a:xfrm>
          <a:prstGeom prst="rect">
            <a:avLst/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Communications</a:t>
            </a:r>
          </a:p>
        </p:txBody>
      </p:sp>
      <p:sp>
        <p:nvSpPr>
          <p:cNvPr id="18" name="Téglalap 18"/>
          <p:cNvSpPr/>
          <p:nvPr/>
        </p:nvSpPr>
        <p:spPr>
          <a:xfrm>
            <a:off x="4562846" y="3888705"/>
            <a:ext cx="2227697" cy="1762469"/>
          </a:xfrm>
          <a:prstGeom prst="rect">
            <a:avLst/>
          </a:prstGeom>
          <a:noFill/>
          <a:ln w="38103" cap="flat">
            <a:solidFill>
              <a:srgbClr val="92D050"/>
            </a:solidFill>
            <a:custDash>
              <a:ds d="299976" sp="299976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9" name="Szövegdoboz 19"/>
          <p:cNvSpPr txBox="1"/>
          <p:nvPr/>
        </p:nvSpPr>
        <p:spPr>
          <a:xfrm>
            <a:off x="6785808" y="4190009"/>
            <a:ext cx="738661" cy="14944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92D050"/>
                </a:solidFill>
                <a:uFillTx/>
                <a:latin typeface="Calibri"/>
                <a:ea typeface=""/>
                <a:cs typeface=""/>
              </a:rPr>
              <a:t>Process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 structures in detail: principles and models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kernel of the OS is typically a complex system</a:t>
            </a:r>
          </a:p>
          <a:p>
            <a:r>
              <a:rPr lang="en-US" dirty="0" smtClean="0"/>
              <a:t>Monolithic vs. Microkernel (see later also)</a:t>
            </a:r>
          </a:p>
          <a:p>
            <a:pPr lvl="1"/>
            <a:r>
              <a:rPr lang="en-US" dirty="0" smtClean="0"/>
              <a:t>The monolithic kernel is ONE program</a:t>
            </a:r>
          </a:p>
          <a:p>
            <a:pPr lvl="2"/>
            <a:r>
              <a:rPr lang="en-US" dirty="0" smtClean="0"/>
              <a:t>Pro: great performance, simple implementation</a:t>
            </a:r>
          </a:p>
          <a:p>
            <a:pPr lvl="2"/>
            <a:r>
              <a:rPr lang="en-US" dirty="0" smtClean="0"/>
              <a:t>Con: error sensitive, more security risks</a:t>
            </a:r>
          </a:p>
          <a:p>
            <a:pPr lvl="1"/>
            <a:r>
              <a:rPr lang="en-US" dirty="0" smtClean="0"/>
              <a:t>The microkernel is a distributed system</a:t>
            </a:r>
          </a:p>
          <a:p>
            <a:pPr lvl="2"/>
            <a:r>
              <a:rPr lang="en-US" dirty="0" smtClean="0"/>
              <a:t>Pro: more reliable and secure</a:t>
            </a:r>
          </a:p>
          <a:p>
            <a:pPr lvl="2"/>
            <a:r>
              <a:rPr lang="en-US" dirty="0" smtClean="0"/>
              <a:t>Con: more complex structure, harder to implement, slower operation</a:t>
            </a:r>
          </a:p>
          <a:p>
            <a:r>
              <a:rPr lang="en-US" dirty="0" smtClean="0"/>
              <a:t>Layered structure (from HW to user apps.)</a:t>
            </a:r>
          </a:p>
          <a:p>
            <a:pPr lvl="1"/>
            <a:r>
              <a:rPr lang="en-US" dirty="0" smtClean="0"/>
              <a:t>Comprehensible, flexible, extendable, less complex development</a:t>
            </a:r>
          </a:p>
          <a:p>
            <a:pPr lvl="1"/>
            <a:r>
              <a:rPr lang="en-US" dirty="0" smtClean="0"/>
              <a:t>The layers are separated by </a:t>
            </a:r>
            <a:r>
              <a:rPr lang="en-US" b="1" dirty="0" smtClean="0"/>
              <a:t>well defined interfaces</a:t>
            </a:r>
            <a:r>
              <a:rPr lang="en-US" dirty="0" smtClean="0"/>
              <a:t> (can be standardized)</a:t>
            </a:r>
          </a:p>
          <a:p>
            <a:pPr lvl="1"/>
            <a:r>
              <a:rPr lang="en-US" dirty="0" smtClean="0"/>
              <a:t>The more layers and interfaces, the more overhead -&gt; slower operation</a:t>
            </a:r>
          </a:p>
          <a:p>
            <a:r>
              <a:rPr lang="en-US" dirty="0" smtClean="0"/>
              <a:t>Modular structure</a:t>
            </a:r>
          </a:p>
          <a:p>
            <a:pPr lvl="1"/>
            <a:r>
              <a:rPr lang="en-US" dirty="0" smtClean="0"/>
              <a:t>Different HW architectures (x86, ARM, …), different vendors -&gt; huge code-base (million lines of code)</a:t>
            </a:r>
          </a:p>
          <a:p>
            <a:pPr lvl="1"/>
            <a:r>
              <a:rPr lang="en-US" dirty="0" smtClean="0"/>
              <a:t>It isn’t necessary to support all devices at once</a:t>
            </a:r>
          </a:p>
          <a:p>
            <a:pPr lvl="1"/>
            <a:r>
              <a:rPr lang="en-US" dirty="0" smtClean="0"/>
              <a:t>-&gt; Decompose the kernel into modules and only load the necessary ones</a:t>
            </a:r>
          </a:p>
          <a:p>
            <a:pPr lvl="2"/>
            <a:r>
              <a:rPr lang="en-US" dirty="0" smtClean="0"/>
              <a:t>Static (offline): at compile time, or during a system reboot</a:t>
            </a:r>
          </a:p>
          <a:p>
            <a:pPr lvl="2"/>
            <a:r>
              <a:rPr lang="en-US" dirty="0" smtClean="0"/>
              <a:t>Dynamic (online): loading and unloading during runtime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3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61360"/>
            <a:ext cx="9143640" cy="641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51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 with kernel structures?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When did the TV say?</a:t>
            </a:r>
          </a:p>
          <a:p>
            <a:pPr lvl="1"/>
            <a:r>
              <a:rPr lang="en-US" dirty="0" smtClean="0"/>
              <a:t>Don’t turn me off, 220 important updates are pending</a:t>
            </a:r>
          </a:p>
          <a:p>
            <a:pPr lvl="1"/>
            <a:r>
              <a:rPr lang="en-US" dirty="0" smtClean="0"/>
              <a:t>Needs reboot, because updates were performed – while watching a movie</a:t>
            </a:r>
          </a:p>
          <a:p>
            <a:pPr lvl="1"/>
            <a:r>
              <a:rPr lang="en-US" dirty="0" smtClean="0"/>
              <a:t>Pay €400 or all of your channels will be encoded</a:t>
            </a:r>
          </a:p>
          <a:p>
            <a:r>
              <a:rPr lang="en-US" dirty="0" smtClean="0"/>
              <a:t>When can a vehicle control system crash?</a:t>
            </a:r>
          </a:p>
          <a:p>
            <a:pPr lvl="1"/>
            <a:r>
              <a:rPr lang="en-US" dirty="0" smtClean="0"/>
              <a:t>Because a dirty CD is inserted </a:t>
            </a:r>
          </a:p>
          <a:p>
            <a:pPr lvl="1"/>
            <a:r>
              <a:rPr lang="en-US" dirty="0" smtClean="0"/>
              <a:t>One of the components are changed during a </a:t>
            </a:r>
            <a:r>
              <a:rPr lang="en-US" dirty="0" err="1" smtClean="0"/>
              <a:t>maintainance</a:t>
            </a:r>
            <a:endParaRPr lang="en-US" dirty="0" smtClean="0"/>
          </a:p>
          <a:p>
            <a:r>
              <a:rPr lang="en-US" dirty="0" smtClean="0"/>
              <a:t>Why do such phenomena occur when using an OS?</a:t>
            </a:r>
          </a:p>
          <a:p>
            <a:pPr lvl="1"/>
            <a:r>
              <a:rPr lang="en-US" dirty="0" smtClean="0"/>
              <a:t>Complex systems, numerous devices and functions</a:t>
            </a:r>
          </a:p>
          <a:p>
            <a:pPr lvl="2"/>
            <a:r>
              <a:rPr lang="en-US" dirty="0" smtClean="0"/>
              <a:t>Real and imaginary urges to develop more functions</a:t>
            </a:r>
          </a:p>
          <a:p>
            <a:pPr lvl="1"/>
            <a:r>
              <a:rPr lang="en-US" dirty="0" smtClean="0"/>
              <a:t>Monolithic kernels are typical</a:t>
            </a:r>
          </a:p>
          <a:p>
            <a:pPr lvl="2"/>
            <a:r>
              <a:rPr lang="en-US" dirty="0" smtClean="0"/>
              <a:t>One mistake causes the whole system to struggle or crash</a:t>
            </a:r>
          </a:p>
          <a:p>
            <a:pPr lvl="2"/>
            <a:r>
              <a:rPr lang="en-US" dirty="0" smtClean="0"/>
              <a:t>Hard to isolate and repair (debug) the problems</a:t>
            </a:r>
          </a:p>
          <a:p>
            <a:pPr lvl="2"/>
            <a:r>
              <a:rPr lang="en-US" dirty="0" smtClean="0"/>
              <a:t>Hard to maintain the integrity of the system</a:t>
            </a:r>
          </a:p>
          <a:p>
            <a:pPr lvl="2"/>
            <a:r>
              <a:rPr lang="en-US" dirty="0" smtClean="0"/>
              <a:t>A bug can cause security weaknesses (for the whole system)</a:t>
            </a:r>
          </a:p>
          <a:p>
            <a:pPr lvl="1"/>
            <a:r>
              <a:rPr lang="en-US" dirty="0" smtClean="0"/>
              <a:t>Programmers are not super humans</a:t>
            </a:r>
          </a:p>
          <a:p>
            <a:pPr lvl="2"/>
            <a:r>
              <a:rPr lang="en-US" dirty="0" smtClean="0"/>
              <a:t>1 small bug / 100 lines of code is typical</a:t>
            </a:r>
          </a:p>
          <a:p>
            <a:pPr lvl="1"/>
            <a:r>
              <a:rPr lang="en-US" dirty="0" smtClean="0"/>
              <a:t>Not only the kernels are problematic, user programs as well…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7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to amend the situation?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Isolate the sensitive parts, keeping the monolithic structure</a:t>
            </a:r>
          </a:p>
          <a:p>
            <a:pPr lvl="1"/>
            <a:r>
              <a:rPr lang="en-US" dirty="0" smtClean="0"/>
              <a:t>Most of the problems are caused by device drivers</a:t>
            </a:r>
          </a:p>
          <a:p>
            <a:pPr lvl="2"/>
            <a:r>
              <a:rPr lang="en-US" dirty="0" smtClean="0"/>
              <a:t>Isolate them: sandboxing</a:t>
            </a:r>
          </a:p>
          <a:p>
            <a:pPr lvl="2"/>
            <a:r>
              <a:rPr lang="en-US" dirty="0" smtClean="0"/>
              <a:t>Armored OS: wrap the device driver functions in a protective function which is able t</a:t>
            </a:r>
            <a:r>
              <a:rPr lang="hu-HU" dirty="0" smtClean="0"/>
              <a:t>o</a:t>
            </a:r>
            <a:r>
              <a:rPr lang="en-US" dirty="0" smtClean="0"/>
              <a:t> detect problems and, for example stop the driver function</a:t>
            </a:r>
          </a:p>
          <a:p>
            <a:pPr lvl="2"/>
            <a:r>
              <a:rPr lang="en-US" dirty="0" smtClean="0"/>
              <a:t>A user-mode agent managing the detected problems</a:t>
            </a:r>
          </a:p>
          <a:p>
            <a:pPr lvl="1"/>
            <a:r>
              <a:rPr lang="en-US" dirty="0" smtClean="0"/>
              <a:t>Decompose the system using virtualization (see later in this semester)</a:t>
            </a:r>
          </a:p>
          <a:p>
            <a:pPr lvl="2"/>
            <a:r>
              <a:rPr lang="en-US" dirty="0" smtClean="0"/>
              <a:t>Multiple virtualization methods</a:t>
            </a:r>
          </a:p>
          <a:p>
            <a:pPr lvl="2"/>
            <a:r>
              <a:rPr lang="en-US" dirty="0" smtClean="0"/>
              <a:t>Causing performance drop</a:t>
            </a:r>
          </a:p>
          <a:p>
            <a:pPr lvl="1"/>
            <a:r>
              <a:rPr lang="en-US" dirty="0" smtClean="0"/>
              <a:t>These techniques are often used in the current OS-s</a:t>
            </a:r>
          </a:p>
          <a:p>
            <a:r>
              <a:rPr lang="en-US" dirty="0" smtClean="0"/>
              <a:t>Throw away the monolithic structure</a:t>
            </a:r>
          </a:p>
          <a:p>
            <a:pPr lvl="1"/>
            <a:r>
              <a:rPr lang="en-US" dirty="0" smtClean="0"/>
              <a:t>Build the kernel as a distributed system (workers and communication)</a:t>
            </a:r>
          </a:p>
          <a:p>
            <a:pPr lvl="1"/>
            <a:r>
              <a:rPr lang="en-US" dirty="0" smtClean="0"/>
              <a:t>Only the most essential functions use kernel mode</a:t>
            </a:r>
          </a:p>
        </p:txBody>
      </p:sp>
      <p:sp>
        <p:nvSpPr>
          <p:cNvPr id="4" name="Téglalap 3"/>
          <p:cNvSpPr/>
          <p:nvPr/>
        </p:nvSpPr>
        <p:spPr>
          <a:xfrm>
            <a:off x="2339752" y="5733256"/>
            <a:ext cx="468052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 infrastructure</a:t>
            </a:r>
            <a:endParaRPr lang="en-US" dirty="0"/>
          </a:p>
        </p:txBody>
      </p:sp>
      <p:sp>
        <p:nvSpPr>
          <p:cNvPr id="5" name="Ellipszis 4"/>
          <p:cNvSpPr/>
          <p:nvPr/>
        </p:nvSpPr>
        <p:spPr>
          <a:xfrm>
            <a:off x="2591780" y="4929140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gyenes összekötő 6"/>
          <p:cNvCxnSpPr>
            <a:stCxn id="5" idx="4"/>
          </p:cNvCxnSpPr>
          <p:nvPr/>
        </p:nvCxnSpPr>
        <p:spPr>
          <a:xfrm>
            <a:off x="2771800" y="5289180"/>
            <a:ext cx="0" cy="444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/>
          <p:cNvSpPr/>
          <p:nvPr/>
        </p:nvSpPr>
        <p:spPr>
          <a:xfrm>
            <a:off x="6300192" y="4929140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gyenes összekötő 8"/>
          <p:cNvCxnSpPr>
            <a:stCxn id="8" idx="4"/>
          </p:cNvCxnSpPr>
          <p:nvPr/>
        </p:nvCxnSpPr>
        <p:spPr>
          <a:xfrm>
            <a:off x="6480212" y="5289180"/>
            <a:ext cx="0" cy="444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3240064" y="5113108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gyenes összekötő 10"/>
          <p:cNvCxnSpPr>
            <a:stCxn id="10" idx="4"/>
          </p:cNvCxnSpPr>
          <p:nvPr/>
        </p:nvCxnSpPr>
        <p:spPr>
          <a:xfrm>
            <a:off x="3420084" y="5473148"/>
            <a:ext cx="0" cy="260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3786260" y="5113108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gyenes összekötő 13"/>
          <p:cNvCxnSpPr>
            <a:stCxn id="13" idx="4"/>
          </p:cNvCxnSpPr>
          <p:nvPr/>
        </p:nvCxnSpPr>
        <p:spPr>
          <a:xfrm>
            <a:off x="3966280" y="5473148"/>
            <a:ext cx="0" cy="260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4482848" y="5123152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gyenes összekötő 15"/>
          <p:cNvCxnSpPr>
            <a:stCxn id="15" idx="4"/>
          </p:cNvCxnSpPr>
          <p:nvPr/>
        </p:nvCxnSpPr>
        <p:spPr>
          <a:xfrm>
            <a:off x="4662868" y="5483192"/>
            <a:ext cx="0" cy="260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5005184" y="5113108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gyenes összekötő 17"/>
          <p:cNvCxnSpPr>
            <a:stCxn id="17" idx="4"/>
          </p:cNvCxnSpPr>
          <p:nvPr/>
        </p:nvCxnSpPr>
        <p:spPr>
          <a:xfrm>
            <a:off x="5185204" y="5473148"/>
            <a:ext cx="0" cy="260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5580112" y="5123152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gyenes összekötő 19"/>
          <p:cNvCxnSpPr>
            <a:stCxn id="19" idx="4"/>
          </p:cNvCxnSpPr>
          <p:nvPr/>
        </p:nvCxnSpPr>
        <p:spPr>
          <a:xfrm>
            <a:off x="5760132" y="5483192"/>
            <a:ext cx="0" cy="260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801341" y="4797152"/>
            <a:ext cx="175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9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microkernel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Distributed system in general</a:t>
            </a:r>
          </a:p>
          <a:p>
            <a:pPr lvl="1"/>
            <a:r>
              <a:rPr lang="en-US" dirty="0" smtClean="0"/>
              <a:t>Consists of independent units (computational and storage)</a:t>
            </a:r>
          </a:p>
          <a:p>
            <a:pPr lvl="1"/>
            <a:r>
              <a:rPr lang="en-US" dirty="0" smtClean="0"/>
              <a:t>It is transparent to the user, the only differences are in the internal operation</a:t>
            </a:r>
          </a:p>
          <a:p>
            <a:pPr lvl="1"/>
            <a:r>
              <a:rPr lang="en-US" dirty="0" smtClean="0"/>
              <a:t>Can be distributed physically</a:t>
            </a:r>
          </a:p>
          <a:p>
            <a:r>
              <a:rPr lang="en-US" dirty="0" smtClean="0"/>
              <a:t>The microkernel as a distributed system</a:t>
            </a:r>
          </a:p>
          <a:p>
            <a:pPr lvl="1"/>
            <a:r>
              <a:rPr lang="en-US" dirty="0" smtClean="0"/>
              <a:t>A kernel mode task manager is necessary to perform the distributed tasks</a:t>
            </a:r>
          </a:p>
          <a:p>
            <a:pPr lvl="2"/>
            <a:r>
              <a:rPr lang="en-US" dirty="0" smtClean="0"/>
              <a:t>Tasks: memory management and scheduling</a:t>
            </a:r>
          </a:p>
          <a:p>
            <a:pPr lvl="2"/>
            <a:r>
              <a:rPr lang="en-US" dirty="0" smtClean="0"/>
              <a:t>Distributed: the workers are communicating and cooperating</a:t>
            </a:r>
          </a:p>
          <a:p>
            <a:pPr lvl="2"/>
            <a:r>
              <a:rPr lang="en-US" dirty="0" smtClean="0"/>
              <a:t>(optionally the most relevant device drivers)</a:t>
            </a:r>
          </a:p>
          <a:p>
            <a:pPr lvl="1"/>
            <a:r>
              <a:rPr lang="en-US" dirty="0" smtClean="0"/>
              <a:t>Individual programs implementing the kernel’s other tasks</a:t>
            </a:r>
          </a:p>
          <a:p>
            <a:pPr lvl="2"/>
            <a:r>
              <a:rPr lang="en-US" dirty="0" smtClean="0"/>
              <a:t>Running in user mode</a:t>
            </a:r>
          </a:p>
          <a:p>
            <a:pPr lvl="2"/>
            <a:r>
              <a:rPr lang="en-US" dirty="0" smtClean="0"/>
              <a:t>Separated from each other, like every other user task</a:t>
            </a:r>
          </a:p>
          <a:p>
            <a:r>
              <a:rPr lang="en-US" dirty="0" smtClean="0"/>
              <a:t>Pros and Cons (see </a:t>
            </a:r>
            <a:r>
              <a:rPr lang="en-US" dirty="0" err="1" smtClean="0">
                <a:hlinkClick r:id="rId3"/>
              </a:rPr>
              <a:t>Tanenbaum</a:t>
            </a:r>
            <a:r>
              <a:rPr lang="en-US" dirty="0" smtClean="0">
                <a:hlinkClick r:id="rId3"/>
              </a:rPr>
              <a:t>-Torvalds debate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Flexibility: multiple API-s together, d</a:t>
            </a:r>
            <a:r>
              <a:rPr lang="hu-HU" dirty="0" smtClean="0"/>
              <a:t>y</a:t>
            </a:r>
            <a:r>
              <a:rPr lang="en-US" dirty="0" err="1" smtClean="0"/>
              <a:t>namic</a:t>
            </a:r>
            <a:r>
              <a:rPr lang="en-US" dirty="0" smtClean="0"/>
              <a:t> expansion</a:t>
            </a:r>
          </a:p>
          <a:p>
            <a:pPr lvl="1"/>
            <a:r>
              <a:rPr lang="en-US" dirty="0" smtClean="0"/>
              <a:t>Reliability: only a small section of the code has to be „good” (may be verified by formal methods)</a:t>
            </a:r>
          </a:p>
          <a:p>
            <a:pPr lvl="1"/>
            <a:r>
              <a:rPr lang="en-US" dirty="0" smtClean="0"/>
              <a:t>Fault tolerant: errors in the user mode programs can be handled by kernel mode section</a:t>
            </a:r>
          </a:p>
          <a:p>
            <a:pPr lvl="1"/>
            <a:r>
              <a:rPr lang="en-US" dirty="0" smtClean="0"/>
              <a:t>Using the right programming patterns are mandatory: modular coding, interfaces</a:t>
            </a:r>
          </a:p>
          <a:p>
            <a:pPr lvl="1"/>
            <a:r>
              <a:rPr lang="en-US" dirty="0" smtClean="0"/>
              <a:t>SLOW: communication is multiple times slower than system calls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Microkernel                    vs.          Monolithic kernel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5186888" y="5786274"/>
            <a:ext cx="3374652" cy="423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Hardware </a:t>
            </a:r>
            <a:r>
              <a:rPr lang="hu-HU" dirty="0" err="1" smtClean="0"/>
              <a:t>devices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186888" y="2223023"/>
            <a:ext cx="337040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System libraries</a:t>
            </a: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186888" y="1292655"/>
            <a:ext cx="168732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System processes</a:t>
            </a: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982536" y="1286919"/>
            <a:ext cx="161388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User processes</a:t>
            </a:r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4860032" y="3204847"/>
            <a:ext cx="414328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475664" y="1599403"/>
            <a:ext cx="738664" cy="1475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Non-protected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user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90700" y="3808612"/>
            <a:ext cx="738664" cy="17186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Protected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system</a:t>
            </a:r>
            <a:r>
              <a:rPr lang="hu-HU" dirty="0" smtClean="0">
                <a:solidFill>
                  <a:srgbClr val="FF0000"/>
                </a:solidFill>
              </a:rPr>
              <a:t>/kernel)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186888" y="5098904"/>
            <a:ext cx="1687326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Device</a:t>
            </a:r>
            <a:r>
              <a:rPr lang="hu-HU" sz="1600" dirty="0" smtClean="0"/>
              <a:t> </a:t>
            </a:r>
            <a:r>
              <a:rPr lang="hu-HU" sz="1600" dirty="0" err="1" smtClean="0"/>
              <a:t>managers</a:t>
            </a:r>
            <a:endParaRPr lang="hu-HU" sz="1600" dirty="0"/>
          </a:p>
        </p:txBody>
      </p:sp>
      <p:sp>
        <p:nvSpPr>
          <p:cNvPr id="12" name="Téglalap 11"/>
          <p:cNvSpPr/>
          <p:nvPr/>
        </p:nvSpPr>
        <p:spPr>
          <a:xfrm>
            <a:off x="6982536" y="5098904"/>
            <a:ext cx="809968" cy="46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Loader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7884368" y="5098904"/>
            <a:ext cx="67717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u-HU" sz="1050" dirty="0" err="1" smtClean="0"/>
              <a:t>Scheduler</a:t>
            </a:r>
            <a:endParaRPr lang="hu-HU" sz="1050" dirty="0"/>
          </a:p>
        </p:txBody>
      </p:sp>
      <p:sp>
        <p:nvSpPr>
          <p:cNvPr id="14" name="Téglalap 13"/>
          <p:cNvSpPr/>
          <p:nvPr/>
        </p:nvSpPr>
        <p:spPr>
          <a:xfrm>
            <a:off x="5186888" y="4526715"/>
            <a:ext cx="1687326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IT handler</a:t>
            </a:r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186888" y="3946776"/>
            <a:ext cx="1687326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I/O operations</a:t>
            </a: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186888" y="3338002"/>
            <a:ext cx="337465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Systemcall interface</a:t>
            </a:r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6982536" y="4522840"/>
            <a:ext cx="1592560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Memory</a:t>
            </a:r>
            <a:r>
              <a:rPr lang="hu-HU" sz="1600" dirty="0" smtClean="0"/>
              <a:t> </a:t>
            </a:r>
            <a:r>
              <a:rPr lang="hu-HU" sz="1600" dirty="0" err="1" smtClean="0"/>
              <a:t>manager</a:t>
            </a:r>
            <a:endParaRPr lang="hu-HU" sz="1600" dirty="0"/>
          </a:p>
        </p:txBody>
      </p:sp>
      <p:sp>
        <p:nvSpPr>
          <p:cNvPr id="18" name="Téglalap 17"/>
          <p:cNvSpPr/>
          <p:nvPr/>
        </p:nvSpPr>
        <p:spPr>
          <a:xfrm>
            <a:off x="6982536" y="3946776"/>
            <a:ext cx="1592560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Communications</a:t>
            </a:r>
            <a:endParaRPr lang="hu-HU" sz="1600" dirty="0"/>
          </a:p>
        </p:txBody>
      </p:sp>
      <p:sp>
        <p:nvSpPr>
          <p:cNvPr id="19" name="Téglalap 18"/>
          <p:cNvSpPr/>
          <p:nvPr/>
        </p:nvSpPr>
        <p:spPr>
          <a:xfrm>
            <a:off x="6931672" y="3879786"/>
            <a:ext cx="1707048" cy="1762472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8633980" y="3946776"/>
            <a:ext cx="461665" cy="17287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b="1" dirty="0" err="1" smtClean="0">
                <a:solidFill>
                  <a:srgbClr val="92D050"/>
                </a:solidFill>
              </a:rPr>
              <a:t>Process</a:t>
            </a:r>
            <a:r>
              <a:rPr lang="hu-HU" b="1" dirty="0" smtClean="0">
                <a:solidFill>
                  <a:srgbClr val="92D050"/>
                </a:solidFill>
              </a:rPr>
              <a:t> </a:t>
            </a:r>
            <a:r>
              <a:rPr lang="hu-HU" b="1" dirty="0" err="1" smtClean="0">
                <a:solidFill>
                  <a:srgbClr val="92D050"/>
                </a:solidFill>
              </a:rPr>
              <a:t>mgmnt</a:t>
            </a:r>
            <a:r>
              <a:rPr lang="hu-HU" b="1" dirty="0" smtClean="0">
                <a:solidFill>
                  <a:srgbClr val="92D050"/>
                </a:solidFill>
              </a:rPr>
              <a:t>.</a:t>
            </a:r>
            <a:endParaRPr lang="hu-HU" b="1" dirty="0">
              <a:solidFill>
                <a:srgbClr val="92D05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4993" y="5786274"/>
            <a:ext cx="3374652" cy="423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Hardware </a:t>
            </a:r>
            <a:r>
              <a:rPr lang="hu-HU" dirty="0" err="1" smtClean="0"/>
              <a:t>devices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820761" y="3026149"/>
            <a:ext cx="3370404" cy="606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High-level</a:t>
            </a:r>
            <a:r>
              <a:rPr lang="hu-HU" dirty="0" smtClean="0"/>
              <a:t> </a:t>
            </a:r>
            <a:r>
              <a:rPr lang="hu-HU" dirty="0" err="1" smtClean="0"/>
              <a:t>device</a:t>
            </a:r>
            <a:r>
              <a:rPr lang="hu-HU" dirty="0" smtClean="0"/>
              <a:t> </a:t>
            </a:r>
            <a:r>
              <a:rPr lang="hu-HU" dirty="0" err="1" smtClean="0"/>
              <a:t>managers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814993" y="1776956"/>
            <a:ext cx="1687326" cy="471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System processes</a:t>
            </a: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2613669" y="1788388"/>
            <a:ext cx="1613880" cy="4775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User processes</a:t>
            </a:r>
            <a:endParaRPr lang="hu-HU"/>
          </a:p>
        </p:txBody>
      </p:sp>
      <p:cxnSp>
        <p:nvCxnSpPr>
          <p:cNvPr id="27" name="Egyenes összekötő 26"/>
          <p:cNvCxnSpPr/>
          <p:nvPr/>
        </p:nvCxnSpPr>
        <p:spPr>
          <a:xfrm>
            <a:off x="467333" y="3801159"/>
            <a:ext cx="414328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103769" y="2012845"/>
            <a:ext cx="738664" cy="1475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Non-protected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user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18805" y="3808612"/>
            <a:ext cx="738664" cy="17186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Protected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system</a:t>
            </a:r>
            <a:r>
              <a:rPr lang="hu-HU" dirty="0" smtClean="0">
                <a:solidFill>
                  <a:srgbClr val="FF0000"/>
                </a:solidFill>
              </a:rPr>
              <a:t>/kernel)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4993" y="5099586"/>
            <a:ext cx="1687326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Low-level</a:t>
            </a:r>
            <a:r>
              <a:rPr lang="hu-HU" sz="1600" dirty="0" smtClean="0"/>
              <a:t> I/O </a:t>
            </a:r>
            <a:r>
              <a:rPr lang="hu-HU" sz="1600" dirty="0" err="1" smtClean="0"/>
              <a:t>operations</a:t>
            </a:r>
            <a:endParaRPr lang="hu-HU" sz="1600" dirty="0"/>
          </a:p>
        </p:txBody>
      </p:sp>
      <p:sp>
        <p:nvSpPr>
          <p:cNvPr id="31" name="Téglalap 30"/>
          <p:cNvSpPr/>
          <p:nvPr/>
        </p:nvSpPr>
        <p:spPr>
          <a:xfrm>
            <a:off x="2610641" y="5098904"/>
            <a:ext cx="809968" cy="46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Loader</a:t>
            </a:r>
            <a:endParaRPr lang="hu-HU" sz="1600" dirty="0"/>
          </a:p>
        </p:txBody>
      </p:sp>
      <p:sp>
        <p:nvSpPr>
          <p:cNvPr id="32" name="Téglalap 31"/>
          <p:cNvSpPr/>
          <p:nvPr/>
        </p:nvSpPr>
        <p:spPr>
          <a:xfrm>
            <a:off x="3512473" y="5098904"/>
            <a:ext cx="67717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u-HU" sz="1050" dirty="0" err="1" smtClean="0"/>
              <a:t>Scheduler</a:t>
            </a:r>
            <a:endParaRPr lang="hu-HU" sz="1050" dirty="0"/>
          </a:p>
        </p:txBody>
      </p:sp>
      <p:sp>
        <p:nvSpPr>
          <p:cNvPr id="33" name="Téglalap 32"/>
          <p:cNvSpPr/>
          <p:nvPr/>
        </p:nvSpPr>
        <p:spPr>
          <a:xfrm>
            <a:off x="814993" y="4526715"/>
            <a:ext cx="1687326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mtClean="0"/>
              <a:t>IT handler</a:t>
            </a:r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820761" y="2412380"/>
            <a:ext cx="1687326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Process</a:t>
            </a:r>
            <a:r>
              <a:rPr lang="hu-HU" sz="1600" dirty="0" smtClean="0"/>
              <a:t> </a:t>
            </a:r>
            <a:r>
              <a:rPr lang="hu-HU" sz="1600" dirty="0" err="1" smtClean="0"/>
              <a:t>manager</a:t>
            </a:r>
            <a:endParaRPr lang="hu-HU" sz="1600" dirty="0"/>
          </a:p>
        </p:txBody>
      </p:sp>
      <p:sp>
        <p:nvSpPr>
          <p:cNvPr id="35" name="Téglalap 34"/>
          <p:cNvSpPr/>
          <p:nvPr/>
        </p:nvSpPr>
        <p:spPr>
          <a:xfrm>
            <a:off x="814993" y="3938392"/>
            <a:ext cx="337465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infrastructure</a:t>
            </a:r>
            <a:endParaRPr lang="hu-HU" dirty="0"/>
          </a:p>
        </p:txBody>
      </p:sp>
      <p:sp>
        <p:nvSpPr>
          <p:cNvPr id="36" name="Téglalap 35"/>
          <p:cNvSpPr/>
          <p:nvPr/>
        </p:nvSpPr>
        <p:spPr>
          <a:xfrm>
            <a:off x="2610641" y="4522840"/>
            <a:ext cx="1592560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Memory</a:t>
            </a:r>
            <a:r>
              <a:rPr lang="hu-HU" sz="1600" dirty="0" smtClean="0"/>
              <a:t> </a:t>
            </a:r>
            <a:r>
              <a:rPr lang="hu-HU" sz="1600" dirty="0" err="1" smtClean="0"/>
              <a:t>manager</a:t>
            </a:r>
            <a:endParaRPr lang="hu-HU" sz="1600" dirty="0"/>
          </a:p>
        </p:txBody>
      </p:sp>
      <p:sp>
        <p:nvSpPr>
          <p:cNvPr id="37" name="Téglalap 36"/>
          <p:cNvSpPr/>
          <p:nvPr/>
        </p:nvSpPr>
        <p:spPr>
          <a:xfrm>
            <a:off x="2610641" y="2412380"/>
            <a:ext cx="1592560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Filesystems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876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microkernels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IPC instead of RPC</a:t>
            </a:r>
          </a:p>
          <a:p>
            <a:pPr lvl="1"/>
            <a:r>
              <a:rPr lang="en-US" b="1" dirty="0" smtClean="0"/>
              <a:t>RPC</a:t>
            </a:r>
            <a:r>
              <a:rPr lang="en-US" dirty="0" smtClean="0"/>
              <a:t> (Remote Procedure Call) are forwarded as</a:t>
            </a:r>
          </a:p>
          <a:p>
            <a:pPr lvl="1"/>
            <a:r>
              <a:rPr lang="en-US" b="1" dirty="0" smtClean="0"/>
              <a:t>IPC</a:t>
            </a:r>
            <a:r>
              <a:rPr lang="en-US" dirty="0" smtClean="0"/>
              <a:t> (Inter Process Communication) messages</a:t>
            </a:r>
          </a:p>
          <a:p>
            <a:pPr lvl="1"/>
            <a:r>
              <a:rPr lang="en-US" dirty="0" smtClean="0"/>
              <a:t>Which are forwarded by the communication infrastructure/subsystem</a:t>
            </a:r>
          </a:p>
          <a:p>
            <a:pPr lvl="1"/>
            <a:r>
              <a:rPr lang="en-US" dirty="0" smtClean="0"/>
              <a:t>This method is really slow, compared to system calls</a:t>
            </a:r>
          </a:p>
          <a:p>
            <a:r>
              <a:rPr lang="en-US" dirty="0" smtClean="0"/>
              <a:t>The second generation microkernel improves the IPC speed</a:t>
            </a:r>
          </a:p>
          <a:p>
            <a:pPr lvl="1"/>
            <a:r>
              <a:rPr lang="en-US" b="1" dirty="0" err="1" smtClean="0"/>
              <a:t>Exokernel</a:t>
            </a:r>
            <a:r>
              <a:rPr lang="en-US" dirty="0" smtClean="0"/>
              <a:t>: minimized kernel, simple and fast system calls</a:t>
            </a:r>
          </a:p>
          <a:p>
            <a:pPr lvl="1"/>
            <a:r>
              <a:rPr lang="en-US" b="1" dirty="0" smtClean="0"/>
              <a:t>L4 microkernel</a:t>
            </a:r>
            <a:r>
              <a:rPr lang="en-US" dirty="0" smtClean="0"/>
              <a:t>: very fast IPC (may be forwarded </a:t>
            </a:r>
            <a:r>
              <a:rPr lang="en-US" dirty="0" err="1" smtClean="0"/>
              <a:t>trhough</a:t>
            </a:r>
            <a:r>
              <a:rPr lang="en-US" dirty="0" smtClean="0"/>
              <a:t> CPU registers)</a:t>
            </a:r>
          </a:p>
          <a:p>
            <a:pPr lvl="1"/>
            <a:r>
              <a:rPr lang="en-US" dirty="0" smtClean="0"/>
              <a:t>10-20 times faster than classic microkernel</a:t>
            </a:r>
          </a:p>
          <a:p>
            <a:pPr lvl="1"/>
            <a:r>
              <a:rPr lang="en-US" dirty="0" smtClean="0"/>
              <a:t>Very few kernel functions (e.g. L4 provides 7 functions)</a:t>
            </a:r>
          </a:p>
          <a:p>
            <a:pPr lvl="1"/>
            <a:r>
              <a:rPr lang="en-US" dirty="0" smtClean="0"/>
              <a:t>The protected kernel section is small (5-15K </a:t>
            </a:r>
            <a:r>
              <a:rPr lang="en-US" dirty="0" err="1" smtClean="0"/>
              <a:t>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HW dependencies are more important</a:t>
            </a:r>
          </a:p>
          <a:p>
            <a:pPr lvl="1"/>
            <a:r>
              <a:rPr lang="en-US" dirty="0" smtClean="0"/>
              <a:t>The small kernel makes possible the </a:t>
            </a:r>
            <a:r>
              <a:rPr lang="en-US" b="1" dirty="0" smtClean="0"/>
              <a:t>formal modeling and </a:t>
            </a:r>
            <a:r>
              <a:rPr lang="en-US" b="1" dirty="0" smtClean="0">
                <a:hlinkClick r:id="rId2"/>
              </a:rPr>
              <a:t>verification</a:t>
            </a:r>
            <a:endParaRPr lang="en-US" b="1" dirty="0" smtClean="0"/>
          </a:p>
          <a:p>
            <a:pPr lvl="1"/>
            <a:r>
              <a:rPr lang="en-US" b="1" dirty="0" err="1" smtClean="0"/>
              <a:t>Multiserver</a:t>
            </a:r>
            <a:r>
              <a:rPr lang="en-US" dirty="0" smtClean="0"/>
              <a:t>: more than one server are running on the same microkernel</a:t>
            </a:r>
          </a:p>
          <a:p>
            <a:pPr lvl="1"/>
            <a:r>
              <a:rPr lang="en-US" b="1" dirty="0" smtClean="0"/>
              <a:t>Hybrid kernel</a:t>
            </a:r>
            <a:r>
              <a:rPr lang="en-US" dirty="0" smtClean="0"/>
              <a:t>: monolithic kernel over a microkernel</a:t>
            </a:r>
          </a:p>
          <a:p>
            <a:pPr lvl="2"/>
            <a:r>
              <a:rPr lang="en-US" dirty="0" smtClean="0"/>
              <a:t>OS X </a:t>
            </a:r>
            <a:r>
              <a:rPr lang="en-US" dirty="0" smtClean="0">
                <a:hlinkClick r:id="rId3"/>
              </a:rPr>
              <a:t>XNU</a:t>
            </a:r>
            <a:r>
              <a:rPr lang="en-US" dirty="0" smtClean="0"/>
              <a:t>: Mach microkernel + BSD UNIX hybrid kernel</a:t>
            </a:r>
          </a:p>
          <a:p>
            <a:pPr lvl="2"/>
            <a:r>
              <a:rPr lang="en-US" dirty="0" smtClean="0"/>
              <a:t>Windows is containing microkernel elements, but it isn’t microkernel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8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57200" y="2708635"/>
            <a:ext cx="8229600" cy="548640"/>
          </a:xfrm>
        </p:spPr>
        <p:txBody>
          <a:bodyPr lIns="0" tIns="0" rIns="0" bIns="0" anchor="ctr" anchorCtr="1"/>
          <a:lstStyle/>
          <a:p>
            <a:pPr lvl="0" algn="ctr">
              <a:spcBef>
                <a:spcPts val="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800">
                <a:latin typeface="DejaVu Sans" pitchFamily="34"/>
              </a:rPr>
              <a:t>The OS as a control program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Let's design an operating system!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dirty="0"/>
              <a:t>The Operating System</a:t>
            </a:r>
          </a:p>
          <a:p>
            <a:pPr lvl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is a collection of software that</a:t>
            </a:r>
            <a:br>
              <a:rPr lang="en-US" sz="2400" dirty="0"/>
            </a:br>
            <a:r>
              <a:rPr lang="en-US" sz="2400" b="1" dirty="0"/>
              <a:t>control</a:t>
            </a:r>
            <a:r>
              <a:rPr lang="en-US" sz="2400" dirty="0"/>
              <a:t> the operation of the computer's hardware</a:t>
            </a:r>
            <a:br>
              <a:rPr lang="en-US" sz="2400" dirty="0"/>
            </a:br>
            <a:r>
              <a:rPr lang="en-US" sz="2400" dirty="0"/>
              <a:t>in order to </a:t>
            </a:r>
            <a:r>
              <a:rPr lang="en-US" sz="2400" b="1" dirty="0"/>
              <a:t>support</a:t>
            </a:r>
            <a:r>
              <a:rPr lang="en-US" sz="2400" dirty="0"/>
              <a:t> the execution of user's tasks.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dirty="0" smtClean="0"/>
              <a:t>What </a:t>
            </a:r>
            <a:r>
              <a:rPr lang="en-US" dirty="0"/>
              <a:t>we expect</a:t>
            </a:r>
          </a:p>
          <a:p>
            <a:pPr lvl="1"/>
            <a:r>
              <a:rPr lang="en-US" dirty="0"/>
              <a:t>handles multiple tasks</a:t>
            </a:r>
          </a:p>
          <a:p>
            <a:pPr lvl="1"/>
            <a:r>
              <a:rPr lang="en-US" dirty="0"/>
              <a:t>reliable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endParaRPr lang="en-US" dirty="0"/>
          </a:p>
          <a:p>
            <a:pPr lvl="0">
              <a:buNone/>
            </a:pPr>
            <a:r>
              <a:rPr lang="en-US" dirty="0" smtClean="0"/>
              <a:t>We </a:t>
            </a:r>
            <a:r>
              <a:rPr lang="en-US" dirty="0"/>
              <a:t>run software that</a:t>
            </a:r>
          </a:p>
          <a:p>
            <a:pPr lvl="1"/>
            <a:r>
              <a:rPr lang="en-US" dirty="0"/>
              <a:t>solve our tasks</a:t>
            </a:r>
          </a:p>
          <a:p>
            <a:pPr lvl="1"/>
            <a:r>
              <a:rPr lang="en-US" dirty="0"/>
              <a:t>came from different sources (OS, app store, </a:t>
            </a:r>
            <a:r>
              <a:rPr lang="en-US" dirty="0" err="1"/>
              <a:t>sw</a:t>
            </a:r>
            <a:r>
              <a:rPr lang="en-US" dirty="0"/>
              <a:t> repo, Web </a:t>
            </a:r>
            <a:r>
              <a:rPr lang="en-US" dirty="0" err="1"/>
              <a:t>erc</a:t>
            </a:r>
            <a:r>
              <a:rPr lang="en-US" dirty="0"/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4" y="319070"/>
            <a:ext cx="8600161" cy="6113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How to handle tasks?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26080" y="1644475"/>
            <a:ext cx="6126480" cy="41162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8879" y="914400"/>
            <a:ext cx="4810320" cy="3017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4802" y="3383280"/>
            <a:ext cx="5064120" cy="29898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0400" y="2255760"/>
            <a:ext cx="5843162" cy="42163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What kind of tasks?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All kinds of computers (from servers to small devices)</a:t>
            </a:r>
          </a:p>
          <a:p>
            <a:pPr lvl="0"/>
            <a:r>
              <a:rPr lang="en-US"/>
              <a:t>→ Tasks of all kinds → huge variety of software tools</a:t>
            </a:r>
          </a:p>
          <a:p>
            <a:pPr lvl="1">
              <a:buNone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31280" y="6400800"/>
            <a:ext cx="1168200" cy="212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source: </a:t>
            </a:r>
            <a:r>
              <a:rPr lang="hu-H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  <a:hlinkClick r:id="rId4"/>
              </a:rPr>
              <a:t>statistica.com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5760" y="2834640"/>
            <a:ext cx="2126162" cy="3823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89719" y="3168716"/>
            <a:ext cx="2827800" cy="4888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5760" y="3985558"/>
            <a:ext cx="2381399" cy="4035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55" y="279562"/>
            <a:ext cx="8229600" cy="576721"/>
          </a:xfrm>
        </p:spPr>
        <p:txBody>
          <a:bodyPr lIns="0" tIns="0" rIns="0" bIns="0">
            <a:spAutoFit/>
          </a:bodyPr>
          <a:lstStyle/>
          <a:p>
            <a:pPr lvl="0"/>
            <a:r>
              <a:rPr lang="en-US"/>
              <a:t>Let's try to characterize tasks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355" y="856284"/>
            <a:ext cx="8229600" cy="5832366"/>
          </a:xfrm>
        </p:spPr>
        <p:txBody>
          <a:bodyPr lIns="0" tIns="0" rIns="0" bIns="0">
            <a:spAutoFit/>
          </a:bodyPr>
          <a:lstStyle/>
          <a:p>
            <a:pPr lvl="0"/>
            <a:r>
              <a:rPr lang="en-US" sz="1600" dirty="0"/>
              <a:t>I/O-bound</a:t>
            </a:r>
          </a:p>
          <a:p>
            <a:pPr lvl="1"/>
            <a:r>
              <a:rPr lang="en-US" sz="1600" dirty="0"/>
              <a:t>mostly waiting for I/O (reading, writing, events)</a:t>
            </a:r>
          </a:p>
          <a:p>
            <a:pPr lvl="1"/>
            <a:r>
              <a:rPr lang="en-US" sz="1600" dirty="0"/>
              <a:t>need less CPU time</a:t>
            </a:r>
          </a:p>
          <a:p>
            <a:pPr lvl="1"/>
            <a:r>
              <a:rPr lang="en-US" sz="1600" dirty="0"/>
              <a:t>examples: Web server, File storage, Email etc.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CPU-bound</a:t>
            </a:r>
          </a:p>
          <a:p>
            <a:pPr lvl="1"/>
            <a:r>
              <a:rPr lang="en-US" sz="1600" dirty="0"/>
              <a:t>the CPU is their most required resource</a:t>
            </a:r>
          </a:p>
          <a:p>
            <a:pPr lvl="1"/>
            <a:r>
              <a:rPr lang="en-US" sz="1600" dirty="0"/>
              <a:t>need less I/O</a:t>
            </a:r>
          </a:p>
          <a:p>
            <a:pPr lvl="1"/>
            <a:r>
              <a:rPr lang="en-US" sz="1600" dirty="0"/>
              <a:t>example: simulations, mathematical algorithms, machine learning etc.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Memory-intensive</a:t>
            </a:r>
          </a:p>
          <a:p>
            <a:pPr lvl="1"/>
            <a:r>
              <a:rPr lang="en-US" sz="1600" dirty="0"/>
              <a:t>need large amount memory</a:t>
            </a:r>
          </a:p>
          <a:p>
            <a:pPr lvl="1"/>
            <a:r>
              <a:rPr lang="en-US" sz="1600" dirty="0"/>
              <a:t>enough memory → CPU-bound</a:t>
            </a:r>
          </a:p>
          <a:p>
            <a:pPr lvl="1"/>
            <a:r>
              <a:rPr lang="en-US" sz="1600" dirty="0"/>
              <a:t>not enough → I/O-bound (swapping)</a:t>
            </a:r>
          </a:p>
          <a:p>
            <a:pPr lvl="1"/>
            <a:r>
              <a:rPr lang="en-US" sz="1600" dirty="0"/>
              <a:t>e.g. large matrix operations, document indexing and search, graph DB, etc.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are many others...</a:t>
            </a:r>
          </a:p>
          <a:p>
            <a:pPr lvl="1"/>
            <a:r>
              <a:rPr lang="en-US" sz="1600" dirty="0"/>
              <a:t>Real-time</a:t>
            </a:r>
          </a:p>
          <a:p>
            <a:pPr lvl="1"/>
            <a:r>
              <a:rPr lang="en-US" sz="1600" dirty="0"/>
              <a:t>watching movies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55" y="403917"/>
            <a:ext cx="4560844" cy="576721"/>
          </a:xfrm>
        </p:spPr>
        <p:txBody>
          <a:bodyPr lIns="0" tIns="0" rIns="0" bIns="0">
            <a:spAutoFit/>
          </a:bodyPr>
          <a:lstStyle/>
          <a:p>
            <a:pPr lvl="0"/>
            <a:r>
              <a:rPr lang="en-US"/>
              <a:t>User's expectations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dirty="0"/>
              <a:t>Wait less</a:t>
            </a:r>
          </a:p>
          <a:p>
            <a:pPr lvl="1"/>
            <a:r>
              <a:rPr lang="en-US" b="1" dirty="0" smtClean="0"/>
              <a:t>waiting </a:t>
            </a:r>
            <a:r>
              <a:rPr lang="en-US" b="1" dirty="0"/>
              <a:t>time</a:t>
            </a:r>
          </a:p>
          <a:p>
            <a:pPr lvl="1"/>
            <a:r>
              <a:rPr lang="en-US" b="1" dirty="0" smtClean="0"/>
              <a:t>turnaround </a:t>
            </a:r>
            <a:r>
              <a:rPr lang="en-US" b="1" dirty="0"/>
              <a:t>time</a:t>
            </a:r>
          </a:p>
          <a:p>
            <a:pPr lvl="1"/>
            <a:r>
              <a:rPr lang="en-US" b="1" dirty="0" smtClean="0"/>
              <a:t>response </a:t>
            </a:r>
            <a:r>
              <a:rPr lang="en-US" b="1" dirty="0"/>
              <a:t>time</a:t>
            </a:r>
          </a:p>
          <a:p>
            <a:pPr lvl="2">
              <a:buNone/>
            </a:pPr>
            <a:endParaRPr lang="en-US" dirty="0"/>
          </a:p>
          <a:p>
            <a:pPr lvl="0"/>
            <a:r>
              <a:rPr lang="en-US" dirty="0"/>
              <a:t>Work efficiently</a:t>
            </a:r>
          </a:p>
          <a:p>
            <a:pPr lvl="1"/>
            <a:r>
              <a:rPr lang="en-US" b="1" dirty="0" smtClean="0"/>
              <a:t>CPU </a:t>
            </a:r>
            <a:r>
              <a:rPr lang="en-US" b="1" dirty="0"/>
              <a:t>utilization</a:t>
            </a:r>
          </a:p>
          <a:p>
            <a:pPr lvl="1"/>
            <a:r>
              <a:rPr lang="en-US" b="1" dirty="0" smtClean="0"/>
              <a:t>throughput</a:t>
            </a:r>
            <a:endParaRPr lang="en-US" b="1" dirty="0"/>
          </a:p>
          <a:p>
            <a:pPr lvl="1"/>
            <a:r>
              <a:rPr lang="en-US" b="1" dirty="0" smtClean="0"/>
              <a:t>overhead</a:t>
            </a:r>
            <a:endParaRPr lang="en-US" b="1" dirty="0"/>
          </a:p>
          <a:p>
            <a:pPr lvl="2">
              <a:buNone/>
            </a:pPr>
            <a:endParaRPr lang="en-US" dirty="0"/>
          </a:p>
          <a:p>
            <a:pPr lvl="0"/>
            <a:r>
              <a:rPr lang="en-US" dirty="0"/>
              <a:t>Be deterministic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45597" y="2011680"/>
            <a:ext cx="4115522" cy="1761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63440" y="274320"/>
            <a:ext cx="3263758" cy="20062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31039" y="731520"/>
            <a:ext cx="2621520" cy="2155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035040" y="4206240"/>
            <a:ext cx="2012402" cy="21031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The optimal task execution system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dirty="0"/>
              <a:t>Ideally...</a:t>
            </a:r>
          </a:p>
          <a:p>
            <a:pPr lvl="1"/>
            <a:r>
              <a:rPr lang="en-US" dirty="0"/>
              <a:t>assures that all tasks are performed in time</a:t>
            </a:r>
          </a:p>
          <a:p>
            <a:pPr lvl="1"/>
            <a:r>
              <a:rPr lang="en-US" dirty="0"/>
              <a:t>minimizes wait and response times</a:t>
            </a:r>
          </a:p>
          <a:p>
            <a:pPr lvl="1"/>
            <a:r>
              <a:rPr lang="en-US" dirty="0"/>
              <a:t>maximizes the resource usage</a:t>
            </a:r>
          </a:p>
          <a:p>
            <a:pPr lvl="1"/>
            <a:r>
              <a:rPr lang="en-US" dirty="0"/>
              <a:t>has no overhead</a:t>
            </a:r>
          </a:p>
          <a:p>
            <a:pPr lvl="1"/>
            <a:endParaRPr lang="en-US" b="1" dirty="0"/>
          </a:p>
          <a:p>
            <a:pPr lvl="0"/>
            <a:r>
              <a:rPr lang="en-US" dirty="0" smtClean="0"/>
              <a:t>In </a:t>
            </a:r>
            <a:r>
              <a:rPr lang="en-US" dirty="0"/>
              <a:t>practice...</a:t>
            </a:r>
          </a:p>
          <a:p>
            <a:pPr lvl="1"/>
            <a:r>
              <a:rPr lang="en-US" dirty="0"/>
              <a:t>some programs run slowly or even freeze</a:t>
            </a:r>
          </a:p>
          <a:p>
            <a:pPr lvl="1"/>
            <a:r>
              <a:rPr lang="en-US" dirty="0"/>
              <a:t>the OS require lot of resources</a:t>
            </a:r>
          </a:p>
          <a:p>
            <a:pPr lvl="1"/>
            <a:r>
              <a:rPr lang="en-US" dirty="0"/>
              <a:t>the battery depletes fast</a:t>
            </a:r>
          </a:p>
          <a:p>
            <a:pPr lvl="1"/>
            <a:r>
              <a:rPr lang="en-US" dirty="0"/>
              <a:t>sometimes event the entire OS freezes for a time</a:t>
            </a:r>
          </a:p>
          <a:p>
            <a:pPr lvl="1"/>
            <a:r>
              <a:rPr lang="en-US" dirty="0"/>
              <a:t>we can't answer calls on mobile</a:t>
            </a:r>
          </a:p>
          <a:p>
            <a:pPr lvl="1"/>
            <a:r>
              <a:rPr lang="en-US" dirty="0"/>
              <a:t>...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92240" y="1081076"/>
            <a:ext cx="2263322" cy="16621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35322" y="3708724"/>
            <a:ext cx="1577157" cy="15800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Why is it hard to design a good OS?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sz="1800" dirty="0"/>
              <a:t>We can't see into the future</a:t>
            </a:r>
          </a:p>
          <a:p>
            <a:pPr lvl="1"/>
            <a:r>
              <a:rPr lang="en-US" sz="1800" dirty="0"/>
              <a:t>what tasks are to come</a:t>
            </a:r>
          </a:p>
          <a:p>
            <a:pPr lvl="1"/>
            <a:r>
              <a:rPr lang="en-US" sz="1800" dirty="0"/>
              <a:t>what will be their characteristics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There are many tasks running at the same time</a:t>
            </a:r>
          </a:p>
          <a:p>
            <a:pPr lvl="1"/>
            <a:r>
              <a:rPr lang="en-US" sz="1800" dirty="0"/>
              <a:t>they have different requirements</a:t>
            </a:r>
          </a:p>
          <a:p>
            <a:pPr lvl="1"/>
            <a:r>
              <a:rPr lang="en-US" sz="1800" dirty="0"/>
              <a:t>and different goals and optimums</a:t>
            </a:r>
          </a:p>
          <a:p>
            <a:pPr lvl="1"/>
            <a:r>
              <a:rPr lang="en-US" sz="1800" dirty="0"/>
              <a:t>sometimes the system collapses under the heavy load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Tasks affect each-other</a:t>
            </a:r>
          </a:p>
          <a:p>
            <a:pPr lvl="1"/>
            <a:r>
              <a:rPr lang="en-US" sz="1800" dirty="0"/>
              <a:t>cooperation</a:t>
            </a:r>
          </a:p>
          <a:p>
            <a:pPr lvl="1"/>
            <a:r>
              <a:rPr lang="en-US" sz="1800" dirty="0"/>
              <a:t>competition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There are errors</a:t>
            </a:r>
          </a:p>
          <a:p>
            <a:pPr lvl="1"/>
            <a:r>
              <a:rPr lang="en-US" sz="1800" dirty="0"/>
              <a:t>programming</a:t>
            </a:r>
          </a:p>
          <a:p>
            <a:pPr lvl="1"/>
            <a:r>
              <a:rPr lang="en-US" sz="1800" dirty="0"/>
              <a:t>hardware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57200" y="2708635"/>
            <a:ext cx="8229600" cy="548640"/>
          </a:xfrm>
        </p:spPr>
        <p:txBody>
          <a:bodyPr lIns="0" tIns="0" rIns="0" bIns="0" anchor="ctr" anchorCtr="1"/>
          <a:lstStyle/>
          <a:p>
            <a:pPr lvl="0" algn="ctr">
              <a:spcBef>
                <a:spcPts val="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800">
                <a:latin typeface="DejaVu Sans" pitchFamily="34"/>
              </a:rPr>
              <a:t>The OS as a resource allocator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188"/>
            <a:ext cx="8903132" cy="615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0159" y="992882"/>
            <a:ext cx="4649400" cy="20379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AMD Ryzen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0" y="1005840"/>
            <a:ext cx="8412480" cy="5538237"/>
          </a:xfrm>
        </p:spPr>
        <p:txBody>
          <a:bodyPr lIns="0" tIns="0" rIns="0" bIns="0"/>
          <a:lstStyle/>
          <a:p>
            <a:pPr lvl="0"/>
            <a:r>
              <a:rPr lang="en-US" sz="1800" dirty="0"/>
              <a:t>8 CPU core</a:t>
            </a:r>
          </a:p>
          <a:p>
            <a:pPr lvl="1"/>
            <a:r>
              <a:rPr lang="en-US" sz="1800" dirty="0"/>
              <a:t>2 „Core Complex” (CCX)</a:t>
            </a:r>
          </a:p>
          <a:p>
            <a:pPr lvl="1"/>
            <a:r>
              <a:rPr lang="en-US" sz="1800" dirty="0"/>
              <a:t>Infinity Fabric interconnect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Core complex</a:t>
            </a:r>
          </a:p>
          <a:p>
            <a:pPr lvl="1"/>
            <a:r>
              <a:rPr lang="en-US" sz="1800" dirty="0"/>
              <a:t>4 CPU core (SMP)</a:t>
            </a:r>
          </a:p>
          <a:p>
            <a:pPr lvl="1"/>
            <a:r>
              <a:rPr lang="en-US" sz="1800" dirty="0"/>
              <a:t>8MB L3 cache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CPU core</a:t>
            </a:r>
          </a:p>
          <a:p>
            <a:pPr lvl="1"/>
            <a:r>
              <a:rPr lang="en-US" sz="1800" dirty="0"/>
              <a:t>2 thread (SMT)</a:t>
            </a:r>
          </a:p>
          <a:p>
            <a:pPr lvl="1"/>
            <a:r>
              <a:rPr lang="en-US" sz="1800" dirty="0"/>
              <a:t>512K L2 cache, 64K+32K L1 cache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>
                <a:hlinkClick r:id="rId4"/>
              </a:rPr>
              <a:t>Many aspects</a:t>
            </a:r>
            <a:r>
              <a:rPr lang="en-US" sz="1800" dirty="0"/>
              <a:t> for kernel programmers</a:t>
            </a:r>
          </a:p>
          <a:p>
            <a:pPr lvl="1"/>
            <a:r>
              <a:rPr lang="en-US" sz="1800" dirty="0"/>
              <a:t>How to handle CCX</a:t>
            </a:r>
          </a:p>
          <a:p>
            <a:pPr lvl="3">
              <a:buNone/>
            </a:pPr>
            <a:endParaRPr lang="en-US" sz="1800" dirty="0"/>
          </a:p>
          <a:p>
            <a:pPr lvl="1"/>
            <a:r>
              <a:rPr lang="en-US" sz="1800" dirty="0"/>
              <a:t>Multithreading</a:t>
            </a:r>
          </a:p>
          <a:p>
            <a:pPr lvl="3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63440" y="3055998"/>
            <a:ext cx="4231440" cy="26895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010919" y="5758517"/>
            <a:ext cx="782644" cy="212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Source: AMD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Can we trust the software?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457200" y="2206438"/>
            <a:ext cx="8229600" cy="3213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10320" y="969840"/>
            <a:ext cx="4038118" cy="40179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AMD Ryzen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0" y="1005840"/>
            <a:ext cx="8412480" cy="5538237"/>
          </a:xfrm>
        </p:spPr>
        <p:txBody>
          <a:bodyPr lIns="0" tIns="0" rIns="0" bIns="0"/>
          <a:lstStyle/>
          <a:p>
            <a:pPr lvl="0"/>
            <a:r>
              <a:rPr lang="en-US" sz="1800" dirty="0"/>
              <a:t>8 CPU core</a:t>
            </a:r>
          </a:p>
          <a:p>
            <a:pPr lvl="1"/>
            <a:r>
              <a:rPr lang="en-US" sz="1800" dirty="0"/>
              <a:t>2 „Core Complex” (CCX)</a:t>
            </a:r>
          </a:p>
          <a:p>
            <a:pPr lvl="1"/>
            <a:r>
              <a:rPr lang="en-US" sz="1800" dirty="0"/>
              <a:t>Infinity Fabric interconnect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Core complex</a:t>
            </a:r>
          </a:p>
          <a:p>
            <a:pPr lvl="1"/>
            <a:r>
              <a:rPr lang="en-US" sz="1800" dirty="0"/>
              <a:t>4 CPU core (SMP)</a:t>
            </a:r>
          </a:p>
          <a:p>
            <a:pPr lvl="1"/>
            <a:r>
              <a:rPr lang="en-US" sz="1800" dirty="0"/>
              <a:t>8MB L3 cache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CPU core</a:t>
            </a:r>
          </a:p>
          <a:p>
            <a:pPr lvl="1"/>
            <a:r>
              <a:rPr lang="en-US" sz="1800" dirty="0"/>
              <a:t>2 thread (SMT)</a:t>
            </a:r>
          </a:p>
          <a:p>
            <a:pPr lvl="1"/>
            <a:r>
              <a:rPr lang="en-US" sz="1800" dirty="0"/>
              <a:t>512K L2 cache, 64K+32K L1 cache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>
                <a:hlinkClick r:id="rId4"/>
              </a:rPr>
              <a:t>Many aspects</a:t>
            </a:r>
            <a:r>
              <a:rPr lang="en-US" sz="1800" dirty="0"/>
              <a:t> for kernel programmers</a:t>
            </a:r>
          </a:p>
          <a:p>
            <a:pPr lvl="1"/>
            <a:r>
              <a:rPr lang="en-US" sz="1800" dirty="0"/>
              <a:t>How to handle CCX</a:t>
            </a:r>
          </a:p>
          <a:p>
            <a:pPr lvl="3">
              <a:buNone/>
            </a:pPr>
            <a:endParaRPr lang="en-US" sz="1800" dirty="0"/>
          </a:p>
          <a:p>
            <a:pPr lvl="1"/>
            <a:r>
              <a:rPr lang="en-US" sz="1800" dirty="0"/>
              <a:t>Multithreading</a:t>
            </a:r>
          </a:p>
          <a:p>
            <a:pPr lvl="3">
              <a:buNone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094597" y="5000039"/>
            <a:ext cx="782644" cy="212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Source: AMD</a:t>
            </a:r>
          </a:p>
        </p:txBody>
      </p:sp>
    </p:spTree>
    <p:extLst>
      <p:ext uri="{BB962C8B-B14F-4D97-AF65-F5344CB8AC3E}">
        <p14:creationId xmlns:p14="http://schemas.microsoft.com/office/powerpoint/2010/main" val="23167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87482" y="254879"/>
            <a:ext cx="5285158" cy="2980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90640" y="3072960"/>
            <a:ext cx="6190917" cy="3419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4563" y="2506315"/>
            <a:ext cx="2476076" cy="3990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3755" y="328324"/>
            <a:ext cx="3683879" cy="2762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726481" y="259918"/>
            <a:ext cx="7583402" cy="576721"/>
          </a:xfrm>
        </p:spPr>
        <p:txBody>
          <a:bodyPr lIns="0" tIns="0" rIns="0" bIns="0"/>
          <a:lstStyle/>
          <a:p>
            <a:pPr lvl="0"/>
            <a:r>
              <a:rPr lang="en-US"/>
              <a:t>Heterogeneous 		   </a:t>
            </a:r>
            <a:r>
              <a:rPr lang="en-US">
                <a:solidFill>
                  <a:srgbClr val="FFFFFF"/>
                </a:solidFill>
              </a:rPr>
              <a:t>multi-core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Assigning tasks to execution units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363" y="1280160"/>
            <a:ext cx="8723522" cy="48175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How to handle memory as a resource?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sz="1600" dirty="0"/>
              <a:t>Allocation</a:t>
            </a:r>
          </a:p>
          <a:p>
            <a:pPr lvl="1"/>
            <a:r>
              <a:rPr lang="en-US" sz="1600" dirty="0"/>
              <a:t>resource: physical memory and storage</a:t>
            </a:r>
          </a:p>
          <a:p>
            <a:pPr lvl="1"/>
            <a:r>
              <a:rPr lang="en-US" sz="1600" dirty="0"/>
              <a:t>requested by: user tasks and kernel</a:t>
            </a:r>
          </a:p>
          <a:p>
            <a:pPr lvl="3">
              <a:buNone/>
            </a:pPr>
            <a:endParaRPr lang="en-US" sz="1600" dirty="0"/>
          </a:p>
          <a:p>
            <a:pPr lvl="0"/>
            <a:r>
              <a:rPr lang="en-US" sz="1600" dirty="0"/>
              <a:t>Store tasks</a:t>
            </a:r>
          </a:p>
          <a:p>
            <a:pPr lvl="1"/>
            <a:r>
              <a:rPr lang="en-US" sz="1600" dirty="0"/>
              <a:t>program</a:t>
            </a:r>
          </a:p>
          <a:p>
            <a:pPr lvl="1"/>
            <a:r>
              <a:rPr lang="en-US" sz="1600" dirty="0"/>
              <a:t>data (dynamic and static)</a:t>
            </a:r>
          </a:p>
          <a:p>
            <a:pPr lvl="3">
              <a:buNone/>
            </a:pPr>
            <a:endParaRPr lang="en-US" sz="1600" dirty="0"/>
          </a:p>
          <a:p>
            <a:pPr lvl="0"/>
            <a:r>
              <a:rPr lang="en-US" sz="1600" dirty="0"/>
              <a:t>Provide memory for the kernel</a:t>
            </a:r>
          </a:p>
          <a:p>
            <a:pPr lvl="1"/>
            <a:r>
              <a:rPr lang="en-US" sz="1600" dirty="0"/>
              <a:t>program</a:t>
            </a:r>
          </a:p>
          <a:p>
            <a:pPr lvl="1"/>
            <a:r>
              <a:rPr lang="en-US" sz="1600" dirty="0"/>
              <a:t>administrative data</a:t>
            </a:r>
          </a:p>
          <a:p>
            <a:pPr lvl="3">
              <a:buNone/>
            </a:pPr>
            <a:endParaRPr lang="en-US" sz="1600" dirty="0"/>
          </a:p>
          <a:p>
            <a:pPr lvl="0"/>
            <a:r>
              <a:rPr lang="en-US" sz="1600" dirty="0"/>
              <a:t>Security and reliability</a:t>
            </a:r>
          </a:p>
          <a:p>
            <a:pPr lvl="1"/>
            <a:r>
              <a:rPr lang="en-US" sz="1600" dirty="0"/>
              <a:t>separation of users' tasks</a:t>
            </a:r>
          </a:p>
          <a:p>
            <a:pPr lvl="1"/>
            <a:r>
              <a:rPr lang="en-US" sz="1600" dirty="0"/>
              <a:t>error detection and handling</a:t>
            </a:r>
          </a:p>
          <a:p>
            <a:pPr lvl="3">
              <a:buNone/>
            </a:pPr>
            <a:endParaRPr lang="en-US" sz="1600" dirty="0"/>
          </a:p>
          <a:p>
            <a:pPr lvl="0"/>
            <a:r>
              <a:rPr lang="en-US" sz="1600" dirty="0"/>
              <a:t>Support data sharing</a:t>
            </a:r>
          </a:p>
          <a:p>
            <a:pPr lvl="1"/>
            <a:r>
              <a:rPr lang="en-US" sz="1600" dirty="0"/>
              <a:t>communication between separated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55723" y="1094399"/>
            <a:ext cx="2965316" cy="2951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55723" y="3716642"/>
            <a:ext cx="2897998" cy="28853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 rot="5400013">
            <a:off x="7632899" y="4159267"/>
            <a:ext cx="923041" cy="212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Forrás: </a:t>
            </a:r>
            <a:r>
              <a:rPr lang="hu-H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  <a:hlinkClick r:id="rId5"/>
              </a:rPr>
              <a:t>toonpool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55" y="285119"/>
            <a:ext cx="3829315" cy="738359"/>
          </a:xfrm>
        </p:spPr>
        <p:txBody>
          <a:bodyPr lIns="0" tIns="0" rIns="0" bIns="0"/>
          <a:lstStyle/>
          <a:p>
            <a:pPr lvl="0"/>
            <a:r>
              <a:rPr lang="en-US"/>
              <a:t>File systems and storage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5021" y="933291"/>
            <a:ext cx="3840480" cy="5256721"/>
          </a:xfrm>
        </p:spPr>
        <p:txBody>
          <a:bodyPr lIns="0" tIns="0" rIns="0" bIns="0"/>
          <a:lstStyle/>
          <a:p>
            <a:pPr lvl="0"/>
            <a:r>
              <a:rPr lang="en-US" sz="1600" dirty="0"/>
              <a:t>User-level access</a:t>
            </a:r>
          </a:p>
          <a:p>
            <a:pPr lvl="1"/>
            <a:r>
              <a:rPr lang="en-US" sz="1600" dirty="0"/>
              <a:t>end user</a:t>
            </a:r>
          </a:p>
          <a:p>
            <a:pPr lvl="1"/>
            <a:r>
              <a:rPr lang="en-US" sz="1600" dirty="0"/>
              <a:t>administrator</a:t>
            </a:r>
          </a:p>
          <a:p>
            <a:pPr lvl="1"/>
            <a:r>
              <a:rPr lang="en-US" sz="1600" dirty="0"/>
              <a:t>programmer</a:t>
            </a:r>
          </a:p>
          <a:p>
            <a:pPr lvl="3">
              <a:buNone/>
            </a:pPr>
            <a:endParaRPr lang="en-US" sz="1600" dirty="0"/>
          </a:p>
          <a:p>
            <a:pPr lvl="0"/>
            <a:r>
              <a:rPr lang="en-US" sz="1600" dirty="0"/>
              <a:t>Internal operation</a:t>
            </a:r>
          </a:p>
          <a:p>
            <a:pPr lvl="1"/>
            <a:r>
              <a:rPr lang="en-US" sz="1600" dirty="0"/>
              <a:t>various data organization</a:t>
            </a:r>
          </a:p>
          <a:p>
            <a:pPr lvl="1"/>
            <a:r>
              <a:rPr lang="en-US" sz="1600" dirty="0"/>
              <a:t>modular structure</a:t>
            </a:r>
          </a:p>
          <a:p>
            <a:pPr lvl="1"/>
            <a:r>
              <a:rPr lang="en-US" sz="1600" dirty="0"/>
              <a:t>internal interfaces</a:t>
            </a:r>
          </a:p>
          <a:p>
            <a:pPr lvl="3">
              <a:buNone/>
            </a:pPr>
            <a:endParaRPr lang="en-US" sz="1600" dirty="0"/>
          </a:p>
          <a:p>
            <a:pPr lvl="0"/>
            <a:r>
              <a:rPr lang="en-US" sz="1600" dirty="0"/>
              <a:t>Storage level</a:t>
            </a:r>
          </a:p>
          <a:p>
            <a:pPr lvl="1"/>
            <a:r>
              <a:rPr lang="en-US" sz="1600" dirty="0"/>
              <a:t>physical devices (HDD, SSD)</a:t>
            </a:r>
          </a:p>
          <a:p>
            <a:pPr lvl="1"/>
            <a:r>
              <a:rPr lang="en-US" sz="1600" dirty="0"/>
              <a:t>I/O operation and scheduling</a:t>
            </a:r>
          </a:p>
          <a:p>
            <a:pPr lvl="1"/>
            <a:r>
              <a:rPr lang="en-US" sz="1600" dirty="0"/>
              <a:t>virtualized storage systems:</a:t>
            </a:r>
          </a:p>
          <a:p>
            <a:pPr lvl="2"/>
            <a:r>
              <a:rPr lang="en-US" sz="1600" dirty="0"/>
              <a:t>local (RAID, LVM)</a:t>
            </a:r>
          </a:p>
          <a:p>
            <a:pPr lvl="2"/>
            <a:r>
              <a:rPr lang="en-US" sz="1600" dirty="0"/>
              <a:t>network (SAN, NAS)</a:t>
            </a:r>
          </a:p>
          <a:p>
            <a:pPr lvl="1"/>
            <a:r>
              <a:rPr lang="en-US" sz="1600" dirty="0"/>
              <a:t>distributed storage solutions</a:t>
            </a:r>
          </a:p>
          <a:p>
            <a:pPr lvl="2"/>
            <a:r>
              <a:rPr lang="en-US" sz="1600" dirty="0"/>
              <a:t>e.g. RADOS / </a:t>
            </a:r>
            <a:r>
              <a:rPr lang="en-US" sz="1600" dirty="0" err="1"/>
              <a:t>Ceph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57200" y="2708635"/>
            <a:ext cx="8229600" cy="548640"/>
          </a:xfrm>
        </p:spPr>
        <p:txBody>
          <a:bodyPr lIns="0" tIns="0" rIns="0" bIns="0" anchor="ctr" anchorCtr="1"/>
          <a:lstStyle/>
          <a:p>
            <a:pPr lvl="0" algn="ctr">
              <a:spcBef>
                <a:spcPts val="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800">
                <a:latin typeface="DejaVu Sans" pitchFamily="34"/>
              </a:rPr>
              <a:t>How an Operating System works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57200" y="2708635"/>
            <a:ext cx="8229600" cy="548640"/>
          </a:xfrm>
        </p:spPr>
        <p:txBody>
          <a:bodyPr lIns="0" tIns="0" rIns="0" bIns="0" anchor="ctr" anchorCtr="1"/>
          <a:lstStyle/>
          <a:p>
            <a:pPr lvl="0" algn="ctr">
              <a:spcBef>
                <a:spcPts val="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800">
                <a:latin typeface="DejaVu Sans" pitchFamily="34"/>
              </a:rPr>
              <a:t>The OS boot procedure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boot proced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57118"/>
            <a:ext cx="8229243" cy="396355"/>
          </a:xfrm>
        </p:spPr>
        <p:txBody>
          <a:bodyPr lIns="0" tIns="0" rIns="0" bIns="0"/>
          <a:lstStyle/>
          <a:p>
            <a:pPr lvl="0"/>
            <a:r>
              <a:rPr lang="en-US"/>
              <a:t>The boot procedure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5342756"/>
          </a:xfrm>
        </p:spPr>
        <p:txBody>
          <a:bodyPr lIns="0" tIns="0" rIns="0" bIns="0"/>
          <a:lstStyle/>
          <a:p>
            <a:pPr lvl="0"/>
            <a:r>
              <a:rPr lang="en-US" sz="1600" dirty="0"/>
              <a:t>The system clock signal is up and running</a:t>
            </a:r>
          </a:p>
          <a:p>
            <a:pPr lvl="1"/>
            <a:r>
              <a:rPr lang="en-US" sz="1600" dirty="0"/>
              <a:t>The CPU starts it’s operation from a fixed ROM loader address</a:t>
            </a:r>
          </a:p>
          <a:p>
            <a:pPr lvl="0"/>
            <a:r>
              <a:rPr lang="en-US" sz="1600" dirty="0"/>
              <a:t>Level 0: The ROM loader</a:t>
            </a:r>
          </a:p>
          <a:p>
            <a:pPr lvl="1"/>
            <a:r>
              <a:rPr lang="en-US" sz="1600" dirty="0"/>
              <a:t>This is a „flashed” system initiator program</a:t>
            </a:r>
          </a:p>
          <a:p>
            <a:pPr lvl="1"/>
            <a:r>
              <a:rPr lang="en-US" sz="1600" dirty="0"/>
              <a:t>It is in a fixed memory range, e.g.: ROM, EEPROM, flash, etc.</a:t>
            </a:r>
          </a:p>
          <a:p>
            <a:pPr lvl="1"/>
            <a:r>
              <a:rPr lang="en-US" sz="1600" dirty="0"/>
              <a:t>BIOS (in i386), </a:t>
            </a:r>
            <a:r>
              <a:rPr lang="en-US" sz="1600" dirty="0" err="1"/>
              <a:t>bootROM</a:t>
            </a:r>
            <a:r>
              <a:rPr lang="en-US" sz="1600" dirty="0"/>
              <a:t> (in Android)</a:t>
            </a:r>
          </a:p>
          <a:p>
            <a:pPr lvl="1"/>
            <a:r>
              <a:rPr lang="en-US" sz="1600" dirty="0"/>
              <a:t>It detects and initiates the first boot device (e.g.: HDD)</a:t>
            </a:r>
          </a:p>
          <a:p>
            <a:pPr lvl="1"/>
            <a:r>
              <a:rPr lang="en-US" sz="1600" dirty="0"/>
              <a:t>It loads the bootloader program to the RAM, then starts it</a:t>
            </a:r>
          </a:p>
          <a:p>
            <a:pPr lvl="0"/>
            <a:r>
              <a:rPr lang="en-US" sz="1600" dirty="0"/>
              <a:t>Level 1: The RAM loader (small program loaded from the hard drive)</a:t>
            </a:r>
          </a:p>
          <a:p>
            <a:pPr lvl="1"/>
            <a:r>
              <a:rPr lang="en-US" sz="1600" dirty="0"/>
              <a:t>It’s located in the MBR (Master Boot Record) of the hard drive</a:t>
            </a:r>
          </a:p>
          <a:p>
            <a:pPr lvl="1"/>
            <a:r>
              <a:rPr lang="en-US" sz="1600" dirty="0"/>
              <a:t>It checks the HDD structure and loads the next stage</a:t>
            </a:r>
          </a:p>
          <a:p>
            <a:pPr lvl="0"/>
            <a:r>
              <a:rPr lang="en-US" sz="1600" dirty="0"/>
              <a:t>Level 2: The OS loader</a:t>
            </a:r>
          </a:p>
          <a:p>
            <a:pPr lvl="1"/>
            <a:r>
              <a:rPr lang="en-US" sz="1600" dirty="0"/>
              <a:t>It’s located in the PBR (Partition Boot Record) or VBR (Volume Boot Record)</a:t>
            </a:r>
          </a:p>
          <a:p>
            <a:pPr lvl="1"/>
            <a:r>
              <a:rPr lang="en-US" sz="1600" dirty="0"/>
              <a:t>This part is OS specific (the OS installed it at the OS installation)</a:t>
            </a:r>
          </a:p>
          <a:p>
            <a:pPr lvl="1"/>
            <a:r>
              <a:rPr lang="en-US" sz="1600" dirty="0"/>
              <a:t>It can optionally load further boot loaders (Windows: </a:t>
            </a:r>
            <a:r>
              <a:rPr lang="en-US" sz="1600" dirty="0" err="1"/>
              <a:t>Bootmgr</a:t>
            </a:r>
            <a:r>
              <a:rPr lang="en-US" sz="1600" dirty="0"/>
              <a:t>, Linux: GRUB2)</a:t>
            </a:r>
          </a:p>
          <a:p>
            <a:pPr lvl="1"/>
            <a:r>
              <a:rPr lang="en-US" sz="1600" dirty="0"/>
              <a:t>It can have a GUI also (e.g. to select the OS to load)</a:t>
            </a:r>
          </a:p>
          <a:p>
            <a:pPr lvl="1"/>
            <a:r>
              <a:rPr lang="en-US" sz="1600" dirty="0"/>
              <a:t>Initiates the OS, loading the kernel’s code then starts it</a:t>
            </a:r>
          </a:p>
          <a:p>
            <a:pPr lvl="0"/>
            <a:r>
              <a:rPr lang="en-US" sz="1600" dirty="0"/>
              <a:t>The kernel is started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643" y="404640"/>
            <a:ext cx="5619244" cy="30477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08075" y="2997000"/>
            <a:ext cx="6095518" cy="33904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ooting the OS (UNIX ker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70441"/>
            <a:ext cx="8229243" cy="369362"/>
          </a:xfrm>
        </p:spPr>
        <p:txBody>
          <a:bodyPr lIns="0" tIns="0" rIns="0" bIns="0"/>
          <a:lstStyle/>
          <a:p>
            <a:pPr lvl="0"/>
            <a:r>
              <a:rPr lang="en-US"/>
              <a:t>Booting the OS (Unix kernel)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6133676"/>
          </a:xfrm>
        </p:spPr>
        <p:txBody>
          <a:bodyPr lIns="0" tIns="0" rIns="0" bIns="0"/>
          <a:lstStyle/>
          <a:p>
            <a:pPr lvl="0"/>
            <a:r>
              <a:rPr lang="en-US" sz="1600" dirty="0"/>
              <a:t>The kernel’s self loading process</a:t>
            </a:r>
          </a:p>
          <a:p>
            <a:pPr lvl="1"/>
            <a:r>
              <a:rPr lang="en-US" sz="1600" dirty="0"/>
              <a:t>Starts it’s operation in user mode (e.g. x86 real mode)</a:t>
            </a:r>
          </a:p>
          <a:p>
            <a:pPr lvl="1"/>
            <a:r>
              <a:rPr lang="en-US" sz="1600" dirty="0"/>
              <a:t>A small utility </a:t>
            </a:r>
            <a:r>
              <a:rPr lang="en-US" sz="1600" dirty="0" err="1"/>
              <a:t>uncompresses</a:t>
            </a:r>
            <a:r>
              <a:rPr lang="en-US" sz="1600" dirty="0"/>
              <a:t> the kernel’s code</a:t>
            </a:r>
          </a:p>
          <a:p>
            <a:pPr lvl="1"/>
            <a:r>
              <a:rPr lang="en-US" sz="1600" dirty="0"/>
              <a:t>First initializations: memory manager, stack, interrupts, other descriptors…</a:t>
            </a:r>
          </a:p>
          <a:p>
            <a:pPr lvl="1"/>
            <a:r>
              <a:rPr lang="en-US" sz="1600" dirty="0"/>
              <a:t>Getting system parameters from the loader</a:t>
            </a:r>
          </a:p>
          <a:p>
            <a:pPr lvl="1"/>
            <a:r>
              <a:rPr lang="en-US" sz="1600" dirty="0"/>
              <a:t>Initializing basic devices (e.g. keyboard, video card, …)</a:t>
            </a:r>
          </a:p>
          <a:p>
            <a:pPr lvl="1"/>
            <a:r>
              <a:rPr lang="en-US" sz="1600" dirty="0"/>
              <a:t>Changing into kernel mode (and to 64 bit HW mode is applicable)</a:t>
            </a:r>
          </a:p>
          <a:p>
            <a:pPr lvl="0"/>
            <a:r>
              <a:rPr lang="en-US" sz="1600" dirty="0"/>
              <a:t>First steps in kernel mode</a:t>
            </a:r>
          </a:p>
          <a:p>
            <a:pPr lvl="1"/>
            <a:r>
              <a:rPr lang="en-US" sz="1600" dirty="0"/>
              <a:t>Writing page descriptor tables (before this point the CPU can used a small partition of the memory, now it can use the whole RAM)</a:t>
            </a:r>
          </a:p>
          <a:p>
            <a:pPr lvl="1"/>
            <a:r>
              <a:rPr lang="en-US" sz="1600" dirty="0"/>
              <a:t>Setup IT vectors and handers</a:t>
            </a:r>
          </a:p>
          <a:p>
            <a:pPr lvl="1"/>
            <a:r>
              <a:rPr lang="en-US" sz="1600" dirty="0"/>
              <a:t>Starting protected memory management</a:t>
            </a:r>
          </a:p>
          <a:p>
            <a:pPr lvl="1"/>
            <a:r>
              <a:rPr lang="en-US" sz="1600" dirty="0"/>
              <a:t>Creating process description table and starting the first process (thread)</a:t>
            </a:r>
          </a:p>
          <a:p>
            <a:pPr lvl="1"/>
            <a:r>
              <a:rPr lang="en-US" sz="1600" dirty="0"/>
              <a:t>Loading the driver necessary for the system start (</a:t>
            </a:r>
            <a:r>
              <a:rPr lang="en-US" sz="1600" dirty="0" err="1"/>
              <a:t>initrd</a:t>
            </a:r>
            <a:r>
              <a:rPr lang="en-US" sz="1600" dirty="0"/>
              <a:t>: initial ram disk)</a:t>
            </a:r>
          </a:p>
          <a:p>
            <a:pPr lvl="1"/>
            <a:r>
              <a:rPr lang="en-US" sz="1600" dirty="0"/>
              <a:t>Architecture dependent </a:t>
            </a:r>
            <a:r>
              <a:rPr lang="en-US" sz="1600" dirty="0" err="1"/>
              <a:t>init.</a:t>
            </a:r>
            <a:r>
              <a:rPr lang="en-US" sz="1600" dirty="0"/>
              <a:t> Functions (drives, DMA, CPU, etc.)</a:t>
            </a:r>
          </a:p>
          <a:p>
            <a:pPr lvl="1"/>
            <a:r>
              <a:rPr lang="en-US" sz="1600" dirty="0"/>
              <a:t>Starting the scheduler</a:t>
            </a:r>
          </a:p>
          <a:p>
            <a:pPr lvl="1"/>
            <a:r>
              <a:rPr lang="en-US" sz="1600" dirty="0"/>
              <a:t>Setting up the data structures for parallel computing (context changes)</a:t>
            </a:r>
          </a:p>
          <a:p>
            <a:pPr lvl="1"/>
            <a:r>
              <a:rPr lang="en-US" sz="1600" dirty="0"/>
              <a:t>Loading and starting the code </a:t>
            </a:r>
            <a:r>
              <a:rPr lang="en-US" sz="1600" dirty="0" err="1"/>
              <a:t>init</a:t>
            </a:r>
            <a:endParaRPr lang="en-US" sz="1600" dirty="0"/>
          </a:p>
          <a:p>
            <a:pPr lvl="0"/>
            <a:r>
              <a:rPr lang="en-US" sz="1600" dirty="0"/>
              <a:t>The first user level program is running (</a:t>
            </a:r>
            <a:r>
              <a:rPr lang="en-US" sz="1600" dirty="0" err="1"/>
              <a:t>init</a:t>
            </a:r>
            <a:r>
              <a:rPr lang="en-US" sz="1600" dirty="0"/>
              <a:t>)</a:t>
            </a:r>
          </a:p>
          <a:p>
            <a:pPr lvl="0">
              <a:buNone/>
            </a:pPr>
            <a:endParaRPr lang="en-US" sz="1600" dirty="0"/>
          </a:p>
          <a:p>
            <a:pPr lvl="0">
              <a:buNone/>
            </a:pP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OS architecture: multitasking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882002" y="1082155"/>
            <a:ext cx="7380003" cy="546155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ooting the OS (Windows ker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5686918"/>
          </a:xfrm>
        </p:spPr>
        <p:txBody>
          <a:bodyPr lIns="0" tIns="0" rIns="0" bIns="0"/>
          <a:lstStyle/>
          <a:p>
            <a:pPr lvl="0"/>
            <a:r>
              <a:rPr lang="en-US" sz="1400" dirty="0"/>
              <a:t>The VBR finds, loads and runs the Level 2. loader (</a:t>
            </a:r>
            <a:r>
              <a:rPr lang="en-US" sz="1400" dirty="0" err="1"/>
              <a:t>Bootmgr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It starts in 32-bit user mode</a:t>
            </a:r>
          </a:p>
          <a:p>
            <a:pPr lvl="1"/>
            <a:r>
              <a:rPr lang="en-US" sz="1400" dirty="0"/>
              <a:t>Showing the boot menu if it is necessary</a:t>
            </a:r>
          </a:p>
          <a:p>
            <a:pPr lvl="1"/>
            <a:r>
              <a:rPr lang="en-US" sz="1400" dirty="0"/>
              <a:t>Changes to 64-bit mode if it is possible and loads the next program: the OS loader</a:t>
            </a:r>
          </a:p>
          <a:p>
            <a:pPr lvl="0"/>
            <a:r>
              <a:rPr lang="en-US" sz="1400" dirty="0"/>
              <a:t>Winload.exe – the kernel’s loader</a:t>
            </a:r>
          </a:p>
          <a:p>
            <a:pPr lvl="1"/>
            <a:r>
              <a:rPr lang="en-US" sz="1400" dirty="0"/>
              <a:t>Runs in 32/64-bit kernel mode</a:t>
            </a:r>
          </a:p>
          <a:p>
            <a:pPr lvl="1"/>
            <a:r>
              <a:rPr lang="en-US" sz="1400" dirty="0"/>
              <a:t>Loads the Ntoskrnl.exe and it’s dependencies and the device drivers necessary to the system start</a:t>
            </a:r>
          </a:p>
          <a:p>
            <a:pPr lvl="1"/>
            <a:r>
              <a:rPr lang="en-US" sz="1400" dirty="0"/>
              <a:t>Forwards the system </a:t>
            </a:r>
            <a:r>
              <a:rPr lang="en-US" sz="1400" dirty="0" err="1"/>
              <a:t>init.</a:t>
            </a:r>
            <a:r>
              <a:rPr lang="en-US" sz="1400" dirty="0"/>
              <a:t> parameters to the Ntoskrnl.exe</a:t>
            </a:r>
          </a:p>
          <a:p>
            <a:pPr lvl="0"/>
            <a:r>
              <a:rPr lang="en-US" sz="1400" dirty="0"/>
              <a:t>Ntoskrnl.exe – the kernel</a:t>
            </a:r>
          </a:p>
          <a:p>
            <a:pPr lvl="1"/>
            <a:r>
              <a:rPr lang="en-US" sz="1400" dirty="0"/>
              <a:t>Runs in 32/64-bit kernel mode</a:t>
            </a:r>
          </a:p>
          <a:p>
            <a:pPr lvl="1"/>
            <a:r>
              <a:rPr lang="en-US" sz="1400" dirty="0"/>
              <a:t>Phase 0 – initialization with disabled interrupts</a:t>
            </a:r>
          </a:p>
          <a:p>
            <a:pPr lvl="2"/>
            <a:r>
              <a:rPr lang="en-US" sz="1400" dirty="0"/>
              <a:t>Initializing: boot processor, kernel data structures, lock tables, etc..</a:t>
            </a:r>
          </a:p>
          <a:p>
            <a:pPr lvl="2"/>
            <a:r>
              <a:rPr lang="en-US" sz="1400" dirty="0"/>
              <a:t>Setup IT vectors and handers</a:t>
            </a:r>
          </a:p>
          <a:p>
            <a:pPr lvl="2"/>
            <a:r>
              <a:rPr lang="en-US" sz="1400" dirty="0"/>
              <a:t>Initializing: memory and process manager</a:t>
            </a:r>
          </a:p>
          <a:p>
            <a:pPr lvl="1"/>
            <a:r>
              <a:rPr lang="en-US" sz="1400" dirty="0"/>
              <a:t>Phase 1</a:t>
            </a:r>
          </a:p>
          <a:p>
            <a:pPr lvl="2"/>
            <a:r>
              <a:rPr lang="en-US" sz="1400" dirty="0"/>
              <a:t>Switches to a normal process with the highest priority</a:t>
            </a:r>
          </a:p>
          <a:p>
            <a:pPr lvl="2"/>
            <a:r>
              <a:rPr lang="en-US" sz="1400" dirty="0"/>
              <a:t>Binding the physical and logical processors, setup CPU cores</a:t>
            </a:r>
          </a:p>
          <a:p>
            <a:pPr lvl="2"/>
            <a:r>
              <a:rPr lang="en-US" sz="1400" dirty="0"/>
              <a:t>Initializing: video (progress bar), I/O, and many other subsystems</a:t>
            </a:r>
          </a:p>
          <a:p>
            <a:pPr lvl="1"/>
            <a:r>
              <a:rPr lang="en-US" sz="1400" dirty="0"/>
              <a:t>The kernel is up and running</a:t>
            </a:r>
          </a:p>
        </p:txBody>
      </p:sp>
      <p:sp>
        <p:nvSpPr>
          <p:cNvPr id="3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57118"/>
            <a:ext cx="8229243" cy="396355"/>
          </a:xfrm>
        </p:spPr>
        <p:txBody>
          <a:bodyPr lIns="0" tIns="0" rIns="0" bIns="0"/>
          <a:lstStyle/>
          <a:p>
            <a:pPr lvl="0"/>
            <a:r>
              <a:rPr lang="en-US"/>
              <a:t>Booting the OS (Windows kernel)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itical user processes in Windows (Booting the OS 2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57475"/>
            <a:ext cx="8229243" cy="396355"/>
          </a:xfrm>
        </p:spPr>
        <p:txBody>
          <a:bodyPr lIns="0" tIns="0" rIns="0" bIns="0"/>
          <a:lstStyle/>
          <a:p>
            <a:pPr lvl="0"/>
            <a:r>
              <a:rPr lang="en-US"/>
              <a:t>Critical user processes in Windows (Booting the OS 2.)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5746683"/>
          </a:xfrm>
        </p:spPr>
        <p:txBody>
          <a:bodyPr lIns="0" tIns="0" rIns="0" bIns="0"/>
          <a:lstStyle/>
          <a:p>
            <a:pPr lvl="0"/>
            <a:r>
              <a:rPr lang="en-US" sz="1600" dirty="0"/>
              <a:t>SMSS.exe – session manager</a:t>
            </a:r>
          </a:p>
          <a:p>
            <a:pPr lvl="1"/>
            <a:r>
              <a:rPr lang="en-US" sz="1600" dirty="0"/>
              <a:t>Performs special user mode tasks</a:t>
            </a:r>
          </a:p>
          <a:p>
            <a:pPr lvl="2"/>
            <a:r>
              <a:rPr lang="en-US" sz="1600" dirty="0"/>
              <a:t>Using only low-level (core executive) system calls</a:t>
            </a:r>
          </a:p>
          <a:p>
            <a:pPr lvl="1"/>
            <a:r>
              <a:rPr lang="en-US" sz="1600" dirty="0"/>
              <a:t>Checking file systems integrity, attempts to repair (Autochk.exe)</a:t>
            </a:r>
          </a:p>
          <a:p>
            <a:pPr lvl="1"/>
            <a:r>
              <a:rPr lang="en-US" sz="1600" dirty="0"/>
              <a:t>Sets up the basic environmental variables</a:t>
            </a:r>
          </a:p>
          <a:p>
            <a:pPr lvl="1"/>
            <a:r>
              <a:rPr lang="en-US" sz="1600" dirty="0"/>
              <a:t>Sets up the </a:t>
            </a:r>
            <a:r>
              <a:rPr lang="en-US" sz="1600" dirty="0" err="1"/>
              <a:t>pagefiles</a:t>
            </a:r>
            <a:endParaRPr lang="en-US" sz="1600" dirty="0"/>
          </a:p>
          <a:p>
            <a:pPr lvl="1"/>
            <a:r>
              <a:rPr lang="en-US" sz="1600" dirty="0"/>
              <a:t>Builds the whole registry database (up to this point, only part of it was loaded)</a:t>
            </a:r>
          </a:p>
          <a:p>
            <a:pPr lvl="1"/>
            <a:r>
              <a:rPr lang="en-US" sz="1600" dirty="0"/>
              <a:t>Starts the Wininit.exe program (S0InitialCommand)</a:t>
            </a:r>
          </a:p>
          <a:p>
            <a:pPr lvl="1"/>
            <a:r>
              <a:rPr lang="en-US" sz="1600" dirty="0"/>
              <a:t>Creates the default sessions (1 typically)</a:t>
            </a:r>
          </a:p>
          <a:p>
            <a:pPr lvl="1"/>
            <a:r>
              <a:rPr lang="en-US" sz="1600" dirty="0"/>
              <a:t>Starts the csrss.exe in every session</a:t>
            </a:r>
          </a:p>
          <a:p>
            <a:pPr lvl="1"/>
            <a:r>
              <a:rPr lang="en-US" sz="1600" dirty="0"/>
              <a:t>Starts the login manager (Winlogon.exe)</a:t>
            </a:r>
          </a:p>
          <a:p>
            <a:pPr lvl="0"/>
            <a:r>
              <a:rPr lang="en-US" sz="1600" dirty="0"/>
              <a:t>Wininit.exe – further user mode </a:t>
            </a:r>
            <a:r>
              <a:rPr lang="en-US" sz="1600" dirty="0" err="1"/>
              <a:t>init.</a:t>
            </a:r>
            <a:r>
              <a:rPr lang="en-US" sz="1600" dirty="0"/>
              <a:t> Steps (session 0)</a:t>
            </a:r>
          </a:p>
          <a:p>
            <a:pPr lvl="1"/>
            <a:r>
              <a:rPr lang="en-US" sz="1600" dirty="0"/>
              <a:t>E.g. starts the service manager (services.exe)</a:t>
            </a:r>
          </a:p>
          <a:p>
            <a:pPr lvl="0"/>
            <a:r>
              <a:rPr lang="en-US" sz="1600" dirty="0"/>
              <a:t>Csrss.exe – user mode part of the Win32 subsystem (session 1+)</a:t>
            </a:r>
          </a:p>
          <a:p>
            <a:pPr lvl="1"/>
            <a:r>
              <a:rPr lang="en-US" sz="1600" dirty="0"/>
              <a:t>E.g. starts the console manager and others</a:t>
            </a:r>
          </a:p>
          <a:p>
            <a:pPr lvl="0"/>
            <a:r>
              <a:rPr lang="en-US" sz="1600" dirty="0"/>
              <a:t>Winlogon.exe – user login (session 1+)</a:t>
            </a:r>
          </a:p>
          <a:p>
            <a:pPr lvl="0">
              <a:buNone/>
            </a:pPr>
            <a:endParaRPr lang="en-US" sz="1600" dirty="0"/>
          </a:p>
          <a:p>
            <a:pPr lvl="0"/>
            <a:r>
              <a:rPr lang="en-US" sz="1600" dirty="0"/>
              <a:t>The system is ready for user login</a:t>
            </a:r>
          </a:p>
          <a:p>
            <a:pPr lvl="0">
              <a:buNone/>
            </a:pP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itical user processes in UNIX (Booting the OS 2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57475"/>
            <a:ext cx="8229243" cy="396355"/>
          </a:xfrm>
        </p:spPr>
        <p:txBody>
          <a:bodyPr lIns="0" tIns="0" rIns="0" bIns="0"/>
          <a:lstStyle/>
          <a:p>
            <a:pPr lvl="0"/>
            <a:r>
              <a:rPr lang="en-US"/>
              <a:t>Critical user processes in UNIX (Booting the OS 2.)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5328364"/>
          </a:xfrm>
        </p:spPr>
        <p:txBody>
          <a:bodyPr lIns="0" tIns="0" rIns="0" bIns="0"/>
          <a:lstStyle/>
          <a:p>
            <a:pPr lvl="0"/>
            <a:r>
              <a:rPr lang="en-US" sz="1600" dirty="0"/>
              <a:t>The first user-mode program started: </a:t>
            </a:r>
            <a:r>
              <a:rPr lang="en-US" sz="1600" dirty="0" err="1"/>
              <a:t>init</a:t>
            </a:r>
            <a:endParaRPr lang="en-US" sz="1600" dirty="0"/>
          </a:p>
          <a:p>
            <a:pPr lvl="1"/>
            <a:r>
              <a:rPr lang="en-US" sz="1600" dirty="0"/>
              <a:t>This is the parent of all the other processes</a:t>
            </a:r>
          </a:p>
          <a:p>
            <a:pPr lvl="1"/>
            <a:r>
              <a:rPr lang="en-US" sz="1600" dirty="0"/>
              <a:t>Running constantly</a:t>
            </a:r>
          </a:p>
          <a:p>
            <a:pPr lvl="1"/>
            <a:r>
              <a:rPr lang="en-US" sz="1600" dirty="0"/>
              <a:t>It’s task to reach a given system state and maintain it</a:t>
            </a:r>
          </a:p>
          <a:p>
            <a:pPr lvl="1"/>
            <a:r>
              <a:rPr lang="en-US" sz="1600" dirty="0"/>
              <a:t>The configuration of </a:t>
            </a:r>
            <a:r>
              <a:rPr lang="en-US" sz="1600" dirty="0" err="1"/>
              <a:t>init</a:t>
            </a:r>
            <a:r>
              <a:rPr lang="en-US" sz="1600" dirty="0"/>
              <a:t> defines the </a:t>
            </a:r>
            <a:r>
              <a:rPr lang="en-US" sz="1600" dirty="0" err="1"/>
              <a:t>runlevel</a:t>
            </a:r>
            <a:r>
              <a:rPr lang="en-US" sz="1600" dirty="0"/>
              <a:t> of the system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 err="1"/>
              <a:t>Runlevel</a:t>
            </a:r>
            <a:endParaRPr lang="en-US" sz="1600" dirty="0"/>
          </a:p>
          <a:p>
            <a:pPr lvl="1"/>
            <a:r>
              <a:rPr lang="en-US" sz="1600" dirty="0"/>
              <a:t>A complex state description which defines:</a:t>
            </a:r>
          </a:p>
          <a:p>
            <a:pPr lvl="2"/>
            <a:r>
              <a:rPr lang="en-US" sz="1600" dirty="0"/>
              <a:t>The operating mode of the system (maintenance, multiuser, graphical, etc.)</a:t>
            </a:r>
          </a:p>
          <a:p>
            <a:pPr lvl="2"/>
            <a:r>
              <a:rPr lang="en-US" sz="1600" dirty="0"/>
              <a:t>The tasks (services) of the OS to perform</a:t>
            </a:r>
          </a:p>
          <a:p>
            <a:pPr lvl="2"/>
            <a:r>
              <a:rPr lang="en-US" sz="1600" dirty="0"/>
              <a:t>It is marked with a number (e.g. 0-6), or sometimes with a single letter</a:t>
            </a:r>
          </a:p>
          <a:p>
            <a:pPr lvl="2"/>
            <a:r>
              <a:rPr lang="en-US" sz="1600" dirty="0"/>
              <a:t>The meaning is different in different Linux distributions, but typically:</a:t>
            </a:r>
          </a:p>
          <a:p>
            <a:pPr lvl="3"/>
            <a:r>
              <a:rPr lang="en-US" sz="1600" dirty="0"/>
              <a:t>0: full shutdown</a:t>
            </a:r>
          </a:p>
          <a:p>
            <a:pPr lvl="3"/>
            <a:r>
              <a:rPr lang="en-US" sz="1600" dirty="0"/>
              <a:t>1 or S: single-user administrator mode</a:t>
            </a:r>
          </a:p>
          <a:p>
            <a:pPr lvl="3"/>
            <a:r>
              <a:rPr lang="en-US" sz="1600" dirty="0"/>
              <a:t>~2-5: multi-user mode, with or without GUI</a:t>
            </a:r>
          </a:p>
          <a:p>
            <a:pPr lvl="3"/>
            <a:r>
              <a:rPr lang="en-US" sz="1600" dirty="0"/>
              <a:t>6: reboot</a:t>
            </a:r>
          </a:p>
          <a:p>
            <a:pPr lvl="2"/>
            <a:r>
              <a:rPr lang="en-US" sz="1600" dirty="0"/>
              <a:t>The system admin. may change the mode: </a:t>
            </a:r>
            <a:r>
              <a:rPr lang="en-US" sz="1600" dirty="0" err="1"/>
              <a:t>telinit</a:t>
            </a:r>
            <a:r>
              <a:rPr lang="en-US" sz="1600" dirty="0"/>
              <a:t>, </a:t>
            </a:r>
            <a:r>
              <a:rPr lang="en-US" sz="1600" dirty="0" err="1"/>
              <a:t>init</a:t>
            </a:r>
            <a:r>
              <a:rPr lang="en-US" sz="1600" dirty="0"/>
              <a:t>, shutdown, halt, reboot</a:t>
            </a:r>
          </a:p>
          <a:p>
            <a:pPr lvl="2"/>
            <a:r>
              <a:rPr lang="en-US" sz="1600" dirty="0"/>
              <a:t>Query the actual state: who -r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itical user processes in UNIX (Booting the OS 3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57118"/>
            <a:ext cx="8229243" cy="396355"/>
          </a:xfrm>
        </p:spPr>
        <p:txBody>
          <a:bodyPr lIns="0" tIns="0" rIns="0" bIns="0"/>
          <a:lstStyle/>
          <a:p>
            <a:pPr lvl="0"/>
            <a:r>
              <a:rPr lang="en-US"/>
              <a:t>Critical user processes in UNIX (Booting the OS 3.)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5722918"/>
          </a:xfrm>
        </p:spPr>
        <p:txBody>
          <a:bodyPr lIns="0" tIns="0" rIns="0" bIns="0"/>
          <a:lstStyle/>
          <a:p>
            <a:pPr lvl="0"/>
            <a:r>
              <a:rPr lang="en-US" sz="1800" dirty="0"/>
              <a:t>The configured system state is set up by </a:t>
            </a:r>
            <a:r>
              <a:rPr lang="en-US" sz="1800" dirty="0" err="1"/>
              <a:t>init</a:t>
            </a:r>
            <a:r>
              <a:rPr lang="en-US" sz="1800" dirty="0"/>
              <a:t> to the corresponding </a:t>
            </a:r>
            <a:r>
              <a:rPr lang="en-US" sz="1800" dirty="0" err="1"/>
              <a:t>runlevel</a:t>
            </a:r>
            <a:endParaRPr lang="en-US" sz="1800" dirty="0"/>
          </a:p>
          <a:p>
            <a:pPr lvl="1"/>
            <a:r>
              <a:rPr lang="en-US" sz="1800" dirty="0"/>
              <a:t>To do this it checks the files in /</a:t>
            </a:r>
            <a:r>
              <a:rPr lang="en-US" sz="1800" dirty="0" err="1"/>
              <a:t>etc</a:t>
            </a:r>
            <a:r>
              <a:rPr lang="en-US" sz="1800" dirty="0"/>
              <a:t>/</a:t>
            </a:r>
            <a:r>
              <a:rPr lang="en-US" sz="1800" dirty="0" err="1"/>
              <a:t>rc</a:t>
            </a:r>
            <a:r>
              <a:rPr lang="en-US" sz="1800" dirty="0"/>
              <a:t>?.d, where ? is the </a:t>
            </a:r>
            <a:r>
              <a:rPr lang="en-US" sz="1800" dirty="0" err="1"/>
              <a:t>runlevel</a:t>
            </a:r>
            <a:endParaRPr lang="en-US" sz="1800" dirty="0"/>
          </a:p>
          <a:p>
            <a:pPr lvl="1"/>
            <a:r>
              <a:rPr lang="en-US" sz="1800" dirty="0"/>
              <a:t>The </a:t>
            </a:r>
            <a:r>
              <a:rPr lang="en-US" sz="1800" dirty="0" err="1"/>
              <a:t>init</a:t>
            </a:r>
            <a:r>
              <a:rPr lang="en-US" sz="1800" dirty="0"/>
              <a:t> performs the scripts in these folders</a:t>
            </a:r>
          </a:p>
          <a:p>
            <a:pPr lvl="1"/>
            <a:r>
              <a:rPr lang="en-US" sz="1800" dirty="0"/>
              <a:t>These are running in a predefined order (by special naming conventions)</a:t>
            </a:r>
          </a:p>
          <a:p>
            <a:pPr lvl="1"/>
            <a:r>
              <a:rPr lang="en-US" sz="1800" dirty="0"/>
              <a:t>These set up the system</a:t>
            </a:r>
          </a:p>
          <a:p>
            <a:pPr lvl="2"/>
            <a:r>
              <a:rPr lang="en-US" sz="1800" dirty="0"/>
              <a:t>Mounting drives and file systems</a:t>
            </a:r>
          </a:p>
          <a:p>
            <a:pPr lvl="2"/>
            <a:r>
              <a:rPr lang="en-US" sz="1800" dirty="0"/>
              <a:t>Starting services (user login, GUI, webserver, etc…</a:t>
            </a:r>
          </a:p>
          <a:p>
            <a:pPr lvl="0"/>
            <a:r>
              <a:rPr lang="en-US" sz="1800" dirty="0"/>
              <a:t>The system is ready after </a:t>
            </a:r>
            <a:r>
              <a:rPr lang="en-US" sz="1800" dirty="0" err="1"/>
              <a:t>init</a:t>
            </a:r>
            <a:r>
              <a:rPr lang="en-US" sz="1800" dirty="0"/>
              <a:t> commands</a:t>
            </a:r>
          </a:p>
          <a:p>
            <a:pPr lvl="0">
              <a:buNone/>
            </a:pPr>
            <a:endParaRPr lang="en-US" sz="1800" dirty="0"/>
          </a:p>
          <a:p>
            <a:pPr lvl="0"/>
            <a:r>
              <a:rPr lang="en-US" sz="1800" dirty="0"/>
              <a:t>The system administrator can specify the active system services</a:t>
            </a:r>
          </a:p>
          <a:p>
            <a:pPr lvl="1"/>
            <a:r>
              <a:rPr lang="en-US" sz="1800" dirty="0"/>
              <a:t>The services can be managed manually:</a:t>
            </a:r>
          </a:p>
          <a:p>
            <a:pPr lvl="2"/>
            <a:r>
              <a:rPr lang="en-US" sz="1800" dirty="0"/>
              <a:t>service &lt;service-name&gt; &lt;</a:t>
            </a:r>
            <a:r>
              <a:rPr lang="en-US" sz="1800" dirty="0" err="1"/>
              <a:t>start|stop|restart</a:t>
            </a:r>
            <a:r>
              <a:rPr lang="en-US" sz="1800" dirty="0"/>
              <a:t>|...&gt;</a:t>
            </a:r>
          </a:p>
          <a:p>
            <a:pPr lvl="2"/>
            <a:r>
              <a:rPr lang="en-US" sz="1800" dirty="0"/>
              <a:t>The service names are listed in /</a:t>
            </a:r>
            <a:r>
              <a:rPr lang="en-US" sz="1800" dirty="0" err="1"/>
              <a:t>etc</a:t>
            </a:r>
            <a:r>
              <a:rPr lang="en-US" sz="1800" dirty="0"/>
              <a:t>/</a:t>
            </a:r>
            <a:r>
              <a:rPr lang="en-US" sz="1800" dirty="0" err="1"/>
              <a:t>init.d</a:t>
            </a:r>
            <a:r>
              <a:rPr lang="en-US" sz="1800" dirty="0"/>
              <a:t>/</a:t>
            </a:r>
          </a:p>
          <a:p>
            <a:pPr lvl="1"/>
            <a:r>
              <a:rPr lang="en-US" sz="1800" dirty="0"/>
              <a:t>The services assigned to a specific </a:t>
            </a:r>
            <a:r>
              <a:rPr lang="en-US" sz="1800" dirty="0" err="1"/>
              <a:t>runlevel</a:t>
            </a:r>
            <a:r>
              <a:rPr lang="en-US" sz="1800" dirty="0"/>
              <a:t> can be modified</a:t>
            </a:r>
          </a:p>
          <a:p>
            <a:pPr lvl="2"/>
            <a:r>
              <a:rPr lang="en-US" sz="1800" dirty="0" err="1"/>
              <a:t>ntsysv</a:t>
            </a:r>
            <a:r>
              <a:rPr lang="en-US" sz="1800" dirty="0"/>
              <a:t>, </a:t>
            </a:r>
            <a:r>
              <a:rPr lang="en-US" sz="1800" dirty="0" err="1"/>
              <a:t>tksysv</a:t>
            </a:r>
            <a:r>
              <a:rPr lang="en-US" sz="1800" dirty="0"/>
              <a:t>, </a:t>
            </a:r>
            <a:r>
              <a:rPr lang="en-US" sz="1800" dirty="0" err="1"/>
              <a:t>chkconfig</a:t>
            </a:r>
            <a:r>
              <a:rPr lang="en-US" sz="1800" dirty="0"/>
              <a:t>, bum</a:t>
            </a:r>
          </a:p>
          <a:p>
            <a:pPr lvl="0">
              <a:buNone/>
            </a:pPr>
            <a:endParaRPr lang="en-US" sz="1800" dirty="0"/>
          </a:p>
          <a:p>
            <a:pPr lvl="0">
              <a:buNone/>
            </a:pPr>
            <a:endParaRPr lang="en-US" sz="1800" dirty="0"/>
          </a:p>
          <a:p>
            <a:pPr lvl="0"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ternatives of sysin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57118"/>
            <a:ext cx="8229243" cy="396355"/>
          </a:xfrm>
        </p:spPr>
        <p:txBody>
          <a:bodyPr lIns="0" tIns="0" rIns="0" bIns="0"/>
          <a:lstStyle/>
          <a:p>
            <a:pPr lvl="0"/>
            <a:r>
              <a:rPr lang="en-US"/>
              <a:t>Alternatives of sysinit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5328364"/>
          </a:xfrm>
        </p:spPr>
        <p:txBody>
          <a:bodyPr lIns="0" tIns="0" rIns="0" bIns="0"/>
          <a:lstStyle/>
          <a:p>
            <a:pPr lvl="0"/>
            <a:r>
              <a:rPr lang="en-US"/>
              <a:t>Problems with init</a:t>
            </a:r>
          </a:p>
          <a:p>
            <a:pPr lvl="1"/>
            <a:r>
              <a:rPr lang="en-US"/>
              <a:t>Dependencies between scripts (order)</a:t>
            </a:r>
          </a:p>
          <a:p>
            <a:pPr lvl="1"/>
            <a:r>
              <a:rPr lang="en-US"/>
              <a:t>Cannot run in multiple threads -&gt; slower</a:t>
            </a:r>
          </a:p>
          <a:p>
            <a:pPr lvl="1"/>
            <a:r>
              <a:rPr lang="en-US"/>
              <a:t>Error handling is not sophisticated</a:t>
            </a:r>
          </a:p>
          <a:p>
            <a:pPr lvl="0">
              <a:buNone/>
            </a:pPr>
            <a:endParaRPr lang="en-US"/>
          </a:p>
          <a:p>
            <a:pPr lvl="0"/>
            <a:r>
              <a:rPr lang="en-US"/>
              <a:t>Systemd (RedHat, CentOS, Ubuntu 15.04+, Arch Linux, Debian etc)</a:t>
            </a:r>
          </a:p>
          <a:p>
            <a:pPr lvl="1"/>
            <a:r>
              <a:rPr lang="en-US"/>
              <a:t>Declarative description of the services, precise dependency trees</a:t>
            </a:r>
          </a:p>
          <a:p>
            <a:pPr lvl="1"/>
            <a:r>
              <a:rPr lang="en-US"/>
              <a:t>Parallel and scheduled starting of the services (lowers booting time)</a:t>
            </a:r>
          </a:p>
          <a:p>
            <a:pPr lvl="1"/>
            <a:r>
              <a:rPr lang="en-US"/>
              <a:t>Detecting and managing errors</a:t>
            </a:r>
          </a:p>
          <a:p>
            <a:pPr lvl="1"/>
            <a:r>
              <a:rPr lang="en-US"/>
              <a:t>Changed command set:</a:t>
            </a:r>
          </a:p>
          <a:p>
            <a:pPr lvl="2">
              <a:buNone/>
            </a:pPr>
            <a:r>
              <a:rPr lang="en-US">
                <a:latin typeface="DejaVu Sans Mono" pitchFamily="49"/>
              </a:rPr>
              <a:t>systemctl &lt;start|stop|restart|...&gt; &lt;service-name&gt;</a:t>
            </a:r>
          </a:p>
          <a:p>
            <a:pPr lvl="1"/>
            <a:r>
              <a:rPr lang="en-US"/>
              <a:t>Instead of</a:t>
            </a:r>
          </a:p>
          <a:p>
            <a:pPr lvl="2">
              <a:buNone/>
            </a:pPr>
            <a:r>
              <a:rPr lang="en-US">
                <a:latin typeface="DejaVu Sans Mono" pitchFamily="49"/>
              </a:rPr>
              <a:t>service &lt;service-name&gt; &lt;start|stop|restart|...&gt;</a:t>
            </a:r>
          </a:p>
          <a:p>
            <a:pPr lvl="1"/>
            <a:r>
              <a:rPr lang="en-US"/>
              <a:t>Many unhappy Debian/Ubuntu user…</a:t>
            </a:r>
          </a:p>
          <a:p>
            <a:pPr lvl="0">
              <a:buNone/>
            </a:pPr>
            <a:endParaRPr lang="en-US"/>
          </a:p>
          <a:p>
            <a:pPr lvl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57200" y="2708635"/>
            <a:ext cx="8229600" cy="548640"/>
          </a:xfrm>
        </p:spPr>
        <p:txBody>
          <a:bodyPr lIns="0" tIns="0" rIns="0" bIns="0" anchor="ctr" anchorCtr="1"/>
          <a:lstStyle/>
          <a:p>
            <a:pPr lvl="0" algn="ctr">
              <a:spcBef>
                <a:spcPts val="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800">
                <a:latin typeface="DejaVu Sans" pitchFamily="34"/>
              </a:rPr>
              <a:t>How the kernel works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kkora egy kernel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The kernel is a very complex software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Examples:</a:t>
            </a:r>
          </a:p>
          <a:p>
            <a:pPr lvl="1"/>
            <a:r>
              <a:rPr lang="en-US" sz="1600"/>
              <a:t>Windows XP: </a:t>
            </a:r>
            <a:r>
              <a:rPr lang="en-US" sz="1600">
                <a:hlinkClick r:id="rId3"/>
              </a:rPr>
              <a:t>45 million LOC</a:t>
            </a:r>
            <a:r>
              <a:rPr lang="en-US" sz="1600"/>
              <a:t> (the entire OS)</a:t>
            </a:r>
          </a:p>
          <a:p>
            <a:pPr lvl="1"/>
            <a:r>
              <a:rPr lang="en-US" sz="1600"/>
              <a:t>Linux kernel: 20 million LOC</a:t>
            </a:r>
          </a:p>
          <a:p>
            <a:pPr lvl="1"/>
            <a:endParaRPr lang="en-US" sz="1600"/>
          </a:p>
          <a:p>
            <a:pPr lvl="1"/>
            <a:endParaRPr lang="en-US"/>
          </a:p>
          <a:p>
            <a:pPr lvl="0"/>
            <a:r>
              <a:rPr lang="en-US"/>
              <a:t>See</a:t>
            </a:r>
          </a:p>
          <a:p>
            <a:pPr lvl="1"/>
            <a:r>
              <a:rPr lang="en-US">
                <a:hlinkClick r:id="rId4"/>
              </a:rPr>
              <a:t>http://www.informationisbeautiful.net/visualizations/million-lines-of-code/</a:t>
            </a:r>
          </a:p>
          <a:p>
            <a:pPr lvl="1"/>
            <a:r>
              <a:rPr lang="en-US">
                <a:hlinkClick r:id="rId5"/>
              </a:rPr>
              <a:t>http://www.pabr.org/kernel3d/kernel3d.html</a:t>
            </a:r>
          </a:p>
          <a:p>
            <a:pPr lvl="1"/>
            <a:r>
              <a:rPr lang="en-US">
                <a:hlinkClick r:id="rId6"/>
              </a:rPr>
              <a:t>http://www.jukie.net/bart/blog/linux-kernel-walkthroughs</a:t>
            </a:r>
          </a:p>
          <a:p>
            <a:pPr lvl="1"/>
            <a:r>
              <a:rPr lang="en-US">
                <a:hlinkClick r:id="rId7"/>
              </a:rPr>
              <a:t>http://en.wikiversity.org/wiki/Reading_the_Linux_Kernel_Sources</a:t>
            </a:r>
          </a:p>
          <a:p>
            <a:pPr lvl="1"/>
            <a:r>
              <a:rPr lang="en-US">
                <a:hlinkClick r:id="rId8"/>
              </a:rPr>
              <a:t>Linux vs. Windows kernel</a:t>
            </a:r>
            <a:r>
              <a:rPr lang="en-US"/>
              <a:t> (videó, Mark Russinovich)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How to design such a big software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sz="1600" dirty="0"/>
              <a:t>Layered architecture</a:t>
            </a:r>
          </a:p>
          <a:p>
            <a:pPr lvl="1"/>
            <a:r>
              <a:rPr lang="en-US" sz="1600" dirty="0"/>
              <a:t>with (standardized) interfaces</a:t>
            </a:r>
          </a:p>
          <a:p>
            <a:pPr lvl="4">
              <a:buNone/>
            </a:pPr>
            <a:endParaRPr lang="en-US" sz="1600" b="1" dirty="0"/>
          </a:p>
          <a:p>
            <a:pPr lvl="0" algn="ctr"/>
            <a:r>
              <a:rPr lang="en-US" sz="1600" i="1" dirty="0"/>
              <a:t>The </a:t>
            </a:r>
            <a:r>
              <a:rPr lang="en-US" sz="1600" b="1" i="1" dirty="0"/>
              <a:t>system call interface </a:t>
            </a:r>
            <a:r>
              <a:rPr lang="en-US" sz="1600" i="1" dirty="0"/>
              <a:t>is a programming interface that</a:t>
            </a:r>
            <a:br>
              <a:rPr lang="en-US" sz="1600" i="1" dirty="0"/>
            </a:br>
            <a:r>
              <a:rPr lang="en-US" sz="1600" i="1" dirty="0"/>
              <a:t>separates the protected and user mode operation</a:t>
            </a:r>
            <a:br>
              <a:rPr lang="en-US" sz="1600" i="1" dirty="0"/>
            </a:br>
            <a:r>
              <a:rPr lang="en-US" sz="1600" i="1" dirty="0"/>
              <a:t>and provides common functions for user mode programs</a:t>
            </a:r>
          </a:p>
          <a:p>
            <a:pPr lvl="0" algn="ctr"/>
            <a:endParaRPr lang="en-US" sz="1600" dirty="0"/>
          </a:p>
          <a:p>
            <a:pPr lvl="0"/>
            <a:r>
              <a:rPr lang="en-US" sz="1600" dirty="0"/>
              <a:t>Monolithic design</a:t>
            </a:r>
          </a:p>
          <a:p>
            <a:pPr lvl="1"/>
            <a:r>
              <a:rPr lang="en-US" sz="1600" dirty="0"/>
              <a:t>the kernel has a single, large address space</a:t>
            </a:r>
          </a:p>
          <a:p>
            <a:pPr lvl="1"/>
            <a:r>
              <a:rPr lang="en-US" sz="1600" dirty="0"/>
              <a:t>eases the tasks of kernel programmers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Modular design</a:t>
            </a:r>
          </a:p>
          <a:p>
            <a:pPr lvl="1"/>
            <a:r>
              <a:rPr lang="en-US" sz="1600" dirty="0"/>
              <a:t>avoids loading the entire kernel into the memory</a:t>
            </a:r>
          </a:p>
          <a:p>
            <a:pPr lvl="1"/>
            <a:r>
              <a:rPr lang="en-US" sz="1600" dirty="0"/>
              <a:t>compile time / configurable / runtime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Distributed</a:t>
            </a:r>
          </a:p>
          <a:p>
            <a:pPr lvl="1"/>
            <a:r>
              <a:rPr lang="en-US" sz="1600" dirty="0"/>
              <a:t>the kernel is composed of multiple, separated address spaces</a:t>
            </a:r>
          </a:p>
          <a:p>
            <a:pPr lvl="1"/>
            <a:r>
              <a:rPr lang="en-US" sz="1600" dirty="0"/>
              <a:t>it also implements a communication system between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4960" y="3931920"/>
            <a:ext cx="3643198" cy="13071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Today's OSes: modular and monolithic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0" i="1" u="none" strike="noStrike" kern="1200" cap="none" spc="0" baseline="0">
              <a:solidFill>
                <a:srgbClr val="000000"/>
              </a:solidFill>
              <a:uFillTx/>
              <a:latin typeface="Arial" pitchFamily="2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Linux: vmlinux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Windows: ntoskrnl.exe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396875"/>
            <a:ext cx="8318423" cy="592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stem calls under UN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70798"/>
            <a:ext cx="8229243" cy="369362"/>
          </a:xfrm>
        </p:spPr>
        <p:txBody>
          <a:bodyPr lIns="0" tIns="0" rIns="0" bIns="0"/>
          <a:lstStyle/>
          <a:p>
            <a:pPr lvl="0"/>
            <a:r>
              <a:rPr lang="en-US"/>
              <a:t>System calls under UNIX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740160"/>
            <a:ext cx="8229243" cy="5734083"/>
          </a:xfrm>
        </p:spPr>
        <p:txBody>
          <a:bodyPr lIns="0" tIns="0" rIns="0" bIns="0"/>
          <a:lstStyle/>
          <a:p>
            <a:pPr lvl="0"/>
            <a:r>
              <a:rPr lang="en-US" sz="1600" dirty="0"/>
              <a:t>Performing the system call (e.g. read(), write(),…)</a:t>
            </a:r>
          </a:p>
          <a:p>
            <a:pPr lvl="1"/>
            <a:r>
              <a:rPr lang="en-US" sz="1600" dirty="0"/>
              <a:t>it is similar to a standard function call</a:t>
            </a:r>
          </a:p>
          <a:p>
            <a:pPr lvl="1"/>
            <a:r>
              <a:rPr lang="en-US" sz="1600" dirty="0"/>
              <a:t>implemented by a system library (</a:t>
            </a:r>
            <a:r>
              <a:rPr lang="en-US" sz="1600" b="1" dirty="0" err="1"/>
              <a:t>libc</a:t>
            </a:r>
            <a:r>
              <a:rPr lang="en-US" sz="1600" dirty="0"/>
              <a:t>), that </a:t>
            </a:r>
            <a:r>
              <a:rPr lang="en-US" sz="1600" dirty="0" err="1"/>
              <a:t>repares</a:t>
            </a:r>
            <a:r>
              <a:rPr lang="en-US" sz="1600" dirty="0"/>
              <a:t> the arguments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</a:t>
            </a:r>
            <a:r>
              <a:rPr lang="en-US" sz="1600" dirty="0" err="1"/>
              <a:t>libc</a:t>
            </a:r>
            <a:r>
              <a:rPr lang="en-US" sz="1600" dirty="0"/>
              <a:t> performs the SYSCALL instruction (generating an IT)</a:t>
            </a:r>
          </a:p>
          <a:p>
            <a:pPr lvl="1"/>
            <a:r>
              <a:rPr lang="en-US" sz="1600" dirty="0"/>
              <a:t>the interrupt changes the CPU-mode (to protected)</a:t>
            </a:r>
          </a:p>
          <a:p>
            <a:pPr lvl="1"/>
            <a:r>
              <a:rPr lang="en-US" sz="1600" dirty="0"/>
              <a:t>the kernel’s SYSCALL interrupt hander function is invoked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SYSCALL handler prepares the system call</a:t>
            </a:r>
          </a:p>
          <a:p>
            <a:pPr lvl="1"/>
            <a:r>
              <a:rPr lang="en-US" sz="1600" dirty="0"/>
              <a:t>collects and checks the arguments (usually from CPU registers)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system call is performed</a:t>
            </a:r>
          </a:p>
          <a:p>
            <a:pPr lvl="1"/>
            <a:r>
              <a:rPr lang="en-US" sz="1600" dirty="0"/>
              <a:t>the return values are also stored in CPU registers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kernel returns from the interrupt (</a:t>
            </a:r>
            <a:r>
              <a:rPr lang="en-US" sz="1600" dirty="0" err="1"/>
              <a:t>sysexit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the CPU changes back to user mode</a:t>
            </a:r>
          </a:p>
          <a:p>
            <a:pPr lvl="1"/>
            <a:r>
              <a:rPr lang="en-US" sz="1600" dirty="0"/>
              <a:t>the processing returns to the utility function of </a:t>
            </a:r>
            <a:r>
              <a:rPr lang="en-US" sz="1600" dirty="0" err="1"/>
              <a:t>libc</a:t>
            </a:r>
            <a:r>
              <a:rPr lang="en-US" sz="1600" dirty="0"/>
              <a:t>, which sets the return values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</a:t>
            </a:r>
            <a:r>
              <a:rPr lang="en-US" sz="1600" dirty="0" err="1"/>
              <a:t>libc</a:t>
            </a:r>
            <a:r>
              <a:rPr lang="en-US" sz="1600" dirty="0"/>
              <a:t> returns from the called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OS architecture: governance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1841034" y="1082155"/>
            <a:ext cx="5461555" cy="5461555"/>
          </a:xfrm>
        </p:spPr>
      </p:pic>
      <p:sp>
        <p:nvSpPr>
          <p:cNvPr id="4" name="TextBox 3"/>
          <p:cNvSpPr txBox="1"/>
          <p:nvPr/>
        </p:nvSpPr>
        <p:spPr>
          <a:xfrm>
            <a:off x="6465237" y="6301075"/>
            <a:ext cx="837361" cy="2426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forrás: </a:t>
            </a: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  <a:hlinkClick r:id="rId4"/>
              </a:rPr>
              <a:t>xkcd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61362"/>
            <a:ext cx="9143643" cy="64137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55" y="520915"/>
            <a:ext cx="8229600" cy="486716"/>
          </a:xfrm>
        </p:spPr>
        <p:txBody>
          <a:bodyPr lIns="0" tIns="0" rIns="0" bIns="0"/>
          <a:lstStyle/>
          <a:p>
            <a:pPr lvl="0"/>
            <a:r>
              <a:rPr lang="en-US"/>
              <a:t>Virtual system calls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196638"/>
            <a:ext cx="8229600" cy="5166716"/>
          </a:xfrm>
        </p:spPr>
        <p:txBody>
          <a:bodyPr lIns="0" tIns="0" rIns="0" bIns="0"/>
          <a:lstStyle/>
          <a:p>
            <a:pPr lvl="0"/>
            <a:r>
              <a:rPr lang="en-US" sz="1800"/>
              <a:t>Syscalls</a:t>
            </a:r>
            <a:r>
              <a:rPr lang="en-US" sz="1800" dirty="0"/>
              <a:t> are frequent and they have overhead</a:t>
            </a:r>
          </a:p>
          <a:p>
            <a:pPr lvl="1"/>
            <a:r>
              <a:rPr lang="en-US" sz="1800" dirty="0"/>
              <a:t>software IT</a:t>
            </a:r>
          </a:p>
          <a:p>
            <a:pPr lvl="1"/>
            <a:r>
              <a:rPr lang="en-US" sz="1800" dirty="0"/>
              <a:t>CPU mode change</a:t>
            </a:r>
          </a:p>
          <a:p>
            <a:pPr lvl="1"/>
            <a:r>
              <a:rPr lang="en-US" sz="1800" dirty="0"/>
              <a:t>handling the IT</a:t>
            </a:r>
          </a:p>
          <a:p>
            <a:pPr lvl="1"/>
            <a:r>
              <a:rPr lang="en-US" sz="1800" dirty="0"/>
              <a:t>passing arguments to and from kernel address space</a:t>
            </a:r>
          </a:p>
          <a:p>
            <a:pPr lvl="1"/>
            <a:endParaRPr lang="en-US" sz="1800" dirty="0"/>
          </a:p>
          <a:p>
            <a:pPr lvl="0"/>
            <a:r>
              <a:rPr lang="en-US" sz="1800" dirty="0"/>
              <a:t>How to cut down the overhead?</a:t>
            </a:r>
          </a:p>
          <a:p>
            <a:pPr lvl="1"/>
            <a:r>
              <a:rPr lang="en-US" sz="1800" dirty="0"/>
              <a:t>idea: avoid mode change</a:t>
            </a:r>
          </a:p>
          <a:p>
            <a:pPr lvl="1"/>
            <a:r>
              <a:rPr lang="en-US" sz="1800" dirty="0"/>
              <a:t>only works for a few system calls but worth to try</a:t>
            </a:r>
          </a:p>
          <a:p>
            <a:pPr lvl="2">
              <a:buNone/>
            </a:pPr>
            <a:endParaRPr lang="en-US" sz="1800" dirty="0"/>
          </a:p>
          <a:p>
            <a:pPr lvl="0"/>
            <a:r>
              <a:rPr lang="en-US" sz="1800" dirty="0"/>
              <a:t>Virtual system calls (Linux)</a:t>
            </a:r>
          </a:p>
          <a:p>
            <a:pPr lvl="1"/>
            <a:r>
              <a:rPr lang="en-US" sz="1800" dirty="0"/>
              <a:t>a part of the kernel address space is mapped into the user space</a:t>
            </a:r>
          </a:p>
          <a:p>
            <a:pPr lvl="1"/>
            <a:r>
              <a:rPr lang="en-US" sz="1800" dirty="0"/>
              <a:t>some safe system calls are implemented using this technique</a:t>
            </a:r>
          </a:p>
          <a:p>
            <a:pPr lvl="1"/>
            <a:r>
              <a:rPr lang="en-US" sz="1800" dirty="0"/>
              <a:t>they work as a simple function call without mode change and interrupt</a:t>
            </a:r>
          </a:p>
          <a:p>
            <a:pPr lvl="1"/>
            <a:r>
              <a:rPr lang="en-US" sz="1800" dirty="0"/>
              <a:t>no changes necessary to the user programs (the </a:t>
            </a:r>
            <a:r>
              <a:rPr lang="en-US" sz="1800" dirty="0" err="1"/>
              <a:t>syscall</a:t>
            </a:r>
            <a:r>
              <a:rPr lang="en-US" sz="1800" dirty="0"/>
              <a:t> is the same)</a:t>
            </a:r>
          </a:p>
          <a:p>
            <a:pPr lvl="1"/>
            <a:r>
              <a:rPr lang="en-US" sz="1800" dirty="0"/>
              <a:t>examples: </a:t>
            </a:r>
            <a:r>
              <a:rPr lang="en-US" sz="1800" dirty="0" err="1"/>
              <a:t>gettimeofday</a:t>
            </a:r>
            <a:r>
              <a:rPr lang="en-US" sz="1800" dirty="0"/>
              <a:t>()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57200" y="2708635"/>
            <a:ext cx="8229600" cy="548640"/>
          </a:xfrm>
        </p:spPr>
        <p:txBody>
          <a:bodyPr lIns="0" tIns="0" rIns="0" bIns="0" anchor="ctr" anchorCtr="1"/>
          <a:lstStyle/>
          <a:p>
            <a:pPr lvl="0" algn="ctr">
              <a:spcBef>
                <a:spcPts val="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800">
                <a:latin typeface="DejaVu Sans" pitchFamily="34"/>
              </a:rPr>
              <a:t>Advanced topics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at’s the problem with kernel structure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57200" y="370798"/>
            <a:ext cx="8229243" cy="369362"/>
          </a:xfrm>
        </p:spPr>
        <p:txBody>
          <a:bodyPr lIns="0" tIns="0" rIns="0" bIns="0"/>
          <a:lstStyle/>
          <a:p>
            <a:pPr lvl="0"/>
            <a:r>
              <a:rPr lang="en-US"/>
              <a:t>What’s the problem with kernel structures?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57200" y="908639"/>
            <a:ext cx="8229243" cy="5328364"/>
          </a:xfrm>
        </p:spPr>
        <p:txBody>
          <a:bodyPr lIns="0" tIns="0" rIns="0" bIns="0"/>
          <a:lstStyle/>
          <a:p>
            <a:pPr lvl="0">
              <a:buNone/>
            </a:pPr>
            <a:endParaRPr lang="en-US"/>
          </a:p>
          <a:p>
            <a:pPr lvl="0"/>
            <a:r>
              <a:rPr lang="en-US"/>
              <a:t>When did the TV said?</a:t>
            </a:r>
          </a:p>
          <a:p>
            <a:pPr lvl="1"/>
            <a:r>
              <a:rPr lang="en-US"/>
              <a:t>Don’t turn me off, 220 important updates are pending</a:t>
            </a:r>
          </a:p>
          <a:p>
            <a:pPr lvl="1"/>
            <a:r>
              <a:rPr lang="en-US"/>
              <a:t>Needs reboot, because updates are underway – during watching a movie</a:t>
            </a:r>
          </a:p>
          <a:p>
            <a:pPr lvl="1"/>
            <a:r>
              <a:rPr lang="en-US"/>
              <a:t>Pay €400 or all of your channels will be encoded</a:t>
            </a:r>
          </a:p>
          <a:p>
            <a:pPr lvl="1"/>
            <a:endParaRPr lang="en-US"/>
          </a:p>
          <a:p>
            <a:pPr lvl="0"/>
            <a:r>
              <a:rPr lang="en-US"/>
              <a:t>When did a vehicle control system crashed?</a:t>
            </a:r>
          </a:p>
          <a:p>
            <a:pPr lvl="1"/>
            <a:r>
              <a:rPr lang="en-US"/>
              <a:t>Because a dirty CD is inserted</a:t>
            </a:r>
          </a:p>
          <a:p>
            <a:pPr lvl="1"/>
            <a:r>
              <a:rPr lang="en-US"/>
              <a:t>One of the components are changed during a service</a:t>
            </a:r>
          </a:p>
          <a:p>
            <a:pPr lvl="1"/>
            <a:endParaRPr lang="en-US"/>
          </a:p>
          <a:p>
            <a:pPr lvl="0"/>
            <a:r>
              <a:rPr lang="en-US"/>
              <a:t>Why do we accept such things from computers?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What is the main problem with today's OS kernels?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A huge code base written by </a:t>
            </a:r>
            <a:r>
              <a:rPr lang="en-US">
                <a:hlinkClick r:id="rId3"/>
              </a:rPr>
              <a:t>humans</a:t>
            </a:r>
          </a:p>
          <a:p>
            <a:pPr lvl="1"/>
            <a:r>
              <a:rPr lang="en-US"/>
              <a:t>10 – 100 programming errors in every 1000 LOC (</a:t>
            </a:r>
            <a:r>
              <a:rPr lang="en-US">
                <a:hlinkClick r:id="rId4"/>
              </a:rPr>
              <a:t>source</a:t>
            </a:r>
            <a:r>
              <a:rPr lang="en-US"/>
              <a:t>)</a:t>
            </a:r>
          </a:p>
          <a:p>
            <a:pPr lvl="1"/>
            <a:r>
              <a:rPr lang="en-US"/>
              <a:t>20 million LOC ........</a:t>
            </a:r>
          </a:p>
          <a:p>
            <a:pPr lvl="1"/>
            <a:r>
              <a:rPr lang="en-US" strike="sngStrike"/>
              <a:t>fault detection, isolation and correction</a:t>
            </a:r>
            <a:r>
              <a:rPr lang="en-US"/>
              <a:t> faults and malicious software exists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5760" y="2468880"/>
            <a:ext cx="8505721" cy="38275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365958" y="6301441"/>
            <a:ext cx="1628281" cy="2426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Source: </a:t>
            </a: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  <a:hlinkClick r:id="rId6"/>
              </a:rPr>
              <a:t>Linux.com</a:t>
            </a: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 (2016)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What can we </a:t>
            </a:r>
            <a:r>
              <a:rPr lang="en-US">
                <a:hlinkClick r:id="rId3"/>
              </a:rPr>
              <a:t>do</a:t>
            </a:r>
            <a:r>
              <a:rPr lang="en-US"/>
              <a:t>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dirty="0"/>
              <a:t>Kernel sandboxing	</a:t>
            </a:r>
            <a:r>
              <a:rPr lang="en-US" dirty="0">
                <a:hlinkClick r:id="rId4"/>
              </a:rPr>
              <a:t>armored OS</a:t>
            </a:r>
          </a:p>
          <a:p>
            <a:pPr lvl="1"/>
            <a:r>
              <a:rPr lang="en-US" dirty="0"/>
              <a:t>create a wrapper around susceptible calls (error detection)</a:t>
            </a:r>
          </a:p>
          <a:p>
            <a:pPr lvl="1"/>
            <a:r>
              <a:rPr lang="en-US" dirty="0"/>
              <a:t>provide a kernel component to detect and recover from such errors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OS/app sandboxing	</a:t>
            </a:r>
            <a:r>
              <a:rPr lang="en-US" dirty="0">
                <a:hlinkClick r:id="rId5"/>
              </a:rPr>
              <a:t>KVM/</a:t>
            </a:r>
            <a:r>
              <a:rPr lang="en-US" dirty="0" err="1">
                <a:hlinkClick r:id="rId5"/>
              </a:rPr>
              <a:t>vmware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Docker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MirageOS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Drawbridge</a:t>
            </a:r>
          </a:p>
          <a:p>
            <a:pPr lvl="1"/>
            <a:r>
              <a:rPr lang="en-US" dirty="0"/>
              <a:t>smaller attack surfaces, more control and governance</a:t>
            </a:r>
          </a:p>
          <a:p>
            <a:pPr lvl="2"/>
            <a:r>
              <a:rPr lang="en-US" dirty="0"/>
              <a:t>virtualization: one more level of control</a:t>
            </a:r>
          </a:p>
          <a:p>
            <a:pPr lvl="2"/>
            <a:r>
              <a:rPr lang="en-US" dirty="0"/>
              <a:t>containers: completely separated subsystems on the same kernel</a:t>
            </a:r>
          </a:p>
          <a:p>
            <a:pPr lvl="2"/>
            <a:r>
              <a:rPr lang="en-US" dirty="0" err="1">
                <a:hlinkClick r:id="rId9"/>
              </a:rPr>
              <a:t>unikernel</a:t>
            </a:r>
            <a:r>
              <a:rPr lang="en-US" dirty="0"/>
              <a:t>: mini kernel, application + library OS	</a:t>
            </a:r>
            <a:r>
              <a:rPr lang="en-US" dirty="0">
                <a:hlinkClick r:id="rId10"/>
              </a:rPr>
              <a:t>Critical review</a:t>
            </a:r>
          </a:p>
          <a:p>
            <a:pPr lvl="4">
              <a:buNone/>
            </a:pPr>
            <a:endParaRPr lang="en-US" dirty="0"/>
          </a:p>
          <a:p>
            <a:pPr lvl="0"/>
            <a:r>
              <a:rPr lang="en-US" dirty="0"/>
              <a:t>Change the kernel design from monolithic to distributed</a:t>
            </a:r>
          </a:p>
          <a:p>
            <a:pPr lvl="1"/>
            <a:r>
              <a:rPr lang="en-US" dirty="0"/>
              <a:t>distributed system</a:t>
            </a:r>
          </a:p>
          <a:p>
            <a:pPr lvl="1"/>
            <a:r>
              <a:rPr lang="en-US" dirty="0"/>
              <a:t>only necessary functions are implemented in protected mode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 sz="2400"/>
              <a:t>Windows Library OS and pProcess (</a:t>
            </a:r>
            <a:r>
              <a:rPr lang="en-US" sz="2400">
                <a:hlinkClick r:id="rId3"/>
              </a:rPr>
              <a:t>Drawbridge</a:t>
            </a:r>
            <a:r>
              <a:rPr lang="en-US" sz="240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640" y="1097280"/>
            <a:ext cx="3749039" cy="49809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772400" y="6341043"/>
            <a:ext cx="1406164" cy="2426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Forrás: </a:t>
            </a: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  <a:hlinkClick r:id="rId3"/>
              </a:rPr>
              <a:t>microsoft.com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03520" y="980639"/>
            <a:ext cx="2834640" cy="51145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Microkernel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02880" y="494046"/>
            <a:ext cx="8229600" cy="5461555"/>
          </a:xfrm>
        </p:spPr>
        <p:txBody>
          <a:bodyPr lIns="0" tIns="0" rIns="0" bIns="0"/>
          <a:lstStyle/>
          <a:p>
            <a:pPr lvl="4">
              <a:buNone/>
            </a:pPr>
            <a:endParaRPr lang="en-US" sz="1800" i="1" dirty="0"/>
          </a:p>
          <a:p>
            <a:pPr lvl="0" algn="ctr"/>
            <a:r>
              <a:rPr lang="en-US" sz="1800" i="1" dirty="0"/>
              <a:t>The </a:t>
            </a:r>
            <a:r>
              <a:rPr lang="en-US" sz="1800" b="1" i="1" dirty="0"/>
              <a:t>microkernel</a:t>
            </a:r>
            <a:r>
              <a:rPr lang="en-US" sz="1800" i="1" dirty="0"/>
              <a:t> is an OS kernel that</a:t>
            </a:r>
            <a:br>
              <a:rPr lang="en-US" sz="1800" i="1" dirty="0"/>
            </a:br>
            <a:r>
              <a:rPr lang="en-US" sz="1800" i="1" dirty="0"/>
              <a:t>contains only a minimally required control program and</a:t>
            </a:r>
            <a:br>
              <a:rPr lang="en-US" sz="1800" i="1" dirty="0"/>
            </a:br>
            <a:r>
              <a:rPr lang="en-US" sz="1800" i="1" dirty="0"/>
              <a:t>a communication infrastructure for loosely coupled user-mode tasks.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Distributed system</a:t>
            </a:r>
          </a:p>
          <a:p>
            <a:pPr lvl="1"/>
            <a:r>
              <a:rPr lang="en-US" sz="1800" dirty="0"/>
              <a:t>a minimal execution environment: memory management and scheduling</a:t>
            </a:r>
          </a:p>
          <a:p>
            <a:pPr lvl="1"/>
            <a:r>
              <a:rPr lang="en-US" sz="1800" dirty="0"/>
              <a:t>low-level hardware device management</a:t>
            </a:r>
          </a:p>
          <a:p>
            <a:pPr lvl="1"/>
            <a:r>
              <a:rPr lang="en-US" sz="1800" dirty="0"/>
              <a:t>communication infrastructure</a:t>
            </a:r>
          </a:p>
          <a:p>
            <a:pPr lvl="1"/>
            <a:r>
              <a:rPr lang="en-US" sz="1800" dirty="0"/>
              <a:t>everything else is in user mode</a:t>
            </a:r>
          </a:p>
          <a:p>
            <a:pPr lvl="2">
              <a:buNone/>
            </a:pPr>
            <a:endParaRPr lang="en-US" sz="1800" dirty="0"/>
          </a:p>
          <a:p>
            <a:pPr lvl="0"/>
            <a:r>
              <a:rPr lang="en-US" sz="1800" dirty="0"/>
              <a:t>Pros and cons (see </a:t>
            </a:r>
            <a:r>
              <a:rPr lang="en-US" sz="1800" dirty="0" err="1">
                <a:hlinkClick r:id="rId3"/>
              </a:rPr>
              <a:t>Tanenbaum</a:t>
            </a:r>
            <a:r>
              <a:rPr lang="en-US" sz="1800" dirty="0">
                <a:hlinkClick r:id="rId3"/>
              </a:rPr>
              <a:t>-Torvalds debate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flexible</a:t>
            </a:r>
          </a:p>
          <a:p>
            <a:pPr lvl="1"/>
            <a:r>
              <a:rPr lang="en-US" sz="1800" dirty="0"/>
              <a:t>more secure and reliable (easier to handle user mode errors)</a:t>
            </a:r>
          </a:p>
          <a:p>
            <a:pPr lvl="1"/>
            <a:r>
              <a:rPr lang="en-US" sz="1800" dirty="0"/>
              <a:t>good programming concepts</a:t>
            </a:r>
          </a:p>
          <a:p>
            <a:pPr lvl="1"/>
            <a:r>
              <a:rPr lang="en-US" sz="1800" b="1" dirty="0" err="1"/>
              <a:t>slooooooow</a:t>
            </a:r>
            <a:endParaRPr lang="en-US" sz="1800" b="1" dirty="0"/>
          </a:p>
          <a:p>
            <a:pPr lvl="1"/>
            <a:r>
              <a:rPr lang="en-US" sz="1800" dirty="0"/>
              <a:t>harder to implement for most programmers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3" y="587022"/>
            <a:ext cx="8469313" cy="5845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Microkernel variants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L4 microkernel: faster and more reliable</a:t>
            </a:r>
          </a:p>
          <a:p>
            <a:pPr lvl="1"/>
            <a:r>
              <a:rPr lang="en-US"/>
              <a:t>faster IPC (10-20 x)</a:t>
            </a:r>
          </a:p>
          <a:p>
            <a:pPr lvl="1"/>
            <a:r>
              <a:rPr lang="en-US"/>
              <a:t>only 7 API calls</a:t>
            </a:r>
          </a:p>
          <a:p>
            <a:pPr lvl="1"/>
            <a:r>
              <a:rPr lang="en-US"/>
              <a:t>5 – 15 thousand LOC</a:t>
            </a:r>
          </a:p>
          <a:p>
            <a:pPr lvl="1"/>
            <a:endParaRPr lang="en-US" b="1"/>
          </a:p>
          <a:p>
            <a:pPr lvl="1"/>
            <a:r>
              <a:rPr lang="en-US" b="1"/>
              <a:t>its operation can be described and </a:t>
            </a:r>
            <a:r>
              <a:rPr lang="en-US" b="1">
                <a:hlinkClick r:id="rId3"/>
              </a:rPr>
              <a:t>verified</a:t>
            </a:r>
            <a:r>
              <a:rPr lang="en-US" b="1"/>
              <a:t> formally</a:t>
            </a:r>
          </a:p>
          <a:p>
            <a:pPr lvl="0"/>
            <a:endParaRPr lang="en-US" b="1"/>
          </a:p>
          <a:p>
            <a:pPr lvl="0"/>
            <a:endParaRPr lang="en-US" b="1"/>
          </a:p>
          <a:p>
            <a:pPr lvl="0"/>
            <a:endParaRPr lang="en-US" b="1"/>
          </a:p>
          <a:p>
            <a:pPr lvl="0"/>
            <a:r>
              <a:rPr lang="en-US"/>
              <a:t>Hybrid kernels</a:t>
            </a:r>
          </a:p>
          <a:p>
            <a:pPr lvl="1"/>
            <a:r>
              <a:rPr lang="en-US"/>
              <a:t>mix micro and monolithic kernels</a:t>
            </a:r>
          </a:p>
          <a:p>
            <a:pPr lvl="1"/>
            <a:r>
              <a:rPr lang="en-US"/>
              <a:t>OS X </a:t>
            </a:r>
            <a:r>
              <a:rPr lang="en-US">
                <a:hlinkClick r:id="rId4"/>
              </a:rPr>
              <a:t>XNU</a:t>
            </a:r>
            <a:r>
              <a:rPr lang="en-US"/>
              <a:t> (Apple), Mach microkernel + BSD Unix hybrid kernel</a:t>
            </a:r>
          </a:p>
          <a:p>
            <a:pPr lvl="1"/>
            <a:r>
              <a:rPr lang="en-US"/>
              <a:t>there are similar L4 microkernel experiments, see </a:t>
            </a:r>
            <a:r>
              <a:rPr lang="en-US">
                <a:hlinkClick r:id="rId5"/>
              </a:rPr>
              <a:t>Lee &amp; Gray, 2006</a:t>
            </a:r>
          </a:p>
          <a:p>
            <a:pPr lvl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How to implement governance?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dirty="0"/>
              <a:t>Can a software govern another one?</a:t>
            </a:r>
          </a:p>
          <a:p>
            <a:pPr lvl="0"/>
            <a:r>
              <a:rPr lang="en-US" dirty="0" smtClean="0"/>
              <a:t>Recap</a:t>
            </a:r>
            <a:r>
              <a:rPr lang="en-US" dirty="0"/>
              <a:t>: CPU protection modes (</a:t>
            </a:r>
            <a:r>
              <a:rPr lang="en-US" dirty="0">
                <a:hlinkClick r:id="rId3"/>
              </a:rPr>
              <a:t>HW Architecture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at least two operational modes</a:t>
            </a:r>
          </a:p>
          <a:p>
            <a:pPr lvl="1"/>
            <a:r>
              <a:rPr lang="en-US" dirty="0"/>
              <a:t>Level 0. (protected)</a:t>
            </a:r>
          </a:p>
          <a:p>
            <a:pPr lvl="1"/>
            <a:r>
              <a:rPr lang="en-US" dirty="0"/>
              <a:t>Level 1- (user)</a:t>
            </a:r>
          </a:p>
          <a:p>
            <a:pPr lvl="2"/>
            <a:r>
              <a:rPr lang="en-US" dirty="0"/>
              <a:t>restricted access to HW, restricted instruction set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Some part of the OS is running at Level 0 protected mode</a:t>
            </a:r>
          </a:p>
          <a:p>
            <a:pPr lvl="1"/>
            <a:r>
              <a:rPr lang="en-US" dirty="0"/>
              <a:t>this governs all other software</a:t>
            </a:r>
          </a:p>
          <a:p>
            <a:pPr lvl="1"/>
            <a:r>
              <a:rPr lang="en-US" dirty="0"/>
              <a:t>handles their life cycle (creation, operation, termination)</a:t>
            </a:r>
          </a:p>
          <a:p>
            <a:pPr lvl="1"/>
            <a:endParaRPr lang="en-US" dirty="0"/>
          </a:p>
          <a:p>
            <a:pPr lvl="0" algn="ctr"/>
            <a:r>
              <a:rPr lang="en-US" sz="1800" i="1" dirty="0"/>
              <a:t>The </a:t>
            </a:r>
            <a:r>
              <a:rPr lang="en-US" sz="1800" b="1" i="1" dirty="0"/>
              <a:t>kernel</a:t>
            </a:r>
            <a:r>
              <a:rPr lang="en-US" sz="1800" i="1" dirty="0"/>
              <a:t> is a part of an OS software that</a:t>
            </a:r>
            <a:br>
              <a:rPr lang="en-US" sz="1800" i="1" dirty="0"/>
            </a:br>
            <a:r>
              <a:rPr lang="en-US" sz="1800" i="1" dirty="0"/>
              <a:t>is running in protected mode,</a:t>
            </a:r>
            <a:br>
              <a:rPr lang="en-US" sz="1800" i="1" dirty="0"/>
            </a:br>
            <a:r>
              <a:rPr lang="en-US" sz="1800" i="1" dirty="0"/>
              <a:t>has complete control over user level programs</a:t>
            </a:r>
            <a:br>
              <a:rPr lang="en-US" sz="1800" i="1" dirty="0"/>
            </a:br>
            <a:r>
              <a:rPr lang="en-US" sz="1800" i="1" dirty="0"/>
              <a:t>and grants resources for their operation.</a:t>
            </a:r>
          </a:p>
          <a:p>
            <a:pPr lvl="0"/>
            <a:r>
              <a:rPr lang="en-US" sz="1800" dirty="0" smtClean="0"/>
              <a:t>Everything </a:t>
            </a:r>
            <a:r>
              <a:rPr lang="en-US" sz="1800" dirty="0"/>
              <a:t>else is running in User mode (enforced by hardware)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L4 family tree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7280"/>
            <a:ext cx="9143643" cy="48718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5760" y="6158520"/>
            <a:ext cx="8660163" cy="425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1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Forrás: Kevin Elphinstone , Gernot Heiser, From L3 to seL4 what have we learnt in 20 years of L4 microkernels?</a:t>
            </a:r>
            <a:br>
              <a:rPr lang="hu-HU" sz="11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</a:br>
            <a:r>
              <a:rPr lang="hu-HU" sz="1100" b="0" i="0" u="none" strike="noStrike" kern="1200" cap="none" spc="0" baseline="0">
                <a:solidFill>
                  <a:srgbClr val="000000"/>
                </a:solidFill>
                <a:uFillTx/>
                <a:latin typeface="Arial" pitchFamily="2"/>
                <a:ea typeface="Lucida Sans Unicode" pitchFamily="2"/>
                <a:cs typeface="Tahoma" pitchFamily="2"/>
              </a:rPr>
              <a:t>Proceedings of the Twenty-Fourth ACM Symposium on Operating Systems Principles, November 03-06, 2013, Farminton, Pennsylvania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55" y="475917"/>
            <a:ext cx="8229600" cy="576721"/>
          </a:xfrm>
        </p:spPr>
        <p:txBody>
          <a:bodyPr lIns="0" tIns="0" rIns="0" bIns="0"/>
          <a:lstStyle/>
          <a:p>
            <a:pPr lvl="0"/>
            <a:r>
              <a:rPr lang="en-US" dirty="0"/>
              <a:t>Summary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355" y="1052638"/>
            <a:ext cx="8229600" cy="5306043"/>
          </a:xfrm>
        </p:spPr>
        <p:txBody>
          <a:bodyPr lIns="0" tIns="0" rIns="0" bIns="0"/>
          <a:lstStyle/>
          <a:p>
            <a:pPr lvl="0"/>
            <a:r>
              <a:rPr lang="en-US" sz="1600" dirty="0"/>
              <a:t>The kernel is a complex piece of software</a:t>
            </a:r>
          </a:p>
          <a:p>
            <a:pPr lvl="1"/>
            <a:r>
              <a:rPr lang="en-US" sz="1600" dirty="0"/>
              <a:t>layered, modular, monolithic or microkernel design</a:t>
            </a:r>
          </a:p>
          <a:p>
            <a:pPr lvl="1"/>
            <a:r>
              <a:rPr lang="en-US" sz="1600" dirty="0"/>
              <a:t>has many issues (a good place for improvement)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boot process is also quite complex</a:t>
            </a:r>
          </a:p>
          <a:p>
            <a:pPr lvl="1"/>
            <a:r>
              <a:rPr lang="en-US" sz="1600" dirty="0"/>
              <a:t>ROM, RAM, OS and kernel loaders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The basic operation of an OS</a:t>
            </a:r>
          </a:p>
          <a:p>
            <a:pPr lvl="1"/>
            <a:r>
              <a:rPr lang="en-US" sz="1600" dirty="0"/>
              <a:t>system services and programs</a:t>
            </a:r>
          </a:p>
          <a:p>
            <a:pPr lvl="1"/>
            <a:r>
              <a:rPr lang="en-US" sz="1600" dirty="0"/>
              <a:t>user programs</a:t>
            </a:r>
          </a:p>
          <a:p>
            <a:pPr lvl="1"/>
            <a:r>
              <a:rPr lang="en-US" sz="1600" dirty="0"/>
              <a:t>system calls</a:t>
            </a:r>
          </a:p>
          <a:p>
            <a:pPr lvl="1"/>
            <a:r>
              <a:rPr lang="en-US" sz="1600" dirty="0"/>
              <a:t>kernel internals</a:t>
            </a:r>
          </a:p>
          <a:p>
            <a:pPr lvl="1"/>
            <a:endParaRPr lang="en-US" sz="1600" dirty="0"/>
          </a:p>
          <a:p>
            <a:pPr lvl="0"/>
            <a:r>
              <a:rPr lang="en-US" sz="1600" dirty="0"/>
              <a:t>Try this at home</a:t>
            </a:r>
          </a:p>
          <a:p>
            <a:pPr lvl="1"/>
            <a:r>
              <a:rPr lang="en-US" sz="1600" dirty="0"/>
              <a:t>the boot process</a:t>
            </a:r>
          </a:p>
          <a:p>
            <a:pPr lvl="1"/>
            <a:r>
              <a:rPr lang="en-US" sz="1600" dirty="0"/>
              <a:t>system services (turn off and on)</a:t>
            </a:r>
          </a:p>
          <a:p>
            <a:pPr lvl="1"/>
            <a:r>
              <a:rPr lang="en-US" sz="1600" dirty="0" err="1"/>
              <a:t>init</a:t>
            </a:r>
            <a:r>
              <a:rPr lang="en-US" sz="1600" dirty="0"/>
              <a:t> or </a:t>
            </a:r>
            <a:r>
              <a:rPr lang="en-US" sz="1600" dirty="0" err="1"/>
              <a:t>systemd</a:t>
            </a:r>
            <a:r>
              <a:rPr lang="en-US" sz="1600" dirty="0"/>
              <a:t> management</a:t>
            </a:r>
          </a:p>
          <a:p>
            <a:pPr lvl="1"/>
            <a:r>
              <a:rPr lang="en-US" sz="1600" dirty="0"/>
              <a:t>system call monitoring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93" t="22390" r="31442" b="4876"/>
          <a:stretch>
            <a:fillRect/>
          </a:stretch>
        </p:blipFill>
        <p:spPr>
          <a:xfrm>
            <a:off x="1007266" y="781053"/>
            <a:ext cx="6880256" cy="5457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ker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The kernel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 sz="1600"/>
              <a:t>Controls user-mode processes</a:t>
            </a:r>
          </a:p>
          <a:p>
            <a:pPr lvl="1"/>
            <a:r>
              <a:rPr lang="en-US" sz="1600"/>
              <a:t>life-cycle management (creation, operation, termination)</a:t>
            </a:r>
          </a:p>
          <a:p>
            <a:pPr lvl="1"/>
            <a:r>
              <a:rPr lang="en-US" sz="1600"/>
              <a:t>event management (passes hardware and software events to processes)</a:t>
            </a:r>
          </a:p>
          <a:p>
            <a:pPr lvl="1"/>
            <a:r>
              <a:rPr lang="en-US" sz="1600"/>
              <a:t>provides common services to simplify software development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0"/>
            <a:r>
              <a:rPr lang="en-US" sz="1600"/>
              <a:t>Manages resources</a:t>
            </a:r>
          </a:p>
          <a:p>
            <a:pPr lvl="1"/>
            <a:r>
              <a:rPr lang="en-US" sz="1600"/>
              <a:t>set ups hardware elements</a:t>
            </a:r>
          </a:p>
          <a:p>
            <a:pPr lvl="1"/>
            <a:r>
              <a:rPr lang="en-US" sz="1600"/>
              <a:t>provides functions to access them</a:t>
            </a:r>
          </a:p>
          <a:p>
            <a:pPr lvl="1"/>
            <a:r>
              <a:rPr lang="en-US" sz="1600"/>
              <a:t>handles their events (e.g. interrupts)</a:t>
            </a:r>
          </a:p>
          <a:p>
            <a:pPr lvl="1"/>
            <a:r>
              <a:rPr lang="en-US" sz="1600"/>
              <a:t>resolves conflicts, allows simultaneous access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0"/>
            <a:r>
              <a:rPr lang="en-US" sz="1600"/>
              <a:t>Keeps the system reliable and secure</a:t>
            </a:r>
          </a:p>
          <a:p>
            <a:pPr lvl="1"/>
            <a:r>
              <a:rPr lang="en-US" sz="1600"/>
              <a:t>protects resources from programming errors and malicious requests</a:t>
            </a:r>
          </a:p>
          <a:p>
            <a:pPr lvl="1"/>
            <a:r>
              <a:rPr lang="en-US" sz="1600"/>
              <a:t>separates processes from each-other to protect them</a:t>
            </a:r>
          </a:p>
          <a:p>
            <a:pPr lvl="1"/>
            <a:r>
              <a:rPr lang="en-US" sz="1600"/>
              <a:t>provides security functions to user-level programs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/>
            <a:r>
              <a:rPr lang="en-US"/>
              <a:t>Other OS parts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>
            <a:spAutoFit/>
          </a:bodyPr>
          <a:lstStyle/>
          <a:p>
            <a:pPr lvl="0">
              <a:buNone/>
            </a:pPr>
            <a:endParaRPr lang="en-US"/>
          </a:p>
          <a:p>
            <a:pPr lvl="1">
              <a:buNone/>
            </a:pPr>
            <a:endParaRPr lang="en-US"/>
          </a:p>
          <a:p>
            <a:pPr lvl="0" algn="ctr">
              <a:buNone/>
            </a:pPr>
            <a:r>
              <a:rPr lang="en-US" b="1" i="1"/>
              <a:t>System Library</a:t>
            </a:r>
            <a:r>
              <a:rPr lang="en-US" i="1"/>
              <a:t> is a part of the OS that</a:t>
            </a:r>
            <a:br>
              <a:rPr lang="en-US" i="1"/>
            </a:br>
            <a:r>
              <a:rPr lang="en-US" i="1"/>
              <a:t>provides common user-level functions to programs.</a:t>
            </a:r>
          </a:p>
          <a:p>
            <a:pPr lvl="0">
              <a:buNone/>
            </a:pPr>
            <a:endParaRPr lang="en-US"/>
          </a:p>
          <a:p>
            <a:pPr lvl="1">
              <a:buNone/>
            </a:pPr>
            <a:endParaRPr lang="en-US"/>
          </a:p>
          <a:p>
            <a:pPr lvl="0" algn="ctr">
              <a:buNone/>
            </a:pPr>
            <a:r>
              <a:rPr lang="en-US" b="1" i="1"/>
              <a:t>System Programs</a:t>
            </a:r>
            <a:r>
              <a:rPr lang="en-US" i="1"/>
              <a:t> are software tools that</a:t>
            </a:r>
            <a:br>
              <a:rPr lang="en-US" i="1"/>
            </a:br>
            <a:r>
              <a:rPr lang="en-US" i="1"/>
              <a:t>solve tasks related to the operation of the OS.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 b="1" i="1"/>
              <a:t>System Services</a:t>
            </a:r>
            <a:r>
              <a:rPr lang="en-US" i="1"/>
              <a:t> are system programs</a:t>
            </a:r>
            <a:br>
              <a:rPr lang="en-US" i="1"/>
            </a:br>
            <a:r>
              <a:rPr lang="en-US" i="1"/>
              <a:t>that provide continuously available services.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apértelmezett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9591</TotalTime>
  <Words>4040</Words>
  <Application>Microsoft Office PowerPoint</Application>
  <PresentationFormat>On-screen Show (4:3)</PresentationFormat>
  <Paragraphs>769</Paragraphs>
  <Slides>61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DejaVu Sans</vt:lpstr>
      <vt:lpstr>DejaVu Sans Mono</vt:lpstr>
      <vt:lpstr>Huni_Quorum Medium BT</vt:lpstr>
      <vt:lpstr>Lucida Sans</vt:lpstr>
      <vt:lpstr>Lucida Sans Unicode</vt:lpstr>
      <vt:lpstr>StarSymbol</vt:lpstr>
      <vt:lpstr>Tahoma</vt:lpstr>
      <vt:lpstr>Alapértelmezett</vt:lpstr>
      <vt:lpstr>Alapértelmezett_</vt:lpstr>
      <vt:lpstr>Operating Systems Basic architecture and operation</vt:lpstr>
      <vt:lpstr>Let's design an operating system!</vt:lpstr>
      <vt:lpstr>Can we trust the software?</vt:lpstr>
      <vt:lpstr>OS architecture: multitasking</vt:lpstr>
      <vt:lpstr>OS architecture: governance</vt:lpstr>
      <vt:lpstr>How to implement governance?</vt:lpstr>
      <vt:lpstr>PowerPoint Presentation</vt:lpstr>
      <vt:lpstr>The kernel</vt:lpstr>
      <vt:lpstr>Other OS parts</vt:lpstr>
      <vt:lpstr>PowerPoint Presentation</vt:lpstr>
      <vt:lpstr>The main blocks of the OS and the kernel (recap)</vt:lpstr>
      <vt:lpstr>The OS structures in detail: principles and models</vt:lpstr>
      <vt:lpstr>PowerPoint Presentation</vt:lpstr>
      <vt:lpstr>What’s the problem with kernel structures?</vt:lpstr>
      <vt:lpstr>What can be done to amend the situation?</vt:lpstr>
      <vt:lpstr>The concept of microkernel</vt:lpstr>
      <vt:lpstr>Microkernel                    vs.          Monolithic kernel</vt:lpstr>
      <vt:lpstr>Second generation microkernels</vt:lpstr>
      <vt:lpstr>PowerPoint Presentation</vt:lpstr>
      <vt:lpstr>PowerPoint Presentation</vt:lpstr>
      <vt:lpstr>How to handle tasks?</vt:lpstr>
      <vt:lpstr>What kind of tasks?</vt:lpstr>
      <vt:lpstr>Let's try to characterize tasks</vt:lpstr>
      <vt:lpstr>User's expectations</vt:lpstr>
      <vt:lpstr>The optimal task execution system</vt:lpstr>
      <vt:lpstr>Why is it hard to design a good OS?</vt:lpstr>
      <vt:lpstr>PowerPoint Presentation</vt:lpstr>
      <vt:lpstr>PowerPoint Presentation</vt:lpstr>
      <vt:lpstr>AMD Ryzen</vt:lpstr>
      <vt:lpstr>AMD Ryzen</vt:lpstr>
      <vt:lpstr>Heterogeneous      multi-core systems</vt:lpstr>
      <vt:lpstr>Assigning tasks to execution units</vt:lpstr>
      <vt:lpstr>How to handle memory as a resource?</vt:lpstr>
      <vt:lpstr>File systems and storage</vt:lpstr>
      <vt:lpstr>PowerPoint Presentation</vt:lpstr>
      <vt:lpstr>PowerPoint Presentation</vt:lpstr>
      <vt:lpstr>The boot procedure</vt:lpstr>
      <vt:lpstr>PowerPoint Presentation</vt:lpstr>
      <vt:lpstr>Booting the OS (Unix kernel)</vt:lpstr>
      <vt:lpstr>Booting the OS (Windows kernel)</vt:lpstr>
      <vt:lpstr>Critical user processes in Windows (Booting the OS 2.)</vt:lpstr>
      <vt:lpstr>Critical user processes in UNIX (Booting the OS 2.)</vt:lpstr>
      <vt:lpstr>Critical user processes in UNIX (Booting the OS 3.)</vt:lpstr>
      <vt:lpstr>Alternatives of sysinit</vt:lpstr>
      <vt:lpstr>PowerPoint Presentation</vt:lpstr>
      <vt:lpstr>The kernel is a very complex software</vt:lpstr>
      <vt:lpstr>How to design such a big software</vt:lpstr>
      <vt:lpstr>PowerPoint Presentation</vt:lpstr>
      <vt:lpstr>System calls under UNIX</vt:lpstr>
      <vt:lpstr>PowerPoint Presentation</vt:lpstr>
      <vt:lpstr>Virtual system calls</vt:lpstr>
      <vt:lpstr>PowerPoint Presentation</vt:lpstr>
      <vt:lpstr>What’s the problem with kernel structures?</vt:lpstr>
      <vt:lpstr>What is the main problem with today's OS kernels?</vt:lpstr>
      <vt:lpstr>What can we do?</vt:lpstr>
      <vt:lpstr>Windows Library OS and pProcess (Drawbridge)</vt:lpstr>
      <vt:lpstr>Microkernel</vt:lpstr>
      <vt:lpstr>PowerPoint Presentation</vt:lpstr>
      <vt:lpstr>Microkernel variants</vt:lpstr>
      <vt:lpstr>L4 family tree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Operációs rendszerek - UNIX fájlrendszerek</dc:title>
  <dc:creator>Mészáros Tamás</dc:creator>
  <cp:lastModifiedBy>psarkozy</cp:lastModifiedBy>
  <cp:revision>197</cp:revision>
  <cp:lastPrinted>2013-02-18T13:56:51Z</cp:lastPrinted>
  <dcterms:created xsi:type="dcterms:W3CDTF">2007-12-03T10:23:22Z</dcterms:created>
  <dcterms:modified xsi:type="dcterms:W3CDTF">2020-02-13T13:30:43Z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áció 1">
    <vt:lpwstr/>
  </property>
  <property fmtid="{D5CDD505-2E9C-101B-9397-08002B2CF9AE}" pid="3" name="Információ 2">
    <vt:lpwstr/>
  </property>
  <property fmtid="{D5CDD505-2E9C-101B-9397-08002B2CF9AE}" pid="4" name="Információ 3">
    <vt:lpwstr/>
  </property>
  <property fmtid="{D5CDD505-2E9C-101B-9397-08002B2CF9AE}" pid="5" name="Információ 4">
    <vt:lpwstr/>
  </property>
</Properties>
</file>