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61" r:id="rId3"/>
    <p:sldId id="284" r:id="rId4"/>
    <p:sldId id="287" r:id="rId5"/>
    <p:sldId id="285" r:id="rId6"/>
    <p:sldId id="286" r:id="rId7"/>
    <p:sldId id="257" r:id="rId8"/>
    <p:sldId id="288" r:id="rId9"/>
    <p:sldId id="289" r:id="rId10"/>
    <p:sldId id="258" r:id="rId11"/>
    <p:sldId id="260" r:id="rId12"/>
    <p:sldId id="259" r:id="rId13"/>
    <p:sldId id="262" r:id="rId14"/>
    <p:sldId id="263" r:id="rId15"/>
    <p:sldId id="264" r:id="rId16"/>
    <p:sldId id="265" r:id="rId17"/>
    <p:sldId id="266" r:id="rId18"/>
    <p:sldId id="267" r:id="rId19"/>
    <p:sldId id="291"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488" autoAdjust="0"/>
  </p:normalViewPr>
  <p:slideViewPr>
    <p:cSldViewPr>
      <p:cViewPr varScale="1">
        <p:scale>
          <a:sx n="79" d="100"/>
          <a:sy n="79" d="100"/>
        </p:scale>
        <p:origin x="108" y="7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8014A7-3E76-4A8D-B716-02235D29DDE7}" type="datetimeFigureOut">
              <a:rPr lang="hu-HU" smtClean="0"/>
              <a:t>2020. 02. 12.</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39C7B9-DBA9-471C-8F8C-5DA2A7E6A871}" type="slidenum">
              <a:rPr lang="hu-HU" smtClean="0"/>
              <a:t>‹#›</a:t>
            </a:fld>
            <a:endParaRPr lang="hu-HU"/>
          </a:p>
        </p:txBody>
      </p:sp>
    </p:spTree>
    <p:extLst>
      <p:ext uri="{BB962C8B-B14F-4D97-AF65-F5344CB8AC3E}">
        <p14:creationId xmlns:p14="http://schemas.microsoft.com/office/powerpoint/2010/main" val="2220645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bell-labs.com/history/unix/firstport.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theregister.co.uk/2012/12/13/windows_market_share_just_20percent/"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bell-labs.com/history/unix/firstport.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hu-HU" dirty="0" smtClean="0"/>
              <a:t>Let's estimate our task for the semester…</a:t>
            </a:r>
          </a:p>
          <a:p>
            <a:pPr lvl="0"/>
            <a:r>
              <a:rPr lang="hu-HU" dirty="0" smtClean="0"/>
              <a:t>How big is an OS? 1 LOC = 1mm</a:t>
            </a:r>
            <a:br>
              <a:rPr lang="hu-HU" dirty="0" smtClean="0"/>
            </a:br>
            <a:r>
              <a:rPr lang="hu-HU" dirty="0" smtClean="0"/>
              <a:t>2 steps, Budapest, Lake Velence, Hungary-wide?</a:t>
            </a:r>
            <a:br>
              <a:rPr lang="hu-HU" dirty="0" smtClean="0"/>
            </a:br>
            <a:endParaRPr lang="hu-HU" dirty="0" smtClean="0"/>
          </a:p>
          <a:p>
            <a:endParaRPr lang="en-GB" dirty="0"/>
          </a:p>
        </p:txBody>
      </p:sp>
      <p:sp>
        <p:nvSpPr>
          <p:cNvPr id="4" name="Slide Number Placeholder 3"/>
          <p:cNvSpPr>
            <a:spLocks noGrp="1"/>
          </p:cNvSpPr>
          <p:nvPr>
            <p:ph type="sldNum" sz="quarter" idx="10"/>
          </p:nvPr>
        </p:nvSpPr>
        <p:spPr/>
        <p:txBody>
          <a:bodyPr/>
          <a:lstStyle/>
          <a:p>
            <a:fld id="{FB39C7B9-DBA9-471C-8F8C-5DA2A7E6A871}" type="slidenum">
              <a:rPr lang="hu-HU" smtClean="0"/>
              <a:t>3</a:t>
            </a:fld>
            <a:endParaRPr lang="hu-HU"/>
          </a:p>
        </p:txBody>
      </p:sp>
    </p:spTree>
    <p:extLst>
      <p:ext uri="{BB962C8B-B14F-4D97-AF65-F5344CB8AC3E}">
        <p14:creationId xmlns:p14="http://schemas.microsoft.com/office/powerpoint/2010/main" val="15691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lvl="0">
              <a:buNone/>
            </a:pPr>
            <a:r>
              <a:rPr lang="hu-HU" dirty="0" smtClean="0">
                <a:cs typeface="Lucida Sans Unicode" pitchFamily="2"/>
              </a:rPr>
              <a:t>Dennis Ritchie (standing) and Ken Thompson begin porting UNIX to the PDP-11 via two Teletype 33 terminals.</a:t>
            </a:r>
          </a:p>
          <a:p>
            <a:pPr lvl="0">
              <a:buNone/>
            </a:pPr>
            <a:r>
              <a:rPr lang="hu-HU" dirty="0" smtClean="0">
                <a:cs typeface="Lucida Sans Unicode" pitchFamily="2"/>
              </a:rPr>
              <a:t>Source: </a:t>
            </a:r>
            <a:r>
              <a:rPr lang="hu-HU" dirty="0" smtClean="0">
                <a:cs typeface="Lucida Sans Unicode" pitchFamily="2"/>
                <a:hlinkClick r:id="rId3"/>
              </a:rPr>
              <a:t>http://www.bell-labs.com/history/unix/firstport.html</a:t>
            </a:r>
            <a:endParaRPr lang="hu-HU" dirty="0">
              <a:cs typeface="Lucida Sans Unicode" pitchFamily="2"/>
              <a:hlinkClick r:id="rId3"/>
            </a:endParaRPr>
          </a:p>
        </p:txBody>
      </p:sp>
      <p:sp>
        <p:nvSpPr>
          <p:cNvPr id="4" name="Dia számának helye 3"/>
          <p:cNvSpPr>
            <a:spLocks noGrp="1"/>
          </p:cNvSpPr>
          <p:nvPr>
            <p:ph type="sldNum" sz="quarter" idx="10"/>
          </p:nvPr>
        </p:nvSpPr>
        <p:spPr/>
        <p:txBody>
          <a:bodyPr/>
          <a:lstStyle/>
          <a:p>
            <a:fld id="{FB39C7B9-DBA9-471C-8F8C-5DA2A7E6A871}" type="slidenum">
              <a:rPr lang="hu-HU" smtClean="0"/>
              <a:t>25</a:t>
            </a:fld>
            <a:endParaRPr lang="hu-HU"/>
          </a:p>
        </p:txBody>
      </p:sp>
    </p:spTree>
    <p:extLst>
      <p:ext uri="{BB962C8B-B14F-4D97-AF65-F5344CB8AC3E}">
        <p14:creationId xmlns:p14="http://schemas.microsoft.com/office/powerpoint/2010/main" val="3721898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http://www.internethistorypodcast.com/2014/05/the-incredible-true-story-behind-amcs-halt-and-catch-fire-how-compaq-cloned-ibm-and-created-an-empire/</a:t>
            </a:r>
            <a:endParaRPr lang="en-GB" dirty="0"/>
          </a:p>
        </p:txBody>
      </p:sp>
      <p:sp>
        <p:nvSpPr>
          <p:cNvPr id="4" name="Slide Number Placeholder 3"/>
          <p:cNvSpPr>
            <a:spLocks noGrp="1"/>
          </p:cNvSpPr>
          <p:nvPr>
            <p:ph type="sldNum" sz="quarter" idx="10"/>
          </p:nvPr>
        </p:nvSpPr>
        <p:spPr/>
        <p:txBody>
          <a:bodyPr/>
          <a:lstStyle/>
          <a:p>
            <a:fld id="{FB39C7B9-DBA9-471C-8F8C-5DA2A7E6A871}" type="slidenum">
              <a:rPr lang="hu-HU" smtClean="0"/>
              <a:t>27</a:t>
            </a:fld>
            <a:endParaRPr lang="hu-HU"/>
          </a:p>
        </p:txBody>
      </p:sp>
    </p:spTree>
    <p:extLst>
      <p:ext uri="{BB962C8B-B14F-4D97-AF65-F5344CB8AC3E}">
        <p14:creationId xmlns:p14="http://schemas.microsoft.com/office/powerpoint/2010/main" val="1938004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39C7B9-DBA9-471C-8F8C-5DA2A7E6A871}" type="slidenum">
              <a:rPr lang="hu-HU" smtClean="0"/>
              <a:t>28</a:t>
            </a:fld>
            <a:endParaRPr lang="hu-HU"/>
          </a:p>
        </p:txBody>
      </p:sp>
    </p:spTree>
    <p:extLst>
      <p:ext uri="{BB962C8B-B14F-4D97-AF65-F5344CB8AC3E}">
        <p14:creationId xmlns:p14="http://schemas.microsoft.com/office/powerpoint/2010/main" val="3299156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39C7B9-DBA9-471C-8F8C-5DA2A7E6A871}" type="slidenum">
              <a:rPr lang="hu-HU" smtClean="0"/>
              <a:t>29</a:t>
            </a:fld>
            <a:endParaRPr lang="hu-HU"/>
          </a:p>
        </p:txBody>
      </p:sp>
    </p:spTree>
    <p:extLst>
      <p:ext uri="{BB962C8B-B14F-4D97-AF65-F5344CB8AC3E}">
        <p14:creationId xmlns:p14="http://schemas.microsoft.com/office/powerpoint/2010/main" val="3866768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mtClean="0">
                <a:hlinkClick r:id="rId3"/>
              </a:rPr>
              <a:t>http://www.theregister.co.uk/2012/12/13/windows_market_share_just_20percent/</a:t>
            </a:r>
          </a:p>
          <a:p>
            <a:endParaRPr lang="hu-HU"/>
          </a:p>
        </p:txBody>
      </p:sp>
      <p:sp>
        <p:nvSpPr>
          <p:cNvPr id="4" name="Dia számának helye 3"/>
          <p:cNvSpPr>
            <a:spLocks noGrp="1"/>
          </p:cNvSpPr>
          <p:nvPr>
            <p:ph type="sldNum" sz="quarter" idx="10"/>
          </p:nvPr>
        </p:nvSpPr>
        <p:spPr/>
        <p:txBody>
          <a:bodyPr/>
          <a:lstStyle/>
          <a:p>
            <a:fld id="{FB39C7B9-DBA9-471C-8F8C-5DA2A7E6A871}" type="slidenum">
              <a:rPr lang="hu-HU" smtClean="0"/>
              <a:t>32</a:t>
            </a:fld>
            <a:endParaRPr lang="hu-HU"/>
          </a:p>
        </p:txBody>
      </p:sp>
    </p:spTree>
    <p:extLst>
      <p:ext uri="{BB962C8B-B14F-4D97-AF65-F5344CB8AC3E}">
        <p14:creationId xmlns:p14="http://schemas.microsoft.com/office/powerpoint/2010/main" val="2511897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mtClean="0">
                <a:cs typeface="Lucida Sans Unicode" pitchFamily="2"/>
              </a:rPr>
              <a:t>„The Linux Standard Base was created to lower the overall costs of supporting the Linux platform. By reducing the differences between individual Linux distributions, the LSB greatly reduces the costs involved with porting applications to different distributions, as well as lowers the cost and effort involved in after-market support of those applications.”</a:t>
            </a:r>
          </a:p>
          <a:p>
            <a:endParaRPr lang="hu-HU"/>
          </a:p>
        </p:txBody>
      </p:sp>
      <p:sp>
        <p:nvSpPr>
          <p:cNvPr id="4" name="Dia számának helye 3"/>
          <p:cNvSpPr>
            <a:spLocks noGrp="1"/>
          </p:cNvSpPr>
          <p:nvPr>
            <p:ph type="sldNum" sz="quarter" idx="10"/>
          </p:nvPr>
        </p:nvSpPr>
        <p:spPr/>
        <p:txBody>
          <a:bodyPr/>
          <a:lstStyle/>
          <a:p>
            <a:fld id="{FB39C7B9-DBA9-471C-8F8C-5DA2A7E6A871}" type="slidenum">
              <a:rPr lang="hu-HU" smtClean="0"/>
              <a:t>33</a:t>
            </a:fld>
            <a:endParaRPr lang="hu-HU"/>
          </a:p>
        </p:txBody>
      </p:sp>
    </p:spTree>
    <p:extLst>
      <p:ext uri="{BB962C8B-B14F-4D97-AF65-F5344CB8AC3E}">
        <p14:creationId xmlns:p14="http://schemas.microsoft.com/office/powerpoint/2010/main" val="3699336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39C7B9-DBA9-471C-8F8C-5DA2A7E6A871}" type="slidenum">
              <a:rPr lang="hu-HU" smtClean="0"/>
              <a:t>4</a:t>
            </a:fld>
            <a:endParaRPr lang="hu-HU"/>
          </a:p>
        </p:txBody>
      </p:sp>
    </p:spTree>
    <p:extLst>
      <p:ext uri="{BB962C8B-B14F-4D97-AF65-F5344CB8AC3E}">
        <p14:creationId xmlns:p14="http://schemas.microsoft.com/office/powerpoint/2010/main" val="3719338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hu-HU" dirty="0" smtClean="0"/>
              <a:t>Azt mondják, azok a jó eszközök, amelyeknek a használatát észre sem vesszük.</a:t>
            </a:r>
          </a:p>
          <a:p>
            <a:pPr lvl="0"/>
            <a:r>
              <a:rPr lang="hu-HU" dirty="0" smtClean="0"/>
              <a:t>Nos, az operációs rendszerek sokszor nem ilyenek.</a:t>
            </a:r>
          </a:p>
          <a:p>
            <a:pPr lvl="0"/>
            <a:r>
              <a:rPr lang="hu-HU" dirty="0" smtClean="0"/>
              <a:t>Miért kell megismerkednünk a belső működésükkel?</a:t>
            </a:r>
          </a:p>
          <a:p>
            <a:pPr lvl="0"/>
            <a:r>
              <a:rPr lang="hu-HU" dirty="0" smtClean="0"/>
              <a:t>- Egyrészt mert programozni fognak rajtuk</a:t>
            </a:r>
          </a:p>
          <a:p>
            <a:pPr lvl="0"/>
            <a:r>
              <a:rPr lang="hu-HU" dirty="0" smtClean="0"/>
              <a:t>- Másrészt ilyen rendszereket üzemeltetnek</a:t>
            </a:r>
          </a:p>
          <a:p>
            <a:pPr lvl="0"/>
            <a:r>
              <a:rPr lang="hu-HU" dirty="0" smtClean="0"/>
              <a:t>- És esetleg kikerülhet Önök közül olyan, aki jobbá is teszi majd a működésüket</a:t>
            </a:r>
          </a:p>
          <a:p>
            <a:endParaRPr lang="en-GB" dirty="0"/>
          </a:p>
        </p:txBody>
      </p:sp>
      <p:sp>
        <p:nvSpPr>
          <p:cNvPr id="4" name="Slide Number Placeholder 3"/>
          <p:cNvSpPr>
            <a:spLocks noGrp="1"/>
          </p:cNvSpPr>
          <p:nvPr>
            <p:ph type="sldNum" sz="quarter" idx="10"/>
          </p:nvPr>
        </p:nvSpPr>
        <p:spPr/>
        <p:txBody>
          <a:bodyPr/>
          <a:lstStyle/>
          <a:p>
            <a:fld id="{FB39C7B9-DBA9-471C-8F8C-5DA2A7E6A871}" type="slidenum">
              <a:rPr lang="hu-HU" smtClean="0"/>
              <a:t>7</a:t>
            </a:fld>
            <a:endParaRPr lang="hu-HU"/>
          </a:p>
        </p:txBody>
      </p:sp>
    </p:spTree>
    <p:extLst>
      <p:ext uri="{BB962C8B-B14F-4D97-AF65-F5344CB8AC3E}">
        <p14:creationId xmlns:p14="http://schemas.microsoft.com/office/powerpoint/2010/main" val="3293632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7"/>
          <p:cNvSpPr txBox="1">
            <a:spLocks noGrp="1"/>
          </p:cNvSpPr>
          <p:nvPr>
            <p:ph type="sldNum" sz="quarter" idx="5"/>
          </p:nvPr>
        </p:nvSpPr>
        <p:spPr>
          <a:ln/>
        </p:spPr>
        <p:txBody>
          <a:bodyPr wrap="square" lIns="90000" tIns="46800" rIns="90000" bIns="46800" anchor="b" anchorCtr="0">
            <a:noAutofit/>
          </a:bodyPr>
          <a:lstStyle/>
          <a:p>
            <a:pPr lvl="0"/>
            <a:fld id="{8EEEF600-3E80-4629-83F1-56225B8265FE}" type="slidenum">
              <a:t>8</a:t>
            </a:fld>
            <a:endParaRPr lang="hu-HU"/>
          </a:p>
        </p:txBody>
      </p:sp>
      <p:sp>
        <p:nvSpPr>
          <p:cNvPr id="2" name="Slide Image Placeholder 1"/>
          <p:cNvSpPr>
            <a:spLocks noGrp="1" noRot="1" noChangeAspect="1" noResize="1"/>
          </p:cNvSpPr>
          <p:nvPr>
            <p:ph type="sldImg"/>
          </p:nvPr>
        </p:nvSpPr>
        <p:spPr>
          <a:xfrm>
            <a:off x="1143000" y="685800"/>
            <a:ext cx="4572000" cy="3429000"/>
          </a:xfrm>
          <a:solidFill>
            <a:srgbClr val="99CCFF"/>
          </a:solidFill>
          <a:ln w="25400">
            <a:solidFill>
              <a:srgbClr val="000000"/>
            </a:solidFill>
            <a:prstDash val="solid"/>
          </a:ln>
        </p:spPr>
      </p:sp>
      <p:sp>
        <p:nvSpPr>
          <p:cNvPr id="3" name="Notes Placeholder 2"/>
          <p:cNvSpPr txBox="1">
            <a:spLocks noGrp="1"/>
          </p:cNvSpPr>
          <p:nvPr>
            <p:ph type="body" sz="quarter" idx="1"/>
          </p:nvPr>
        </p:nvSpPr>
        <p:spPr/>
        <p:txBody>
          <a:bodyPr>
            <a:spAutoFit/>
          </a:bodyPr>
          <a:lstStyle/>
          <a:p>
            <a:pPr lvl="0"/>
            <a:r>
              <a:rPr lang="hu-HU"/>
              <a:t>Ha autós hasonlattal élek, akkor az OS manapság olyan, mint az autó lehetett a XIX. században, mint ez az 1884-ből származó darab.</a:t>
            </a:r>
          </a:p>
        </p:txBody>
      </p:sp>
    </p:spTree>
    <p:extLst>
      <p:ext uri="{BB962C8B-B14F-4D97-AF65-F5344CB8AC3E}">
        <p14:creationId xmlns:p14="http://schemas.microsoft.com/office/powerpoint/2010/main" val="2583148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7"/>
          <p:cNvSpPr txBox="1">
            <a:spLocks noGrp="1"/>
          </p:cNvSpPr>
          <p:nvPr>
            <p:ph type="sldNum" sz="quarter" idx="5"/>
          </p:nvPr>
        </p:nvSpPr>
        <p:spPr>
          <a:ln/>
        </p:spPr>
        <p:txBody>
          <a:bodyPr wrap="square" lIns="90000" tIns="46800" rIns="90000" bIns="46800" anchor="b" anchorCtr="0">
            <a:noAutofit/>
          </a:bodyPr>
          <a:lstStyle/>
          <a:p>
            <a:pPr lvl="0"/>
            <a:fld id="{5DDAE01D-E7CD-4FE8-A8D5-479462541542}" type="slidenum">
              <a:t>9</a:t>
            </a:fld>
            <a:endParaRPr lang="hu-HU"/>
          </a:p>
        </p:txBody>
      </p:sp>
      <p:sp>
        <p:nvSpPr>
          <p:cNvPr id="2" name="Slide Image Placeholder 1"/>
          <p:cNvSpPr>
            <a:spLocks noGrp="1" noRot="1" noChangeAspect="1" noResize="1"/>
          </p:cNvSpPr>
          <p:nvPr>
            <p:ph type="sldImg"/>
          </p:nvPr>
        </p:nvSpPr>
        <p:spPr>
          <a:xfrm>
            <a:off x="1143000" y="685800"/>
            <a:ext cx="4572000" cy="3429000"/>
          </a:xfrm>
          <a:solidFill>
            <a:srgbClr val="99CCFF"/>
          </a:solidFill>
          <a:ln w="25400">
            <a:solidFill>
              <a:srgbClr val="000000"/>
            </a:solidFill>
            <a:prstDash val="solid"/>
          </a:ln>
        </p:spPr>
      </p:sp>
      <p:sp>
        <p:nvSpPr>
          <p:cNvPr id="3" name="Notes Placeholder 2"/>
          <p:cNvSpPr txBox="1">
            <a:spLocks noGrp="1"/>
          </p:cNvSpPr>
          <p:nvPr>
            <p:ph type="body" sz="quarter" idx="1"/>
          </p:nvPr>
        </p:nvSpPr>
        <p:spPr/>
        <p:txBody>
          <a:bodyPr/>
          <a:lstStyle/>
          <a:p>
            <a:pPr lvl="0"/>
            <a:r>
              <a:rPr lang="hu-HU" dirty="0"/>
              <a:t>Vagy inkább úgy néz ki, mint ez a tank.</a:t>
            </a:r>
          </a:p>
          <a:p>
            <a:pPr lvl="0"/>
            <a:r>
              <a:rPr lang="hu-HU" dirty="0"/>
              <a:t>A célnak alapvetően megfelel, lehet vele lőni, </a:t>
            </a:r>
            <a:r>
              <a:rPr lang="hu-HU" b="1" dirty="0"/>
              <a:t>viszonylag védett</a:t>
            </a:r>
            <a:r>
              <a:rPr lang="hu-HU" dirty="0"/>
              <a:t> is, de eléggé bonyolult, sok benne a hibalehetőség, és lehetne kicsit egyszerűbb a kezelése.</a:t>
            </a:r>
          </a:p>
        </p:txBody>
      </p:sp>
    </p:spTree>
    <p:extLst>
      <p:ext uri="{BB962C8B-B14F-4D97-AF65-F5344CB8AC3E}">
        <p14:creationId xmlns:p14="http://schemas.microsoft.com/office/powerpoint/2010/main" val="2532806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7"/>
          <p:cNvSpPr txBox="1">
            <a:spLocks noGrp="1"/>
          </p:cNvSpPr>
          <p:nvPr>
            <p:ph type="sldNum" sz="quarter" idx="5"/>
          </p:nvPr>
        </p:nvSpPr>
        <p:spPr>
          <a:ln/>
        </p:spPr>
        <p:txBody>
          <a:bodyPr wrap="square" lIns="90000" tIns="46800" rIns="90000" bIns="46800" anchor="b" anchorCtr="0">
            <a:noAutofit/>
          </a:bodyPr>
          <a:lstStyle/>
          <a:p>
            <a:pPr lvl="0"/>
            <a:fld id="{3E2C5C3F-0FF4-4DBC-8487-EBE0F0AC9059}" type="slidenum">
              <a:t>19</a:t>
            </a:fld>
            <a:endParaRPr lang="hu-HU"/>
          </a:p>
        </p:txBody>
      </p:sp>
      <p:sp>
        <p:nvSpPr>
          <p:cNvPr id="2" name="Slide Image Placeholder 1"/>
          <p:cNvSpPr>
            <a:spLocks noGrp="1" noRot="1" noChangeAspect="1" noResize="1"/>
          </p:cNvSpPr>
          <p:nvPr>
            <p:ph type="sldImg"/>
          </p:nvPr>
        </p:nvSpPr>
        <p:spPr>
          <a:xfrm>
            <a:off x="1143000" y="685800"/>
            <a:ext cx="4572000" cy="3429000"/>
          </a:xfrm>
          <a:solidFill>
            <a:srgbClr val="99CCFF"/>
          </a:solidFill>
          <a:ln w="25400">
            <a:solidFill>
              <a:srgbClr val="000000"/>
            </a:solidFill>
            <a:prstDash val="solid"/>
          </a:ln>
        </p:spPr>
      </p:sp>
      <p:sp>
        <p:nvSpPr>
          <p:cNvPr id="3" name="Notes Placeholder 2"/>
          <p:cNvSpPr txBox="1">
            <a:spLocks noGrp="1"/>
          </p:cNvSpPr>
          <p:nvPr>
            <p:ph type="body" sz="quarter" idx="1"/>
          </p:nvPr>
        </p:nvSpPr>
        <p:spPr/>
        <p:txBody>
          <a:bodyPr/>
          <a:lstStyle/>
          <a:p>
            <a:pPr lvl="0"/>
            <a:r>
              <a:rPr lang="hu-HU"/>
              <a:t>TODO: saját változatot készíteni!</a:t>
            </a:r>
          </a:p>
        </p:txBody>
      </p:sp>
    </p:spTree>
    <p:extLst>
      <p:ext uri="{BB962C8B-B14F-4D97-AF65-F5344CB8AC3E}">
        <p14:creationId xmlns:p14="http://schemas.microsoft.com/office/powerpoint/2010/main" val="3481532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hu-HU" dirty="0" smtClean="0"/>
              <a:t>Az első operációs rendszerek az emberek aktív közreműködését igényelték.</a:t>
            </a:r>
          </a:p>
          <a:p>
            <a:pPr lvl="0"/>
            <a:r>
              <a:rPr lang="hu-HU" dirty="0" smtClean="0"/>
              <a:t>Ma pedig sok száz összekapcsolt gép életét felügyelik.</a:t>
            </a:r>
          </a:p>
          <a:p>
            <a:endParaRPr lang="en-GB" dirty="0"/>
          </a:p>
        </p:txBody>
      </p:sp>
      <p:sp>
        <p:nvSpPr>
          <p:cNvPr id="4" name="Slide Number Placeholder 3"/>
          <p:cNvSpPr>
            <a:spLocks noGrp="1"/>
          </p:cNvSpPr>
          <p:nvPr>
            <p:ph type="sldNum" sz="quarter" idx="10"/>
          </p:nvPr>
        </p:nvSpPr>
        <p:spPr/>
        <p:txBody>
          <a:bodyPr/>
          <a:lstStyle/>
          <a:p>
            <a:fld id="{FB39C7B9-DBA9-471C-8F8C-5DA2A7E6A871}" type="slidenum">
              <a:rPr lang="hu-HU" smtClean="0"/>
              <a:t>20</a:t>
            </a:fld>
            <a:endParaRPr lang="hu-HU"/>
          </a:p>
        </p:txBody>
      </p:sp>
    </p:spTree>
    <p:extLst>
      <p:ext uri="{BB962C8B-B14F-4D97-AF65-F5344CB8AC3E}">
        <p14:creationId xmlns:p14="http://schemas.microsoft.com/office/powerpoint/2010/main" val="140324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hu-HU" dirty="0" smtClean="0"/>
              <a:t>Az USA trösztellenes törvénye miatt ebből nem tudott üzletet csinálni az AT&amp;T.</a:t>
            </a:r>
          </a:p>
          <a:p>
            <a:pPr lvl="0"/>
            <a:r>
              <a:rPr lang="hu-HU" dirty="0" smtClean="0"/>
              <a:t>Óriási volt az érdeklődés a C forráskódban közzétett operációs rendszer iránt.</a:t>
            </a:r>
          </a:p>
          <a:p>
            <a:endParaRPr lang="en-GB" dirty="0"/>
          </a:p>
        </p:txBody>
      </p:sp>
      <p:sp>
        <p:nvSpPr>
          <p:cNvPr id="4" name="Slide Number Placeholder 3"/>
          <p:cNvSpPr>
            <a:spLocks noGrp="1"/>
          </p:cNvSpPr>
          <p:nvPr>
            <p:ph type="sldNum" sz="quarter" idx="10"/>
          </p:nvPr>
        </p:nvSpPr>
        <p:spPr/>
        <p:txBody>
          <a:bodyPr/>
          <a:lstStyle/>
          <a:p>
            <a:fld id="{FB39C7B9-DBA9-471C-8F8C-5DA2A7E6A871}" type="slidenum">
              <a:rPr lang="hu-HU" smtClean="0"/>
              <a:t>23</a:t>
            </a:fld>
            <a:endParaRPr lang="hu-HU"/>
          </a:p>
        </p:txBody>
      </p:sp>
    </p:spTree>
    <p:extLst>
      <p:ext uri="{BB962C8B-B14F-4D97-AF65-F5344CB8AC3E}">
        <p14:creationId xmlns:p14="http://schemas.microsoft.com/office/powerpoint/2010/main" val="3320126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hu-HU" dirty="0" smtClean="0">
                <a:cs typeface="Lucida Sans Unicode" pitchFamily="2"/>
              </a:rPr>
              <a:t>Dennis Ritchie (standing) and Ken Thompson begin porting UNIX to the PDP-11 via two Teletype 33 terminals.</a:t>
            </a:r>
          </a:p>
          <a:p>
            <a:pPr lvl="0"/>
            <a:r>
              <a:rPr lang="hu-HU" dirty="0" smtClean="0">
                <a:cs typeface="Lucida Sans Unicode" pitchFamily="2"/>
              </a:rPr>
              <a:t>Forrás: </a:t>
            </a:r>
            <a:r>
              <a:rPr lang="hu-HU" dirty="0" smtClean="0">
                <a:cs typeface="Lucida Sans Unicode" pitchFamily="2"/>
                <a:hlinkClick r:id="rId3"/>
              </a:rPr>
              <a:t>http://www.bell-labs.com/history/unix/firstport.html</a:t>
            </a:r>
          </a:p>
          <a:p>
            <a:endParaRPr lang="en-GB" dirty="0"/>
          </a:p>
        </p:txBody>
      </p:sp>
      <p:sp>
        <p:nvSpPr>
          <p:cNvPr id="4" name="Slide Number Placeholder 3"/>
          <p:cNvSpPr>
            <a:spLocks noGrp="1"/>
          </p:cNvSpPr>
          <p:nvPr>
            <p:ph type="sldNum" sz="quarter" idx="10"/>
          </p:nvPr>
        </p:nvSpPr>
        <p:spPr/>
        <p:txBody>
          <a:bodyPr/>
          <a:lstStyle/>
          <a:p>
            <a:fld id="{FB39C7B9-DBA9-471C-8F8C-5DA2A7E6A871}" type="slidenum">
              <a:rPr lang="hu-HU" smtClean="0"/>
              <a:t>24</a:t>
            </a:fld>
            <a:endParaRPr lang="hu-HU"/>
          </a:p>
        </p:txBody>
      </p:sp>
    </p:spTree>
    <p:extLst>
      <p:ext uri="{BB962C8B-B14F-4D97-AF65-F5344CB8AC3E}">
        <p14:creationId xmlns:p14="http://schemas.microsoft.com/office/powerpoint/2010/main" val="1048581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6B4BABB7-4E9A-4C85-AF7B-691C4A374ACF}" type="datetimeFigureOut">
              <a:rPr lang="hu-HU" smtClean="0"/>
              <a:t>2020. 02. 12.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05C5DC8-9103-45CD-8D0B-51CE7B2850B3}" type="slidenum">
              <a:rPr lang="hu-HU" smtClean="0"/>
              <a:t>‹#›</a:t>
            </a:fld>
            <a:endParaRPr lang="hu-HU"/>
          </a:p>
        </p:txBody>
      </p:sp>
    </p:spTree>
    <p:extLst>
      <p:ext uri="{BB962C8B-B14F-4D97-AF65-F5344CB8AC3E}">
        <p14:creationId xmlns:p14="http://schemas.microsoft.com/office/powerpoint/2010/main" val="3968434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6B4BABB7-4E9A-4C85-AF7B-691C4A374ACF}" type="datetimeFigureOut">
              <a:rPr lang="hu-HU" smtClean="0"/>
              <a:t>2020. 02. 12.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05C5DC8-9103-45CD-8D0B-51CE7B2850B3}" type="slidenum">
              <a:rPr lang="hu-HU" smtClean="0"/>
              <a:t>‹#›</a:t>
            </a:fld>
            <a:endParaRPr lang="hu-HU"/>
          </a:p>
        </p:txBody>
      </p:sp>
    </p:spTree>
    <p:extLst>
      <p:ext uri="{BB962C8B-B14F-4D97-AF65-F5344CB8AC3E}">
        <p14:creationId xmlns:p14="http://schemas.microsoft.com/office/powerpoint/2010/main" val="1817269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6B4BABB7-4E9A-4C85-AF7B-691C4A374ACF}" type="datetimeFigureOut">
              <a:rPr lang="hu-HU" smtClean="0"/>
              <a:t>2020. 02. 12.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05C5DC8-9103-45CD-8D0B-51CE7B2850B3}" type="slidenum">
              <a:rPr lang="hu-HU" smtClean="0"/>
              <a:t>‹#›</a:t>
            </a:fld>
            <a:endParaRPr lang="hu-HU"/>
          </a:p>
        </p:txBody>
      </p:sp>
    </p:spTree>
    <p:extLst>
      <p:ext uri="{BB962C8B-B14F-4D97-AF65-F5344CB8AC3E}">
        <p14:creationId xmlns:p14="http://schemas.microsoft.com/office/powerpoint/2010/main" val="3717882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6B4BABB7-4E9A-4C85-AF7B-691C4A374ACF}" type="datetimeFigureOut">
              <a:rPr lang="hu-HU" smtClean="0"/>
              <a:t>2020. 02. 12.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05C5DC8-9103-45CD-8D0B-51CE7B2850B3}" type="slidenum">
              <a:rPr lang="hu-HU" smtClean="0"/>
              <a:t>‹#›</a:t>
            </a:fld>
            <a:endParaRPr lang="hu-HU"/>
          </a:p>
        </p:txBody>
      </p:sp>
    </p:spTree>
    <p:extLst>
      <p:ext uri="{BB962C8B-B14F-4D97-AF65-F5344CB8AC3E}">
        <p14:creationId xmlns:p14="http://schemas.microsoft.com/office/powerpoint/2010/main" val="1922111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6B4BABB7-4E9A-4C85-AF7B-691C4A374ACF}" type="datetimeFigureOut">
              <a:rPr lang="hu-HU" smtClean="0"/>
              <a:t>2020. 02. 12.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05C5DC8-9103-45CD-8D0B-51CE7B2850B3}" type="slidenum">
              <a:rPr lang="hu-HU" smtClean="0"/>
              <a:t>‹#›</a:t>
            </a:fld>
            <a:endParaRPr lang="hu-HU"/>
          </a:p>
        </p:txBody>
      </p:sp>
    </p:spTree>
    <p:extLst>
      <p:ext uri="{BB962C8B-B14F-4D97-AF65-F5344CB8AC3E}">
        <p14:creationId xmlns:p14="http://schemas.microsoft.com/office/powerpoint/2010/main" val="2950069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6B4BABB7-4E9A-4C85-AF7B-691C4A374ACF}" type="datetimeFigureOut">
              <a:rPr lang="hu-HU" smtClean="0"/>
              <a:t>2020. 02. 12.</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05C5DC8-9103-45CD-8D0B-51CE7B2850B3}" type="slidenum">
              <a:rPr lang="hu-HU" smtClean="0"/>
              <a:t>‹#›</a:t>
            </a:fld>
            <a:endParaRPr lang="hu-HU"/>
          </a:p>
        </p:txBody>
      </p:sp>
    </p:spTree>
    <p:extLst>
      <p:ext uri="{BB962C8B-B14F-4D97-AF65-F5344CB8AC3E}">
        <p14:creationId xmlns:p14="http://schemas.microsoft.com/office/powerpoint/2010/main" val="4158323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6B4BABB7-4E9A-4C85-AF7B-691C4A374ACF}" type="datetimeFigureOut">
              <a:rPr lang="hu-HU" smtClean="0"/>
              <a:t>2020. 02. 12.</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B05C5DC8-9103-45CD-8D0B-51CE7B2850B3}" type="slidenum">
              <a:rPr lang="hu-HU" smtClean="0"/>
              <a:t>‹#›</a:t>
            </a:fld>
            <a:endParaRPr lang="hu-HU"/>
          </a:p>
        </p:txBody>
      </p:sp>
    </p:spTree>
    <p:extLst>
      <p:ext uri="{BB962C8B-B14F-4D97-AF65-F5344CB8AC3E}">
        <p14:creationId xmlns:p14="http://schemas.microsoft.com/office/powerpoint/2010/main" val="937535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6B4BABB7-4E9A-4C85-AF7B-691C4A374ACF}" type="datetimeFigureOut">
              <a:rPr lang="hu-HU" smtClean="0"/>
              <a:t>2020. 02. 12.</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B05C5DC8-9103-45CD-8D0B-51CE7B2850B3}" type="slidenum">
              <a:rPr lang="hu-HU" smtClean="0"/>
              <a:t>‹#›</a:t>
            </a:fld>
            <a:endParaRPr lang="hu-HU"/>
          </a:p>
        </p:txBody>
      </p:sp>
    </p:spTree>
    <p:extLst>
      <p:ext uri="{BB962C8B-B14F-4D97-AF65-F5344CB8AC3E}">
        <p14:creationId xmlns:p14="http://schemas.microsoft.com/office/powerpoint/2010/main" val="3975342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6B4BABB7-4E9A-4C85-AF7B-691C4A374ACF}" type="datetimeFigureOut">
              <a:rPr lang="hu-HU" smtClean="0"/>
              <a:t>2020. 02. 12.</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B05C5DC8-9103-45CD-8D0B-51CE7B2850B3}" type="slidenum">
              <a:rPr lang="hu-HU" smtClean="0"/>
              <a:t>‹#›</a:t>
            </a:fld>
            <a:endParaRPr lang="hu-HU"/>
          </a:p>
        </p:txBody>
      </p:sp>
    </p:spTree>
    <p:extLst>
      <p:ext uri="{BB962C8B-B14F-4D97-AF65-F5344CB8AC3E}">
        <p14:creationId xmlns:p14="http://schemas.microsoft.com/office/powerpoint/2010/main" val="2930490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6B4BABB7-4E9A-4C85-AF7B-691C4A374ACF}" type="datetimeFigureOut">
              <a:rPr lang="hu-HU" smtClean="0"/>
              <a:t>2020. 02. 12.</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05C5DC8-9103-45CD-8D0B-51CE7B2850B3}" type="slidenum">
              <a:rPr lang="hu-HU" smtClean="0"/>
              <a:t>‹#›</a:t>
            </a:fld>
            <a:endParaRPr lang="hu-HU"/>
          </a:p>
        </p:txBody>
      </p:sp>
    </p:spTree>
    <p:extLst>
      <p:ext uri="{BB962C8B-B14F-4D97-AF65-F5344CB8AC3E}">
        <p14:creationId xmlns:p14="http://schemas.microsoft.com/office/powerpoint/2010/main" val="3386333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6B4BABB7-4E9A-4C85-AF7B-691C4A374ACF}" type="datetimeFigureOut">
              <a:rPr lang="hu-HU" smtClean="0"/>
              <a:t>2020. 02. 12.</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05C5DC8-9103-45CD-8D0B-51CE7B2850B3}" type="slidenum">
              <a:rPr lang="hu-HU" smtClean="0"/>
              <a:t>‹#›</a:t>
            </a:fld>
            <a:endParaRPr lang="hu-HU"/>
          </a:p>
        </p:txBody>
      </p:sp>
    </p:spTree>
    <p:extLst>
      <p:ext uri="{BB962C8B-B14F-4D97-AF65-F5344CB8AC3E}">
        <p14:creationId xmlns:p14="http://schemas.microsoft.com/office/powerpoint/2010/main" val="2887567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BABB7-4E9A-4C85-AF7B-691C4A374ACF}" type="datetimeFigureOut">
              <a:rPr lang="hu-HU" smtClean="0"/>
              <a:t>2020. 02. 12.</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5C5DC8-9103-45CD-8D0B-51CE7B2850B3}" type="slidenum">
              <a:rPr lang="hu-HU" smtClean="0"/>
              <a:t>‹#›</a:t>
            </a:fld>
            <a:endParaRPr lang="hu-HU"/>
          </a:p>
        </p:txBody>
      </p:sp>
      <p:sp>
        <p:nvSpPr>
          <p:cNvPr id="7" name="Szabadkézi sokszög 6"/>
          <p:cNvSpPr/>
          <p:nvPr userDrawn="1"/>
        </p:nvSpPr>
        <p:spPr>
          <a:xfrm>
            <a:off x="0" y="0"/>
            <a:ext cx="9144000" cy="253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92034"/>
          </a:solidFill>
          <a:ln>
            <a:noFill/>
            <a:prstDash val="solid"/>
          </a:ln>
        </p:spPr>
        <p:txBody>
          <a:bodyPr vert="horz" wrap="square" lIns="90000" tIns="46800" rIns="90000" bIns="46800" anchor="ctr" anchorCtr="0" compatLnSpc="1"/>
          <a:lstStyle/>
          <a:p>
            <a:pPr marL="1368000" marR="0" lvl="0" indent="0" algn="l" rtl="0" hangingPunct="1">
              <a:lnSpc>
                <a:spcPct val="100000"/>
              </a:lnSpc>
              <a:spcBef>
                <a:spcPts val="0"/>
              </a:spcBef>
              <a:spcAft>
                <a:spcPts val="0"/>
              </a:spcAft>
              <a:buNone/>
              <a:tabLst>
                <a:tab pos="3852000" algn="l"/>
                <a:tab pos="8704440" algn="r"/>
                <a:tab pos="9722879" algn="l"/>
              </a:tabLst>
            </a:pPr>
            <a:r>
              <a:rPr lang="hu-HU" sz="1300" b="0" i="0" u="none" strike="noStrike" baseline="0">
                <a:ln>
                  <a:noFill/>
                </a:ln>
                <a:solidFill>
                  <a:srgbClr val="FFFFFF"/>
                </a:solidFill>
                <a:latin typeface="Arial" pitchFamily="34"/>
                <a:ea typeface="Lucida Sans Unicode" pitchFamily="2"/>
                <a:cs typeface="Tahoma" pitchFamily="2"/>
              </a:rPr>
              <a:t>BME MIT	</a:t>
            </a:r>
            <a:r>
              <a:rPr lang="hu-HU" sz="1300" b="0" i="0" u="none" strike="noStrike" baseline="0" smtClean="0">
                <a:ln>
                  <a:noFill/>
                </a:ln>
                <a:solidFill>
                  <a:srgbClr val="FFFFFF"/>
                </a:solidFill>
                <a:latin typeface="Arial" pitchFamily="34"/>
                <a:ea typeface="Lucida Sans Unicode" pitchFamily="2"/>
                <a:cs typeface="Tahoma" pitchFamily="2"/>
              </a:rPr>
              <a:t>Operating Systems</a:t>
            </a:r>
            <a:r>
              <a:rPr lang="hu-HU" sz="1300" b="0" i="0" u="none" strike="noStrike" baseline="0">
                <a:ln>
                  <a:noFill/>
                </a:ln>
                <a:solidFill>
                  <a:srgbClr val="FFFFFF"/>
                </a:solidFill>
                <a:latin typeface="Arial" pitchFamily="34"/>
                <a:ea typeface="Lucida Sans Unicode" pitchFamily="2"/>
                <a:cs typeface="Tahoma" pitchFamily="2"/>
              </a:rPr>
              <a:t>	</a:t>
            </a:r>
            <a:r>
              <a:rPr lang="hu-HU" sz="1300" b="0" i="0" u="none" strike="noStrike" baseline="0" smtClean="0">
                <a:ln>
                  <a:noFill/>
                </a:ln>
                <a:solidFill>
                  <a:srgbClr val="FFFFFF"/>
                </a:solidFill>
                <a:latin typeface="Arial" pitchFamily="34"/>
                <a:ea typeface="Lucida Sans Unicode" pitchFamily="2"/>
                <a:cs typeface="Tahoma" pitchFamily="2"/>
              </a:rPr>
              <a:t>Spring 2017.</a:t>
            </a:r>
            <a:endParaRPr lang="hu-HU" sz="1300" b="0" i="0" u="none" strike="noStrike" baseline="0">
              <a:ln>
                <a:noFill/>
              </a:ln>
              <a:solidFill>
                <a:srgbClr val="FFFFFF"/>
              </a:solidFill>
              <a:latin typeface="Arial" pitchFamily="34"/>
              <a:ea typeface="Lucida Sans Unicode" pitchFamily="2"/>
              <a:cs typeface="Tahoma" pitchFamily="2"/>
            </a:endParaRPr>
          </a:p>
        </p:txBody>
      </p:sp>
      <p:pic>
        <p:nvPicPr>
          <p:cNvPr id="8" name="Kép 7"/>
          <p:cNvPicPr>
            <a:picLocks noChangeAspect="1"/>
          </p:cNvPicPr>
          <p:nvPr userDrawn="1"/>
        </p:nvPicPr>
        <p:blipFill>
          <a:blip r:embed="rId13" cstate="screen">
            <a:lum/>
            <a:alphaModFix/>
            <a:extLst>
              <a:ext uri="{28A0092B-C50C-407E-A947-70E740481C1C}">
                <a14:useLocalDpi xmlns:a14="http://schemas.microsoft.com/office/drawing/2010/main"/>
              </a:ext>
            </a:extLst>
          </a:blip>
          <a:srcRect/>
          <a:stretch>
            <a:fillRect/>
          </a:stretch>
        </p:blipFill>
        <p:spPr>
          <a:xfrm>
            <a:off x="214560" y="-36000"/>
            <a:ext cx="1075680" cy="345600"/>
          </a:xfrm>
          <a:prstGeom prst="rect">
            <a:avLst/>
          </a:prstGeom>
          <a:noFill/>
          <a:ln>
            <a:noFill/>
          </a:ln>
        </p:spPr>
      </p:pic>
      <p:sp>
        <p:nvSpPr>
          <p:cNvPr id="9" name="Szabadkézi sokszög 8"/>
          <p:cNvSpPr/>
          <p:nvPr userDrawn="1"/>
        </p:nvSpPr>
        <p:spPr>
          <a:xfrm>
            <a:off x="0" y="6603120"/>
            <a:ext cx="9144000" cy="2559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92034"/>
          </a:solidFill>
          <a:ln>
            <a:noFill/>
            <a:prstDash val="solid"/>
          </a:ln>
        </p:spPr>
        <p:txBody>
          <a:bodyPr vert="horz" wrap="square" lIns="90000" tIns="46800" rIns="90000" bIns="46800" anchor="ctr" anchorCtr="0" compatLnSpc="1"/>
          <a:lstStyle/>
          <a:p>
            <a:pPr marL="144000" marR="0" lvl="0" indent="0" algn="l" rtl="0" hangingPunct="1">
              <a:lnSpc>
                <a:spcPct val="100000"/>
              </a:lnSpc>
              <a:spcBef>
                <a:spcPts val="0"/>
              </a:spcBef>
              <a:spcAft>
                <a:spcPts val="0"/>
              </a:spcAft>
              <a:buNone/>
              <a:tabLst>
                <a:tab pos="144000" algn="l"/>
                <a:tab pos="4446000" algn="ctr"/>
                <a:tab pos="8814240" algn="r"/>
                <a:tab pos="9843480" algn="l"/>
              </a:tabLst>
            </a:pPr>
            <a:r>
              <a:rPr lang="hu-HU" sz="1300" b="0" i="0" u="none" strike="noStrike" baseline="0" dirty="0" err="1" smtClean="0">
                <a:ln>
                  <a:noFill/>
                </a:ln>
                <a:solidFill>
                  <a:srgbClr val="FFFFFF"/>
                </a:solidFill>
                <a:latin typeface="Arial" pitchFamily="34"/>
                <a:ea typeface="Lucida Sans Unicode" pitchFamily="2"/>
                <a:cs typeface="Tahoma" pitchFamily="2"/>
              </a:rPr>
              <a:t>Introduction</a:t>
            </a:r>
            <a:r>
              <a:rPr lang="en-US" sz="1300" b="0" i="0" u="none" strike="noStrike" baseline="0" dirty="0">
                <a:ln>
                  <a:noFill/>
                </a:ln>
                <a:solidFill>
                  <a:srgbClr val="FFFFFF"/>
                </a:solidFill>
                <a:latin typeface="Lucida Sans" pitchFamily="34"/>
                <a:ea typeface="Lucida Sans Unicode" pitchFamily="2"/>
                <a:cs typeface="Tahoma" pitchFamily="2"/>
              </a:rPr>
              <a:t>		 </a:t>
            </a:r>
            <a:fld id="{0CB70EE1-8A44-41CD-97B3-65BE96751241}" type="slidenum">
              <a:rPr sz="1400" smtClean="0">
                <a:latin typeface="+mj-lt"/>
              </a:rPr>
              <a:t>‹#›</a:t>
            </a:fld>
            <a:r>
              <a:rPr lang="hu-HU" sz="1400" b="0" i="0" u="none" strike="noStrike" baseline="0" dirty="0" smtClean="0">
                <a:ln>
                  <a:noFill/>
                </a:ln>
                <a:solidFill>
                  <a:srgbClr val="FFFFFF"/>
                </a:solidFill>
                <a:latin typeface="+mj-lt"/>
                <a:ea typeface="Lucida Sans Unicode" pitchFamily="2"/>
                <a:cs typeface="Tahoma" pitchFamily="2"/>
              </a:rPr>
              <a:t> / 31</a:t>
            </a:r>
            <a:endParaRPr lang="hu-HU" sz="1400" b="0" i="0" u="none" strike="noStrike" baseline="0" dirty="0">
              <a:ln>
                <a:noFill/>
              </a:ln>
              <a:solidFill>
                <a:srgbClr val="FFFFFF"/>
              </a:solidFill>
              <a:latin typeface="+mj-lt"/>
              <a:ea typeface="Lucida Sans Unicode" pitchFamily="2"/>
              <a:cs typeface="Tahoma" pitchFamily="2"/>
            </a:endParaRPr>
          </a:p>
        </p:txBody>
      </p:sp>
    </p:spTree>
    <p:extLst>
      <p:ext uri="{BB962C8B-B14F-4D97-AF65-F5344CB8AC3E}">
        <p14:creationId xmlns:p14="http://schemas.microsoft.com/office/powerpoint/2010/main" val="1670816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blog.mit.bme.hu/meszaros/node/164" TargetMode="External"/><Relationship Id="rId2" Type="http://schemas.openxmlformats.org/officeDocument/2006/relationships/hyperlink" Target="http://www.pabr.org/kernel3d/kernel3d.html" TargetMode="External"/><Relationship Id="rId1" Type="http://schemas.openxmlformats.org/officeDocument/2006/relationships/slideLayout" Target="../slideLayouts/slideLayout2.xml"/><Relationship Id="rId5" Type="http://schemas.openxmlformats.org/officeDocument/2006/relationships/hyperlink" Target="http://en.wikiversity.org/wiki/Reading_the_Linux_Kernel_Sources" TargetMode="External"/><Relationship Id="rId4" Type="http://schemas.openxmlformats.org/officeDocument/2006/relationships/hyperlink" Target="http://www.jukie.net/bart/blog/linux-kernel-walkthrough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www.explainxkcd.com/wiki/index.php/1508:_Operating_System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distrowatch.co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en.wikipedia.org/wiki/Usage_share_of_operating_system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linuxfoundation.org/collaborate/workgroups/lsb"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dl.acm.org/citation.cfm?id=224076" TargetMode="External"/><Relationship Id="rId2" Type="http://schemas.openxmlformats.org/officeDocument/2006/relationships/hyperlink" Target="http://dl.acm.org/citation.cfm?doid=1629575.1629579" TargetMode="External"/><Relationship Id="rId1" Type="http://schemas.openxmlformats.org/officeDocument/2006/relationships/slideLayout" Target="../slideLayouts/slideLayout2.xml"/><Relationship Id="rId4" Type="http://schemas.openxmlformats.org/officeDocument/2006/relationships/hyperlink" Target="https://www.usenix.org/conference/hotos15/workshop-program/presentation/faraboschi"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phoronix.com/scan.php?page=news_item&amp;px=Linux-4.14-Code-Size" TargetMode="External"/><Relationship Id="rId5" Type="http://schemas.openxmlformats.org/officeDocument/2006/relationships/hyperlink" Target="https://www.facebook.com/windows/posts/155741344475532" TargetMode="External"/><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cím 2"/>
          <p:cNvSpPr txBox="1">
            <a:spLocks noGrp="1"/>
          </p:cNvSpPr>
          <p:nvPr>
            <p:ph type="subTitle" idx="4294967295"/>
          </p:nvPr>
        </p:nvSpPr>
        <p:spPr>
          <a:xfrm>
            <a:off x="0" y="3212976"/>
            <a:ext cx="9144000" cy="3200876"/>
          </a:xfrm>
        </p:spPr>
        <p:txBody>
          <a:bodyPr>
            <a:spAutoFit/>
          </a:bodyPr>
          <a:lstStyle>
            <a:defPPr lvl="0">
              <a:buClr>
                <a:srgbClr val="000000"/>
              </a:buClr>
              <a:buSzPct val="100000"/>
              <a:buFont typeface="Huni_Quorum Medium BT" pitchFamily="34"/>
              <a:buNone/>
            </a:defPPr>
            <a:lvl1pPr lvl="0">
              <a:buClr>
                <a:srgbClr val="000000"/>
              </a:buClr>
              <a:buSzPct val="100000"/>
              <a:buFont typeface="Huni_Quorum Medium BT" pitchFamily="34"/>
              <a:buChar char="•"/>
            </a:lvl1pPr>
            <a:lvl2pPr lvl="1">
              <a:buClr>
                <a:srgbClr val="000000"/>
              </a:buClr>
              <a:buSzPct val="100000"/>
              <a:buFont typeface="Huni_Quorum Medium BT" pitchFamily="34"/>
              <a:buChar char="–"/>
            </a:lvl2pPr>
            <a:lvl3pPr lvl="2">
              <a:buClr>
                <a:srgbClr val="000000"/>
              </a:buClr>
              <a:buSzPct val="100000"/>
              <a:buFont typeface="Huni_Quorum Medium BT" pitchFamily="34"/>
              <a:buChar char="•"/>
            </a:lvl3pPr>
            <a:lvl4pPr lvl="3">
              <a:buClr>
                <a:srgbClr val="000000"/>
              </a:buClr>
              <a:buSzPct val="100000"/>
              <a:buFont typeface="Huni_Quorum Medium BT" pitchFamily="34"/>
              <a:buChar char="–"/>
            </a:lvl4pPr>
            <a:lvl5pPr lvl="4">
              <a:buClr>
                <a:srgbClr val="000000"/>
              </a:buClr>
              <a:buSzPct val="100000"/>
              <a:buFont typeface="Huni_Quorum Medium BT" pitchFamily="34"/>
              <a:buChar char="»"/>
            </a:lvl5pPr>
            <a:lvl6pPr lvl="5">
              <a:buClr>
                <a:srgbClr val="000000"/>
              </a:buClr>
              <a:buSzPct val="100000"/>
              <a:buFont typeface="Huni_Quorum Medium BT" pitchFamily="34"/>
              <a:buChar char="»"/>
            </a:lvl6pPr>
            <a:lvl7pPr lvl="6">
              <a:buClr>
                <a:srgbClr val="000000"/>
              </a:buClr>
              <a:buSzPct val="100000"/>
              <a:buFont typeface="Huni_Quorum Medium BT" pitchFamily="34"/>
              <a:buChar char="»"/>
            </a:lvl7pPr>
            <a:lvl8pPr lvl="7">
              <a:buClr>
                <a:srgbClr val="000000"/>
              </a:buClr>
              <a:buSzPct val="100000"/>
              <a:buFont typeface="Huni_Quorum Medium BT" pitchFamily="34"/>
              <a:buChar char="»"/>
            </a:lvl8pPr>
            <a:lvl9pPr lvl="8">
              <a:buClr>
                <a:srgbClr val="000000"/>
              </a:buClr>
              <a:buSzPct val="100000"/>
              <a:buFont typeface="Huni_Quorum Medium BT" pitchFamily="34"/>
              <a:buChar char="»"/>
            </a:lvl9pPr>
          </a:lstStyle>
          <a:p>
            <a:pPr marL="0" lvl="0" indent="0" algn="ctr">
              <a:spcBef>
                <a:spcPts val="598"/>
              </a:spcBef>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i="1" dirty="0" smtClean="0">
                <a:latin typeface="Huni_Quorum Medium BT" pitchFamily="34"/>
              </a:rPr>
              <a:t>Peter Sarkozy</a:t>
            </a:r>
            <a:r>
              <a:rPr lang="en-US" sz="1800" i="1" dirty="0" smtClean="0">
                <a:latin typeface="Huni_Quorum Medium BT" pitchFamily="34"/>
              </a:rPr>
              <a:t/>
            </a:r>
            <a:br>
              <a:rPr lang="en-US" sz="1800" i="1" dirty="0" smtClean="0">
                <a:latin typeface="Huni_Quorum Medium BT" pitchFamily="34"/>
              </a:rPr>
            </a:br>
            <a:r>
              <a:rPr lang="en-US" sz="1200" dirty="0" smtClean="0">
                <a:latin typeface="Huni_Quorum Medium BT" pitchFamily="34"/>
              </a:rPr>
              <a:t>http://www.mit.bme.hu/~psarkozy/</a:t>
            </a:r>
          </a:p>
          <a:p>
            <a:pPr marL="0" lvl="0" indent="0" algn="ctr">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i="1" dirty="0" smtClean="0">
                <a:latin typeface="Huni_Quorum Medium BT" pitchFamily="34"/>
              </a:rPr>
              <a:t>psarkozy@mit.bme.hu</a:t>
            </a:r>
          </a:p>
          <a:p>
            <a:pPr marL="0" lvl="0" indent="0" algn="ctr">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i="1" dirty="0" smtClean="0">
              <a:latin typeface="Huni_Quorum Medium BT" pitchFamily="34"/>
            </a:endParaRPr>
          </a:p>
          <a:p>
            <a:pPr marL="0" lvl="0" indent="0" algn="ctr">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200" dirty="0" smtClean="0"/>
              <a:t>Budapest University of Technology and Economics (BME)</a:t>
            </a:r>
          </a:p>
          <a:p>
            <a:pPr marL="0" lvl="0" indent="0" algn="ctr">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200" dirty="0" smtClean="0">
                <a:latin typeface="Huni_Quorum Medium BT" pitchFamily="34"/>
              </a:rPr>
              <a:t>Department of Measurement and Information Systems (MIT)</a:t>
            </a:r>
          </a:p>
          <a:p>
            <a:pPr marL="0" lvl="0" indent="0" algn="ctr">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200" dirty="0" smtClean="0">
              <a:latin typeface="Huni_Quorum Medium BT" pitchFamily="34"/>
            </a:endParaRPr>
          </a:p>
          <a:p>
            <a:pPr marL="0" lvl="0" indent="0" algn="ctr">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200" dirty="0" smtClean="0">
              <a:latin typeface="Huni_Quorum Medium BT" pitchFamily="34"/>
            </a:endParaRPr>
          </a:p>
          <a:p>
            <a:pPr marL="0" lvl="0" indent="0" algn="ctr">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200" dirty="0" smtClean="0">
              <a:latin typeface="Huni_Quorum Medium BT" pitchFamily="34"/>
            </a:endParaRPr>
          </a:p>
          <a:p>
            <a:pPr marL="0" lvl="0" indent="0" algn="ctr">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1200" dirty="0" smtClean="0">
              <a:latin typeface="Huni_Quorum Medium BT" pitchFamily="34"/>
            </a:endParaRPr>
          </a:p>
          <a:p>
            <a:pPr marL="0" lvl="0" indent="0" algn="ctr">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000" dirty="0" smtClean="0">
                <a:latin typeface="Huni_Quorum Medium BT" pitchFamily="34"/>
              </a:rPr>
              <a:t>The slides of the latest lecture will be on the course page. (https://www.mit.bme.hu/eng/oktatas/targyak/vimiab00)</a:t>
            </a:r>
            <a:br>
              <a:rPr lang="en-US" sz="1000" dirty="0" smtClean="0">
                <a:latin typeface="Huni_Quorum Medium BT" pitchFamily="34"/>
              </a:rPr>
            </a:br>
            <a:r>
              <a:rPr lang="en-US" sz="1000" dirty="0" smtClean="0">
                <a:latin typeface="Huni_Quorum Medium BT" pitchFamily="34"/>
              </a:rPr>
              <a:t>These slides are under copyright.</a:t>
            </a:r>
            <a:endParaRPr lang="en-US" sz="1000" dirty="0">
              <a:latin typeface="Huni_Quorum Medium BT" pitchFamily="34"/>
            </a:endParaRPr>
          </a:p>
        </p:txBody>
      </p:sp>
      <p:sp>
        <p:nvSpPr>
          <p:cNvPr id="5" name="Cím 1"/>
          <p:cNvSpPr txBox="1">
            <a:spLocks/>
          </p:cNvSpPr>
          <p:nvPr/>
        </p:nvSpPr>
        <p:spPr>
          <a:xfrm>
            <a:off x="93600" y="2179942"/>
            <a:ext cx="9050400" cy="741935"/>
          </a:xfrm>
          <a:prstGeom prst="rect">
            <a:avLst/>
          </a:prstGeom>
        </p:spPr>
        <p:txBody>
          <a:bodyPr vert="horz" lIns="91440" tIns="45720" rIns="91440" bIns="45720" rtlCol="0" anchor="ctr">
            <a:spAutoFit/>
          </a:bodyPr>
          <a:lstStyle>
            <a:defPPr lvl="0">
              <a:buClr>
                <a:srgbClr val="000000"/>
              </a:buClr>
              <a:buSzPct val="100000"/>
              <a:buFont typeface="Huni_Quorum Medium BT" pitchFamily="34"/>
              <a:buNone/>
              <a:defRPr/>
            </a:defPPr>
            <a:lvl1pPr lvl="0" algn="ctr" defTabSz="914400" rtl="0" eaLnBrk="1" latinLnBrk="0" hangingPunct="1">
              <a:spcBef>
                <a:spcPct val="0"/>
              </a:spcBef>
              <a:buClr>
                <a:srgbClr val="000000"/>
              </a:buClr>
              <a:buSzPct val="100000"/>
              <a:buFont typeface="Huni_Quorum Medium BT" pitchFamily="34"/>
              <a:buChar char="•"/>
              <a:defRPr sz="4400" kern="1200">
                <a:solidFill>
                  <a:schemeClr val="tx1"/>
                </a:solidFill>
                <a:latin typeface="+mj-lt"/>
                <a:ea typeface="+mj-ea"/>
                <a:cs typeface="+mj-cs"/>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a:lnSpc>
                <a:spcPct val="150000"/>
              </a:lnSpc>
              <a:buFont typeface="Huni_Quorum Medium BT" pitchFamily="34"/>
              <a:buNone/>
            </a:pPr>
            <a:r>
              <a:rPr lang="hu-HU" sz="3200" smtClean="0"/>
              <a:t>Operating Systems - Introduction</a:t>
            </a:r>
            <a:endParaRPr lang="hu-HU" sz="3200"/>
          </a:p>
        </p:txBody>
      </p:sp>
    </p:spTree>
    <p:extLst>
      <p:ext uri="{BB962C8B-B14F-4D97-AF65-F5344CB8AC3E}">
        <p14:creationId xmlns:p14="http://schemas.microsoft.com/office/powerpoint/2010/main" val="28528785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Goals of this course</a:t>
            </a:r>
            <a:endParaRPr lang="hu-HU"/>
          </a:p>
        </p:txBody>
      </p:sp>
      <p:sp>
        <p:nvSpPr>
          <p:cNvPr id="3" name="Tartalom helye 2"/>
          <p:cNvSpPr>
            <a:spLocks noGrp="1"/>
          </p:cNvSpPr>
          <p:nvPr>
            <p:ph idx="1"/>
          </p:nvPr>
        </p:nvSpPr>
        <p:spPr/>
        <p:txBody>
          <a:bodyPr>
            <a:normAutofit fontScale="62500" lnSpcReduction="20000"/>
          </a:bodyPr>
          <a:lstStyle/>
          <a:p>
            <a:r>
              <a:rPr lang="en-US" dirty="0" smtClean="0"/>
              <a:t>Learning the OS architecture and operation</a:t>
            </a:r>
          </a:p>
          <a:p>
            <a:pPr lvl="1"/>
            <a:r>
              <a:rPr lang="en-US" dirty="0" smtClean="0"/>
              <a:t>Architecture (layered, monolithic, microkernel, etc.)</a:t>
            </a:r>
          </a:p>
          <a:p>
            <a:pPr lvl="1"/>
            <a:r>
              <a:rPr lang="en-US" dirty="0" smtClean="0"/>
              <a:t>Running tasks (process, thread, scheduling, life-cycle, monitoring)</a:t>
            </a:r>
          </a:p>
          <a:p>
            <a:pPr lvl="1"/>
            <a:r>
              <a:rPr lang="en-US" dirty="0" smtClean="0"/>
              <a:t>Virtual machine abstraction</a:t>
            </a:r>
          </a:p>
          <a:p>
            <a:pPr lvl="1"/>
            <a:r>
              <a:rPr lang="en-US" dirty="0" smtClean="0"/>
              <a:t>Memory management (physical and virtual memory, paging and swapping)</a:t>
            </a:r>
          </a:p>
          <a:p>
            <a:pPr lvl="1"/>
            <a:r>
              <a:rPr lang="en-US" dirty="0" smtClean="0"/>
              <a:t>Inter-process communication (FIFO, message queues, shared memory, RPC, socket)</a:t>
            </a:r>
          </a:p>
          <a:p>
            <a:pPr lvl="1"/>
            <a:r>
              <a:rPr lang="en-US" dirty="0" smtClean="0"/>
              <a:t>Storage systems (files; local, network and distributed file systems)</a:t>
            </a:r>
          </a:p>
          <a:p>
            <a:pPr lvl="1"/>
            <a:r>
              <a:rPr lang="en-US" dirty="0" smtClean="0"/>
              <a:t>Authentication, authorization and security</a:t>
            </a:r>
          </a:p>
          <a:p>
            <a:r>
              <a:rPr lang="en-US" dirty="0" smtClean="0"/>
              <a:t>Introducing these specific part in laboratory sessions</a:t>
            </a:r>
          </a:p>
          <a:p>
            <a:pPr lvl="1"/>
            <a:r>
              <a:rPr lang="en-US" dirty="0" smtClean="0"/>
              <a:t>Windows administration</a:t>
            </a:r>
          </a:p>
          <a:p>
            <a:pPr lvl="1"/>
            <a:r>
              <a:rPr lang="en-US" dirty="0" smtClean="0"/>
              <a:t>Linux basics: app and service installation, management</a:t>
            </a:r>
          </a:p>
          <a:p>
            <a:pPr lvl="1"/>
            <a:r>
              <a:rPr lang="en-US" dirty="0" smtClean="0"/>
              <a:t>Embedded real-time </a:t>
            </a:r>
            <a:r>
              <a:rPr lang="en-US" dirty="0" err="1" smtClean="0"/>
              <a:t>ope</a:t>
            </a:r>
            <a:r>
              <a:rPr lang="hu-HU" dirty="0" err="1" smtClean="0"/>
              <a:t>rat</a:t>
            </a:r>
            <a:r>
              <a:rPr lang="en-US" dirty="0" err="1" smtClean="0"/>
              <a:t>ing</a:t>
            </a:r>
            <a:r>
              <a:rPr lang="en-US" dirty="0" smtClean="0"/>
              <a:t> system: </a:t>
            </a:r>
            <a:r>
              <a:rPr lang="en-US" dirty="0" err="1" smtClean="0"/>
              <a:t>FreeRTOS</a:t>
            </a:r>
            <a:r>
              <a:rPr lang="en-US" dirty="0" smtClean="0"/>
              <a:t> @ </a:t>
            </a:r>
            <a:r>
              <a:rPr lang="en-US" dirty="0" err="1" smtClean="0"/>
              <a:t>Silabs</a:t>
            </a:r>
            <a:r>
              <a:rPr lang="en-US" dirty="0" smtClean="0"/>
              <a:t> STK3700</a:t>
            </a:r>
          </a:p>
          <a:p>
            <a:r>
              <a:rPr lang="en-US" dirty="0" smtClean="0"/>
              <a:t>Encouraging the self-learning</a:t>
            </a:r>
          </a:p>
          <a:p>
            <a:pPr lvl="1"/>
            <a:r>
              <a:rPr lang="en-US" dirty="0" smtClean="0"/>
              <a:t>This course isn’t pure theoretical, this knowledge can be used in practice. </a:t>
            </a:r>
            <a:endParaRPr lang="en-US" dirty="0"/>
          </a:p>
        </p:txBody>
      </p:sp>
    </p:spTree>
    <p:extLst>
      <p:ext uri="{BB962C8B-B14F-4D97-AF65-F5344CB8AC3E}">
        <p14:creationId xmlns:p14="http://schemas.microsoft.com/office/powerpoint/2010/main" val="27371146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Structure of this course</a:t>
            </a:r>
            <a:endParaRPr lang="hu-HU"/>
          </a:p>
        </p:txBody>
      </p:sp>
      <p:sp>
        <p:nvSpPr>
          <p:cNvPr id="3" name="Tartalom helye 2"/>
          <p:cNvSpPr>
            <a:spLocks noGrp="1"/>
          </p:cNvSpPr>
          <p:nvPr>
            <p:ph idx="1"/>
          </p:nvPr>
        </p:nvSpPr>
        <p:spPr/>
        <p:txBody>
          <a:bodyPr>
            <a:normAutofit fontScale="47500" lnSpcReduction="20000"/>
          </a:bodyPr>
          <a:lstStyle/>
          <a:p>
            <a:r>
              <a:rPr lang="en-US" dirty="0" smtClean="0"/>
              <a:t>Lecture (3 hours a week)</a:t>
            </a:r>
          </a:p>
          <a:p>
            <a:pPr lvl="1"/>
            <a:r>
              <a:rPr lang="en-US" dirty="0" smtClean="0"/>
              <a:t>Every Wednesday from 14:15 (</a:t>
            </a:r>
            <a:r>
              <a:rPr lang="en-US" dirty="0" smtClean="0"/>
              <a:t>IE224)</a:t>
            </a:r>
            <a:endParaRPr lang="en-US" dirty="0" smtClean="0"/>
          </a:p>
          <a:p>
            <a:pPr lvl="1"/>
            <a:r>
              <a:rPr lang="en-US" dirty="0" smtClean="0"/>
              <a:t>Every second Friday from 10:15 (</a:t>
            </a:r>
            <a:r>
              <a:rPr lang="en-US" dirty="0" smtClean="0"/>
              <a:t>IE224) </a:t>
            </a:r>
            <a:r>
              <a:rPr lang="en-US" b="1" dirty="0" err="1" smtClean="0"/>
              <a:t>Febr</a:t>
            </a:r>
            <a:r>
              <a:rPr lang="en-US" b="1" dirty="0"/>
              <a:t>. </a:t>
            </a:r>
            <a:r>
              <a:rPr lang="en-US" b="1" dirty="0" smtClean="0"/>
              <a:t>14</a:t>
            </a:r>
            <a:r>
              <a:rPr lang="en-US" b="1" dirty="0"/>
              <a:t>, </a:t>
            </a:r>
            <a:r>
              <a:rPr lang="en-US" b="1" dirty="0" err="1"/>
              <a:t>Febr</a:t>
            </a:r>
            <a:r>
              <a:rPr lang="en-US" b="1" dirty="0"/>
              <a:t>. 28, March 13, March </a:t>
            </a:r>
            <a:r>
              <a:rPr lang="en-US" b="1" dirty="0" smtClean="0"/>
              <a:t>27, </a:t>
            </a:r>
            <a:r>
              <a:rPr lang="en-US" b="1" dirty="0"/>
              <a:t>May 15 </a:t>
            </a:r>
            <a:endParaRPr lang="en-US" b="1" dirty="0" smtClean="0"/>
          </a:p>
          <a:p>
            <a:r>
              <a:rPr lang="en-US" dirty="0" smtClean="0"/>
              <a:t>Laboratories (min. 4 successful sessions)</a:t>
            </a:r>
          </a:p>
          <a:p>
            <a:pPr lvl="1"/>
            <a:r>
              <a:rPr lang="en-US" dirty="0" smtClean="0"/>
              <a:t>min 8 hours, max 12 hours during the semester</a:t>
            </a:r>
          </a:p>
          <a:p>
            <a:r>
              <a:rPr lang="en-US" dirty="0" smtClean="0"/>
              <a:t>Mid-term test (min. 40</a:t>
            </a:r>
            <a:r>
              <a:rPr lang="en-US" dirty="0" smtClean="0"/>
              <a:t>%) – approximately </a:t>
            </a:r>
            <a:r>
              <a:rPr lang="en-US" b="1" dirty="0" smtClean="0"/>
              <a:t>March 27 Friday </a:t>
            </a:r>
            <a:endParaRPr lang="en-US" dirty="0" smtClean="0"/>
          </a:p>
          <a:p>
            <a:pPr lvl="1"/>
            <a:r>
              <a:rPr lang="en-US" dirty="0" smtClean="0"/>
              <a:t>Theoretical and practical questions, problem solving</a:t>
            </a:r>
          </a:p>
          <a:p>
            <a:r>
              <a:rPr lang="en-US" dirty="0" smtClean="0"/>
              <a:t>Exam (OK entry test and min. 40%)</a:t>
            </a:r>
          </a:p>
          <a:p>
            <a:pPr lvl="1"/>
            <a:r>
              <a:rPr lang="en-US" dirty="0" smtClean="0"/>
              <a:t>Definitions, entry </a:t>
            </a:r>
            <a:r>
              <a:rPr lang="en-US" dirty="0"/>
              <a:t>test (not present in midterm exam)</a:t>
            </a:r>
          </a:p>
          <a:p>
            <a:pPr lvl="2"/>
            <a:r>
              <a:rPr lang="en-US" dirty="0"/>
              <a:t>basic level of knowledge, mainly definitions</a:t>
            </a:r>
          </a:p>
          <a:p>
            <a:pPr lvl="1"/>
            <a:r>
              <a:rPr lang="en-US" dirty="0"/>
              <a:t>Yes-no questions (20 points)</a:t>
            </a:r>
          </a:p>
          <a:p>
            <a:pPr lvl="2"/>
            <a:r>
              <a:rPr lang="en-US" dirty="0"/>
              <a:t>general level knowledge</a:t>
            </a:r>
          </a:p>
          <a:p>
            <a:pPr lvl="2"/>
            <a:r>
              <a:rPr lang="en-US" dirty="0"/>
              <a:t>correct answers 1 point, wrong answers -0,5 point</a:t>
            </a:r>
          </a:p>
          <a:p>
            <a:pPr lvl="1"/>
            <a:r>
              <a:rPr lang="en-US" dirty="0"/>
              <a:t>Short answers (15 points)</a:t>
            </a:r>
          </a:p>
          <a:p>
            <a:pPr lvl="2"/>
            <a:r>
              <a:rPr lang="en-US" dirty="0"/>
              <a:t>general level knowledge</a:t>
            </a:r>
          </a:p>
          <a:p>
            <a:pPr lvl="1"/>
            <a:r>
              <a:rPr lang="en-US" dirty="0"/>
              <a:t>practical problem to solve (15 points)</a:t>
            </a:r>
          </a:p>
          <a:p>
            <a:pPr lvl="2"/>
            <a:r>
              <a:rPr lang="en-US" dirty="0"/>
              <a:t>can you choose and run algorithms?</a:t>
            </a:r>
          </a:p>
          <a:p>
            <a:pPr marL="0" indent="0">
              <a:buNone/>
            </a:pPr>
            <a:endParaRPr lang="en-US" dirty="0" smtClean="0"/>
          </a:p>
          <a:p>
            <a:r>
              <a:rPr lang="en-US" dirty="0" smtClean="0"/>
              <a:t>Home practice</a:t>
            </a:r>
          </a:p>
          <a:p>
            <a:pPr lvl="1"/>
            <a:r>
              <a:rPr lang="en-US" dirty="0" smtClean="0"/>
              <a:t>Small tasks to solve in a virtual environment, test, demonstrations</a:t>
            </a:r>
          </a:p>
        </p:txBody>
      </p:sp>
    </p:spTree>
    <p:extLst>
      <p:ext uri="{BB962C8B-B14F-4D97-AF65-F5344CB8AC3E}">
        <p14:creationId xmlns:p14="http://schemas.microsoft.com/office/powerpoint/2010/main" val="19265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Laboratories</a:t>
            </a:r>
            <a:endParaRPr lang="hu-HU"/>
          </a:p>
        </p:txBody>
      </p:sp>
      <p:sp>
        <p:nvSpPr>
          <p:cNvPr id="3" name="Tartalom helye 2"/>
          <p:cNvSpPr>
            <a:spLocks noGrp="1"/>
          </p:cNvSpPr>
          <p:nvPr>
            <p:ph idx="1"/>
          </p:nvPr>
        </p:nvSpPr>
        <p:spPr/>
        <p:txBody>
          <a:bodyPr>
            <a:normAutofit fontScale="62500" lnSpcReduction="20000"/>
          </a:bodyPr>
          <a:lstStyle/>
          <a:p>
            <a:r>
              <a:rPr lang="en-US" dirty="0" smtClean="0"/>
              <a:t>There will be 6 laboratory sessions (2 hours duration)</a:t>
            </a:r>
          </a:p>
          <a:p>
            <a:pPr lvl="1"/>
            <a:r>
              <a:rPr lang="en-US" dirty="0" smtClean="0"/>
              <a:t>Windows 1-2</a:t>
            </a:r>
          </a:p>
          <a:p>
            <a:pPr lvl="1"/>
            <a:r>
              <a:rPr lang="en-US" dirty="0" smtClean="0"/>
              <a:t>Linux 1-2</a:t>
            </a:r>
          </a:p>
          <a:p>
            <a:pPr lvl="1"/>
            <a:r>
              <a:rPr lang="en-US" dirty="0" smtClean="0"/>
              <a:t>Embedded 1-2</a:t>
            </a:r>
          </a:p>
          <a:p>
            <a:r>
              <a:rPr lang="en-US" dirty="0" smtClean="0"/>
              <a:t>It is required to accomplish 4 of these</a:t>
            </a:r>
          </a:p>
          <a:p>
            <a:r>
              <a:rPr lang="en-US" dirty="0" smtClean="0"/>
              <a:t>Dates</a:t>
            </a:r>
          </a:p>
          <a:p>
            <a:pPr lvl="1"/>
            <a:r>
              <a:rPr lang="en-US" dirty="0" smtClean="0"/>
              <a:t>Windows: March </a:t>
            </a:r>
            <a:r>
              <a:rPr lang="en-US" dirty="0" smtClean="0"/>
              <a:t>27</a:t>
            </a:r>
            <a:r>
              <a:rPr lang="en-US" baseline="30000" dirty="0" smtClean="0"/>
              <a:t>th</a:t>
            </a:r>
            <a:r>
              <a:rPr lang="en-US" dirty="0" smtClean="0"/>
              <a:t> Friday</a:t>
            </a:r>
            <a:endParaRPr lang="en-US" dirty="0" smtClean="0"/>
          </a:p>
          <a:p>
            <a:pPr lvl="1"/>
            <a:r>
              <a:rPr lang="en-US" dirty="0" smtClean="0"/>
              <a:t>Embedded: April </a:t>
            </a:r>
            <a:r>
              <a:rPr lang="en-US" dirty="0" smtClean="0"/>
              <a:t>3</a:t>
            </a:r>
            <a:r>
              <a:rPr lang="en-US" baseline="30000" dirty="0" smtClean="0"/>
              <a:t>rd</a:t>
            </a:r>
            <a:r>
              <a:rPr lang="en-US" baseline="30000" dirty="0" smtClean="0"/>
              <a:t>  </a:t>
            </a:r>
            <a:r>
              <a:rPr lang="en-US" dirty="0" smtClean="0"/>
              <a:t>Friday</a:t>
            </a:r>
            <a:endParaRPr lang="en-US" dirty="0" smtClean="0"/>
          </a:p>
          <a:p>
            <a:pPr lvl="1"/>
            <a:r>
              <a:rPr lang="en-US" dirty="0" smtClean="0"/>
              <a:t>Linux: </a:t>
            </a:r>
            <a:r>
              <a:rPr lang="en-US" dirty="0" smtClean="0"/>
              <a:t>April</a:t>
            </a:r>
            <a:r>
              <a:rPr lang="en-US" dirty="0" smtClean="0"/>
              <a:t> 24</a:t>
            </a:r>
            <a:r>
              <a:rPr lang="en-US" baseline="30000" dirty="0" smtClean="0"/>
              <a:t>th</a:t>
            </a:r>
            <a:r>
              <a:rPr lang="en-US" dirty="0" smtClean="0"/>
              <a:t>  Friday</a:t>
            </a:r>
            <a:endParaRPr lang="en-US" dirty="0" smtClean="0"/>
          </a:p>
          <a:p>
            <a:pPr lvl="1"/>
            <a:r>
              <a:rPr lang="en-US" dirty="0" smtClean="0"/>
              <a:t>Requirements for laboratories</a:t>
            </a:r>
          </a:p>
          <a:p>
            <a:pPr lvl="1"/>
            <a:r>
              <a:rPr lang="en-US" dirty="0" smtClean="0"/>
              <a:t>There will be an entry test</a:t>
            </a:r>
          </a:p>
          <a:p>
            <a:pPr lvl="1"/>
            <a:r>
              <a:rPr lang="en-US" dirty="0" smtClean="0"/>
              <a:t>Rating</a:t>
            </a:r>
          </a:p>
          <a:p>
            <a:pPr lvl="2"/>
            <a:r>
              <a:rPr lang="en-US" dirty="0" smtClean="0"/>
              <a:t>Not completed (failed entry test, failed to solve the tasks)</a:t>
            </a:r>
          </a:p>
          <a:p>
            <a:pPr lvl="2"/>
            <a:r>
              <a:rPr lang="en-US" dirty="0" smtClean="0"/>
              <a:t>Completed (OK for entry test and for the tasks)</a:t>
            </a:r>
          </a:p>
          <a:p>
            <a:pPr lvl="2"/>
            <a:r>
              <a:rPr lang="en-US" dirty="0" smtClean="0"/>
              <a:t>Completed plus (solved the extra tasks also which are marked with *)</a:t>
            </a:r>
          </a:p>
          <a:p>
            <a:pPr lvl="1"/>
            <a:endParaRPr lang="en-US" dirty="0"/>
          </a:p>
        </p:txBody>
      </p:sp>
    </p:spTree>
    <p:extLst>
      <p:ext uri="{BB962C8B-B14F-4D97-AF65-F5344CB8AC3E}">
        <p14:creationId xmlns:p14="http://schemas.microsoft.com/office/powerpoint/2010/main" val="28508607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17813" y="58614"/>
            <a:ext cx="8229600" cy="778098"/>
          </a:xfrm>
        </p:spPr>
        <p:txBody>
          <a:bodyPr/>
          <a:lstStyle/>
          <a:p>
            <a:r>
              <a:rPr lang="hu-HU" smtClean="0"/>
              <a:t>Connection with other courses</a:t>
            </a:r>
            <a:endParaRPr lang="hu-HU"/>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836712"/>
            <a:ext cx="8562187"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églalap 3"/>
          <p:cNvSpPr/>
          <p:nvPr/>
        </p:nvSpPr>
        <p:spPr>
          <a:xfrm>
            <a:off x="4716016" y="1225296"/>
            <a:ext cx="1008112" cy="619528"/>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hu-HU"/>
          </a:p>
        </p:txBody>
      </p:sp>
      <p:sp>
        <p:nvSpPr>
          <p:cNvPr id="6" name="Téglalap 5"/>
          <p:cNvSpPr/>
          <p:nvPr/>
        </p:nvSpPr>
        <p:spPr>
          <a:xfrm>
            <a:off x="2801872" y="2410968"/>
            <a:ext cx="1008112" cy="619528"/>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hu-HU"/>
          </a:p>
        </p:txBody>
      </p:sp>
      <p:sp>
        <p:nvSpPr>
          <p:cNvPr id="7" name="Téglalap 6"/>
          <p:cNvSpPr/>
          <p:nvPr/>
        </p:nvSpPr>
        <p:spPr>
          <a:xfrm>
            <a:off x="899592" y="3030496"/>
            <a:ext cx="965784" cy="572240"/>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hu-HU"/>
          </a:p>
        </p:txBody>
      </p:sp>
      <p:sp>
        <p:nvSpPr>
          <p:cNvPr id="8" name="Téglalap 7"/>
          <p:cNvSpPr/>
          <p:nvPr/>
        </p:nvSpPr>
        <p:spPr>
          <a:xfrm>
            <a:off x="5678424" y="1844824"/>
            <a:ext cx="981808" cy="569192"/>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hu-HU"/>
          </a:p>
        </p:txBody>
      </p:sp>
      <p:sp>
        <p:nvSpPr>
          <p:cNvPr id="9" name="Téglalap 8"/>
          <p:cNvSpPr/>
          <p:nvPr/>
        </p:nvSpPr>
        <p:spPr>
          <a:xfrm>
            <a:off x="4728576" y="3006852"/>
            <a:ext cx="968136" cy="605028"/>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hu-HU"/>
          </a:p>
        </p:txBody>
      </p:sp>
      <p:sp>
        <p:nvSpPr>
          <p:cNvPr id="10" name="Téglalap 9"/>
          <p:cNvSpPr/>
          <p:nvPr/>
        </p:nvSpPr>
        <p:spPr>
          <a:xfrm>
            <a:off x="3760440" y="2418218"/>
            <a:ext cx="968136" cy="605028"/>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hu-HU"/>
          </a:p>
        </p:txBody>
      </p:sp>
    </p:spTree>
    <p:extLst>
      <p:ext uri="{BB962C8B-B14F-4D97-AF65-F5344CB8AC3E}">
        <p14:creationId xmlns:p14="http://schemas.microsoft.com/office/powerpoint/2010/main" val="20590349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The main blocks of the OS</a:t>
            </a:r>
            <a:endParaRPr lang="hu-HU"/>
          </a:p>
        </p:txBody>
      </p:sp>
      <p:sp>
        <p:nvSpPr>
          <p:cNvPr id="4" name="Téglalap 3"/>
          <p:cNvSpPr/>
          <p:nvPr/>
        </p:nvSpPr>
        <p:spPr>
          <a:xfrm>
            <a:off x="2411760" y="4149080"/>
            <a:ext cx="4320480" cy="10081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hu-HU" smtClean="0"/>
              <a:t>Kernel (OS core)</a:t>
            </a:r>
            <a:endParaRPr lang="hu-HU"/>
          </a:p>
        </p:txBody>
      </p:sp>
      <p:sp>
        <p:nvSpPr>
          <p:cNvPr id="5" name="Téglalap 4"/>
          <p:cNvSpPr/>
          <p:nvPr/>
        </p:nvSpPr>
        <p:spPr>
          <a:xfrm>
            <a:off x="2411760" y="5309592"/>
            <a:ext cx="4320480" cy="4236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hu-HU" smtClean="0"/>
              <a:t>Hardware devices</a:t>
            </a:r>
            <a:endParaRPr lang="hu-HU"/>
          </a:p>
        </p:txBody>
      </p:sp>
      <p:sp>
        <p:nvSpPr>
          <p:cNvPr id="6" name="Téglalap 5"/>
          <p:cNvSpPr/>
          <p:nvPr/>
        </p:nvSpPr>
        <p:spPr>
          <a:xfrm>
            <a:off x="2951820" y="3068960"/>
            <a:ext cx="3240360" cy="8640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hu-HU" smtClean="0"/>
              <a:t>System libraries</a:t>
            </a:r>
            <a:endParaRPr lang="hu-HU"/>
          </a:p>
        </p:txBody>
      </p:sp>
      <p:sp>
        <p:nvSpPr>
          <p:cNvPr id="7" name="Téglalap 6"/>
          <p:cNvSpPr/>
          <p:nvPr/>
        </p:nvSpPr>
        <p:spPr>
          <a:xfrm>
            <a:off x="2411760" y="2132856"/>
            <a:ext cx="2088232" cy="79208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hu-HU" smtClean="0"/>
              <a:t>System processes</a:t>
            </a:r>
            <a:endParaRPr lang="hu-HU"/>
          </a:p>
        </p:txBody>
      </p:sp>
      <p:sp>
        <p:nvSpPr>
          <p:cNvPr id="8" name="Téglalap 7"/>
          <p:cNvSpPr/>
          <p:nvPr/>
        </p:nvSpPr>
        <p:spPr>
          <a:xfrm>
            <a:off x="4669160" y="2132856"/>
            <a:ext cx="2088232" cy="79208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hu-HU" smtClean="0"/>
              <a:t>User processes</a:t>
            </a:r>
            <a:endParaRPr lang="hu-HU"/>
          </a:p>
        </p:txBody>
      </p:sp>
      <p:cxnSp>
        <p:nvCxnSpPr>
          <p:cNvPr id="10" name="Egyenes összekötő 9"/>
          <p:cNvCxnSpPr/>
          <p:nvPr/>
        </p:nvCxnSpPr>
        <p:spPr>
          <a:xfrm>
            <a:off x="1673096" y="4050784"/>
            <a:ext cx="5491192"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Szövegdoboz 10"/>
          <p:cNvSpPr txBox="1"/>
          <p:nvPr/>
        </p:nvSpPr>
        <p:spPr>
          <a:xfrm>
            <a:off x="1673096" y="2458037"/>
            <a:ext cx="738664" cy="1475019"/>
          </a:xfrm>
          <a:prstGeom prst="rect">
            <a:avLst/>
          </a:prstGeom>
          <a:noFill/>
        </p:spPr>
        <p:txBody>
          <a:bodyPr vert="vert270" wrap="none" rtlCol="0">
            <a:spAutoFit/>
          </a:bodyPr>
          <a:lstStyle/>
          <a:p>
            <a:r>
              <a:rPr lang="hu-HU" dirty="0" smtClean="0">
                <a:solidFill>
                  <a:srgbClr val="FF0000"/>
                </a:solidFill>
              </a:rPr>
              <a:t>Non-protected</a:t>
            </a:r>
          </a:p>
          <a:p>
            <a:r>
              <a:rPr lang="hu-HU" dirty="0" smtClean="0">
                <a:solidFill>
                  <a:srgbClr val="FF0000"/>
                </a:solidFill>
              </a:rPr>
              <a:t>(user)</a:t>
            </a:r>
            <a:endParaRPr lang="hu-HU" dirty="0">
              <a:solidFill>
                <a:srgbClr val="FF0000"/>
              </a:solidFill>
            </a:endParaRPr>
          </a:p>
        </p:txBody>
      </p:sp>
      <p:sp>
        <p:nvSpPr>
          <p:cNvPr id="13" name="Szövegdoboz 12"/>
          <p:cNvSpPr txBox="1"/>
          <p:nvPr/>
        </p:nvSpPr>
        <p:spPr>
          <a:xfrm>
            <a:off x="1673096" y="4509120"/>
            <a:ext cx="738664" cy="1152691"/>
          </a:xfrm>
          <a:prstGeom prst="rect">
            <a:avLst/>
          </a:prstGeom>
          <a:noFill/>
        </p:spPr>
        <p:txBody>
          <a:bodyPr vert="vert270" wrap="square" rtlCol="0">
            <a:spAutoFit/>
          </a:bodyPr>
          <a:lstStyle/>
          <a:p>
            <a:r>
              <a:rPr lang="hu-HU" dirty="0" smtClean="0">
                <a:solidFill>
                  <a:srgbClr val="FF0000"/>
                </a:solidFill>
              </a:rPr>
              <a:t>Protected</a:t>
            </a:r>
          </a:p>
          <a:p>
            <a:r>
              <a:rPr lang="hu-HU" dirty="0" smtClean="0">
                <a:solidFill>
                  <a:srgbClr val="FF0000"/>
                </a:solidFill>
              </a:rPr>
              <a:t>(system)</a:t>
            </a:r>
            <a:endParaRPr lang="hu-HU" dirty="0">
              <a:solidFill>
                <a:srgbClr val="FF0000"/>
              </a:solidFill>
            </a:endParaRPr>
          </a:p>
        </p:txBody>
      </p:sp>
    </p:spTree>
    <p:extLst>
      <p:ext uri="{BB962C8B-B14F-4D97-AF65-F5344CB8AC3E}">
        <p14:creationId xmlns:p14="http://schemas.microsoft.com/office/powerpoint/2010/main" val="22564389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Kernel: the core (base) of the OS</a:t>
            </a:r>
            <a:endParaRPr lang="hu-HU"/>
          </a:p>
        </p:txBody>
      </p:sp>
      <p:sp>
        <p:nvSpPr>
          <p:cNvPr id="3" name="Tartalom helye 2"/>
          <p:cNvSpPr>
            <a:spLocks noGrp="1"/>
          </p:cNvSpPr>
          <p:nvPr>
            <p:ph idx="1"/>
          </p:nvPr>
        </p:nvSpPr>
        <p:spPr/>
        <p:txBody>
          <a:bodyPr>
            <a:normAutofit fontScale="62500" lnSpcReduction="20000"/>
          </a:bodyPr>
          <a:lstStyle/>
          <a:p>
            <a:r>
              <a:rPr lang="en-US" dirty="0" smtClean="0"/>
              <a:t>Serving user (and system) processes</a:t>
            </a:r>
          </a:p>
          <a:p>
            <a:pPr lvl="1"/>
            <a:r>
              <a:rPr lang="en-US" dirty="0" smtClean="0"/>
              <a:t>Life cycle monitoring (creation, operation, termination)</a:t>
            </a:r>
          </a:p>
          <a:p>
            <a:pPr lvl="1"/>
            <a:r>
              <a:rPr lang="en-US" dirty="0" smtClean="0"/>
              <a:t>Providing resources: computational and storage</a:t>
            </a:r>
          </a:p>
          <a:p>
            <a:pPr lvl="1"/>
            <a:r>
              <a:rPr lang="en-US" dirty="0" smtClean="0"/>
              <a:t>Managing events</a:t>
            </a:r>
          </a:p>
          <a:p>
            <a:pPr lvl="1"/>
            <a:r>
              <a:rPr lang="en-US" dirty="0" smtClean="0"/>
              <a:t>Providing access to the hardware devices</a:t>
            </a:r>
          </a:p>
          <a:p>
            <a:r>
              <a:rPr lang="en-US" dirty="0" smtClean="0"/>
              <a:t>Hardware management</a:t>
            </a:r>
          </a:p>
          <a:p>
            <a:pPr lvl="1"/>
            <a:r>
              <a:rPr lang="en-US" dirty="0" smtClean="0"/>
              <a:t>Managing the accessible physical resources</a:t>
            </a:r>
          </a:p>
          <a:p>
            <a:pPr lvl="1"/>
            <a:r>
              <a:rPr lang="en-US" dirty="0" smtClean="0"/>
              <a:t>Managing simultaneous queries, separation, solving conflicts</a:t>
            </a:r>
          </a:p>
          <a:p>
            <a:pPr lvl="1"/>
            <a:r>
              <a:rPr lang="en-US" dirty="0" smtClean="0"/>
              <a:t>Initializing devices</a:t>
            </a:r>
          </a:p>
          <a:p>
            <a:pPr lvl="1"/>
            <a:r>
              <a:rPr lang="en-US" dirty="0" smtClean="0"/>
              <a:t>Managing and forwarding HW based events</a:t>
            </a:r>
          </a:p>
          <a:p>
            <a:pPr lvl="1"/>
            <a:r>
              <a:rPr lang="en-US" dirty="0" smtClean="0"/>
              <a:t>Providing a „standard” interface to access these resources</a:t>
            </a:r>
          </a:p>
          <a:p>
            <a:r>
              <a:rPr lang="en-US" dirty="0" smtClean="0"/>
              <a:t>Controlling reliability, performance and security</a:t>
            </a:r>
          </a:p>
          <a:p>
            <a:pPr lvl="1"/>
            <a:r>
              <a:rPr lang="en-US" dirty="0" smtClean="0"/>
              <a:t>Protection of the resources from erroneous or noxious usage</a:t>
            </a:r>
          </a:p>
          <a:p>
            <a:pPr lvl="1"/>
            <a:r>
              <a:rPr lang="en-US" dirty="0" smtClean="0"/>
              <a:t>Separation and protection of the user data</a:t>
            </a:r>
          </a:p>
          <a:p>
            <a:pPr lvl="1"/>
            <a:r>
              <a:rPr lang="en-US" dirty="0" smtClean="0"/>
              <a:t>Providing common security services</a:t>
            </a:r>
          </a:p>
          <a:p>
            <a:pPr lvl="1"/>
            <a:endParaRPr lang="en-US" dirty="0"/>
          </a:p>
        </p:txBody>
      </p:sp>
    </p:spTree>
    <p:extLst>
      <p:ext uri="{BB962C8B-B14F-4D97-AF65-F5344CB8AC3E}">
        <p14:creationId xmlns:p14="http://schemas.microsoft.com/office/powerpoint/2010/main" val="35425894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smtClean="0"/>
              <a:t>The main blocks of the OS and the kernel</a:t>
            </a:r>
            <a:endParaRPr lang="hu-HU"/>
          </a:p>
        </p:txBody>
      </p:sp>
      <p:sp>
        <p:nvSpPr>
          <p:cNvPr id="5" name="Téglalap 4"/>
          <p:cNvSpPr/>
          <p:nvPr/>
        </p:nvSpPr>
        <p:spPr>
          <a:xfrm>
            <a:off x="2406588" y="6021288"/>
            <a:ext cx="4320480" cy="4236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hu-HU" smtClean="0"/>
              <a:t>Hardware devices</a:t>
            </a:r>
            <a:endParaRPr lang="hu-HU"/>
          </a:p>
        </p:txBody>
      </p:sp>
      <p:sp>
        <p:nvSpPr>
          <p:cNvPr id="6" name="Téglalap 5"/>
          <p:cNvSpPr/>
          <p:nvPr/>
        </p:nvSpPr>
        <p:spPr>
          <a:xfrm>
            <a:off x="2956372" y="2458037"/>
            <a:ext cx="3240360" cy="8640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hu-HU" smtClean="0"/>
              <a:t>System libraries</a:t>
            </a:r>
            <a:endParaRPr lang="hu-HU"/>
          </a:p>
        </p:txBody>
      </p:sp>
      <p:sp>
        <p:nvSpPr>
          <p:cNvPr id="7" name="Téglalap 6"/>
          <p:cNvSpPr/>
          <p:nvPr/>
        </p:nvSpPr>
        <p:spPr>
          <a:xfrm>
            <a:off x="2416312" y="1521933"/>
            <a:ext cx="2088232" cy="79208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hu-HU" smtClean="0"/>
              <a:t>System processes</a:t>
            </a:r>
            <a:endParaRPr lang="hu-HU"/>
          </a:p>
        </p:txBody>
      </p:sp>
      <p:sp>
        <p:nvSpPr>
          <p:cNvPr id="8" name="Téglalap 7"/>
          <p:cNvSpPr/>
          <p:nvPr/>
        </p:nvSpPr>
        <p:spPr>
          <a:xfrm>
            <a:off x="4673712" y="1521933"/>
            <a:ext cx="2088232" cy="79208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hu-HU" smtClean="0"/>
              <a:t>User processes</a:t>
            </a:r>
            <a:endParaRPr lang="hu-HU"/>
          </a:p>
        </p:txBody>
      </p:sp>
      <p:cxnSp>
        <p:nvCxnSpPr>
          <p:cNvPr id="10" name="Egyenes összekötő 9"/>
          <p:cNvCxnSpPr/>
          <p:nvPr/>
        </p:nvCxnSpPr>
        <p:spPr>
          <a:xfrm>
            <a:off x="1677648" y="3439861"/>
            <a:ext cx="5491192"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Szövegdoboz 10"/>
          <p:cNvSpPr txBox="1"/>
          <p:nvPr/>
        </p:nvSpPr>
        <p:spPr>
          <a:xfrm>
            <a:off x="1677648" y="1847114"/>
            <a:ext cx="738664" cy="1475019"/>
          </a:xfrm>
          <a:prstGeom prst="rect">
            <a:avLst/>
          </a:prstGeom>
          <a:noFill/>
        </p:spPr>
        <p:txBody>
          <a:bodyPr vert="vert270" wrap="none" rtlCol="0">
            <a:spAutoFit/>
          </a:bodyPr>
          <a:lstStyle/>
          <a:p>
            <a:r>
              <a:rPr lang="hu-HU" smtClean="0">
                <a:solidFill>
                  <a:srgbClr val="FF0000"/>
                </a:solidFill>
              </a:rPr>
              <a:t>Non-protected</a:t>
            </a:r>
          </a:p>
          <a:p>
            <a:r>
              <a:rPr lang="hu-HU" smtClean="0">
                <a:solidFill>
                  <a:srgbClr val="FF0000"/>
                </a:solidFill>
              </a:rPr>
              <a:t>(user)</a:t>
            </a:r>
            <a:endParaRPr lang="hu-HU">
              <a:solidFill>
                <a:srgbClr val="FF0000"/>
              </a:solidFill>
            </a:endParaRPr>
          </a:p>
        </p:txBody>
      </p:sp>
      <p:sp>
        <p:nvSpPr>
          <p:cNvPr id="13" name="Szövegdoboz 12"/>
          <p:cNvSpPr txBox="1"/>
          <p:nvPr/>
        </p:nvSpPr>
        <p:spPr>
          <a:xfrm>
            <a:off x="1673096" y="4509120"/>
            <a:ext cx="738664" cy="1152691"/>
          </a:xfrm>
          <a:prstGeom prst="rect">
            <a:avLst/>
          </a:prstGeom>
          <a:noFill/>
        </p:spPr>
        <p:txBody>
          <a:bodyPr vert="vert270" wrap="square" rtlCol="0">
            <a:spAutoFit/>
          </a:bodyPr>
          <a:lstStyle/>
          <a:p>
            <a:r>
              <a:rPr lang="hu-HU" smtClean="0">
                <a:solidFill>
                  <a:srgbClr val="FF0000"/>
                </a:solidFill>
              </a:rPr>
              <a:t>Protected</a:t>
            </a:r>
          </a:p>
          <a:p>
            <a:r>
              <a:rPr lang="hu-HU" smtClean="0">
                <a:solidFill>
                  <a:srgbClr val="FF0000"/>
                </a:solidFill>
              </a:rPr>
              <a:t>(system)</a:t>
            </a:r>
            <a:endParaRPr lang="hu-HU">
              <a:solidFill>
                <a:srgbClr val="FF0000"/>
              </a:solidFill>
            </a:endParaRPr>
          </a:p>
        </p:txBody>
      </p:sp>
      <p:sp>
        <p:nvSpPr>
          <p:cNvPr id="12" name="Téglalap 11"/>
          <p:cNvSpPr/>
          <p:nvPr/>
        </p:nvSpPr>
        <p:spPr>
          <a:xfrm>
            <a:off x="2416312" y="5333918"/>
            <a:ext cx="2088232" cy="46861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hu-HU" smtClean="0"/>
              <a:t>Device managers</a:t>
            </a:r>
            <a:endParaRPr lang="hu-HU"/>
          </a:p>
        </p:txBody>
      </p:sp>
      <p:sp>
        <p:nvSpPr>
          <p:cNvPr id="14" name="Téglalap 13"/>
          <p:cNvSpPr/>
          <p:nvPr/>
        </p:nvSpPr>
        <p:spPr>
          <a:xfrm>
            <a:off x="4644008" y="5333918"/>
            <a:ext cx="1008112" cy="4686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hu-HU" smtClean="0"/>
              <a:t>Loader</a:t>
            </a:r>
            <a:endParaRPr lang="hu-HU"/>
          </a:p>
        </p:txBody>
      </p:sp>
      <p:sp>
        <p:nvSpPr>
          <p:cNvPr id="15" name="Téglalap 14"/>
          <p:cNvSpPr/>
          <p:nvPr/>
        </p:nvSpPr>
        <p:spPr>
          <a:xfrm>
            <a:off x="5718956" y="5333918"/>
            <a:ext cx="1008112" cy="46861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hu-HU" sz="1600" smtClean="0"/>
              <a:t>Scheduler</a:t>
            </a:r>
            <a:endParaRPr lang="hu-HU" sz="1600"/>
          </a:p>
        </p:txBody>
      </p:sp>
      <p:sp>
        <p:nvSpPr>
          <p:cNvPr id="16" name="Téglalap 15"/>
          <p:cNvSpPr/>
          <p:nvPr/>
        </p:nvSpPr>
        <p:spPr>
          <a:xfrm>
            <a:off x="2411760" y="4757854"/>
            <a:ext cx="2088232" cy="46861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hu-HU" smtClean="0"/>
              <a:t>IT handler</a:t>
            </a:r>
            <a:endParaRPr lang="hu-HU"/>
          </a:p>
        </p:txBody>
      </p:sp>
      <p:sp>
        <p:nvSpPr>
          <p:cNvPr id="17" name="Téglalap 16"/>
          <p:cNvSpPr/>
          <p:nvPr/>
        </p:nvSpPr>
        <p:spPr>
          <a:xfrm>
            <a:off x="2416312" y="4181790"/>
            <a:ext cx="2088232" cy="46861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hu-HU" smtClean="0"/>
              <a:t>I/O operations</a:t>
            </a:r>
            <a:endParaRPr lang="hu-HU"/>
          </a:p>
        </p:txBody>
      </p:sp>
      <p:sp>
        <p:nvSpPr>
          <p:cNvPr id="18" name="Téglalap 17"/>
          <p:cNvSpPr/>
          <p:nvPr/>
        </p:nvSpPr>
        <p:spPr>
          <a:xfrm>
            <a:off x="2411760" y="3573016"/>
            <a:ext cx="4315308" cy="46861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hu-HU" smtClean="0"/>
              <a:t>Systemcall interface</a:t>
            </a:r>
            <a:endParaRPr lang="hu-HU"/>
          </a:p>
        </p:txBody>
      </p:sp>
      <p:sp>
        <p:nvSpPr>
          <p:cNvPr id="19" name="Téglalap 18"/>
          <p:cNvSpPr/>
          <p:nvPr/>
        </p:nvSpPr>
        <p:spPr>
          <a:xfrm>
            <a:off x="4652392" y="4757854"/>
            <a:ext cx="2088232" cy="46861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hu-HU" smtClean="0"/>
              <a:t>Memory manager</a:t>
            </a:r>
            <a:endParaRPr lang="hu-HU"/>
          </a:p>
        </p:txBody>
      </p:sp>
      <p:sp>
        <p:nvSpPr>
          <p:cNvPr id="20" name="Téglalap 19"/>
          <p:cNvSpPr/>
          <p:nvPr/>
        </p:nvSpPr>
        <p:spPr>
          <a:xfrm>
            <a:off x="4652392" y="4181790"/>
            <a:ext cx="2088232" cy="46861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hu-HU" smtClean="0"/>
              <a:t>Communications</a:t>
            </a:r>
            <a:endParaRPr lang="hu-HU"/>
          </a:p>
        </p:txBody>
      </p:sp>
      <p:sp>
        <p:nvSpPr>
          <p:cNvPr id="3" name="Téglalap 2"/>
          <p:cNvSpPr/>
          <p:nvPr/>
        </p:nvSpPr>
        <p:spPr>
          <a:xfrm>
            <a:off x="4576552" y="4114800"/>
            <a:ext cx="2227696" cy="1762472"/>
          </a:xfrm>
          <a:prstGeom prst="rect">
            <a:avLst/>
          </a:prstGeom>
          <a:noFill/>
          <a:ln w="3810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1" name="Szövegdoboz 20"/>
          <p:cNvSpPr txBox="1"/>
          <p:nvPr/>
        </p:nvSpPr>
        <p:spPr>
          <a:xfrm>
            <a:off x="6799508" y="4416098"/>
            <a:ext cx="738664" cy="1494448"/>
          </a:xfrm>
          <a:prstGeom prst="rect">
            <a:avLst/>
          </a:prstGeom>
          <a:noFill/>
        </p:spPr>
        <p:txBody>
          <a:bodyPr vert="vert270" wrap="square" rtlCol="0">
            <a:spAutoFit/>
          </a:bodyPr>
          <a:lstStyle/>
          <a:p>
            <a:r>
              <a:rPr lang="hu-HU" b="1" smtClean="0">
                <a:solidFill>
                  <a:srgbClr val="92D050"/>
                </a:solidFill>
              </a:rPr>
              <a:t>Process management</a:t>
            </a:r>
            <a:endParaRPr lang="hu-HU" b="1">
              <a:solidFill>
                <a:srgbClr val="92D050"/>
              </a:solidFill>
            </a:endParaRPr>
          </a:p>
        </p:txBody>
      </p:sp>
    </p:spTree>
    <p:extLst>
      <p:ext uri="{BB962C8B-B14F-4D97-AF65-F5344CB8AC3E}">
        <p14:creationId xmlns:p14="http://schemas.microsoft.com/office/powerpoint/2010/main" val="7688417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How many lines a kernel?</a:t>
            </a:r>
            <a:endParaRPr lang="hu-HU"/>
          </a:p>
        </p:txBody>
      </p:sp>
      <p:sp>
        <p:nvSpPr>
          <p:cNvPr id="3" name="Tartalom helye 2"/>
          <p:cNvSpPr>
            <a:spLocks noGrp="1"/>
          </p:cNvSpPr>
          <p:nvPr>
            <p:ph idx="1"/>
          </p:nvPr>
        </p:nvSpPr>
        <p:spPr/>
        <p:txBody>
          <a:bodyPr>
            <a:normAutofit fontScale="85000" lnSpcReduction="20000"/>
          </a:bodyPr>
          <a:lstStyle/>
          <a:p>
            <a:r>
              <a:rPr lang="en-US" dirty="0" smtClean="0"/>
              <a:t>Unix kernel</a:t>
            </a:r>
          </a:p>
          <a:p>
            <a:pPr lvl="1"/>
            <a:r>
              <a:rPr lang="en-US" dirty="0" smtClean="0"/>
              <a:t>Linux 3.1: 37 000 file, 14 million Lines of Code (~half of it is device management)</a:t>
            </a:r>
          </a:p>
          <a:p>
            <a:pPr lvl="1"/>
            <a:r>
              <a:rPr lang="en-US" dirty="0" smtClean="0"/>
              <a:t>MINIX basic kernel &lt; 1400 </a:t>
            </a:r>
            <a:r>
              <a:rPr lang="en-US" dirty="0" err="1" smtClean="0"/>
              <a:t>LoC</a:t>
            </a:r>
            <a:r>
              <a:rPr lang="en-US" dirty="0" smtClean="0"/>
              <a:t>, full version: 5000 </a:t>
            </a:r>
            <a:r>
              <a:rPr lang="en-US" dirty="0" err="1" smtClean="0"/>
              <a:t>LoC</a:t>
            </a:r>
            <a:endParaRPr lang="en-US" dirty="0" smtClean="0"/>
          </a:p>
          <a:p>
            <a:pPr lvl="1"/>
            <a:endParaRPr lang="en-US" dirty="0" smtClean="0"/>
          </a:p>
          <a:p>
            <a:r>
              <a:rPr lang="en-US" dirty="0" smtClean="0"/>
              <a:t>3D visualization of the Linux kernel</a:t>
            </a:r>
          </a:p>
          <a:p>
            <a:pPr lvl="1"/>
            <a:r>
              <a:rPr lang="en-US" dirty="0" smtClean="0">
                <a:hlinkClick r:id="rId2"/>
              </a:rPr>
              <a:t>http://www.pabr.org/kernel3d/kernel3d.html</a:t>
            </a:r>
            <a:endParaRPr lang="en-US" dirty="0" smtClean="0"/>
          </a:p>
          <a:p>
            <a:pPr lvl="1"/>
            <a:r>
              <a:rPr lang="en-US" dirty="0" smtClean="0">
                <a:hlinkClick r:id="rId3"/>
              </a:rPr>
              <a:t>http://blog.mit.bme.hu/meszaros/node/164</a:t>
            </a:r>
          </a:p>
          <a:p>
            <a:r>
              <a:rPr lang="en-US" dirty="0" smtClean="0"/>
              <a:t>Further reading, videos</a:t>
            </a:r>
          </a:p>
          <a:p>
            <a:pPr lvl="1"/>
            <a:r>
              <a:rPr lang="en-US" dirty="0" smtClean="0">
                <a:hlinkClick r:id="rId4"/>
              </a:rPr>
              <a:t>http://www.jukie.net/bart/blog/linux-kernel-walkthroughs</a:t>
            </a:r>
          </a:p>
          <a:p>
            <a:pPr lvl="1"/>
            <a:r>
              <a:rPr lang="en-US" dirty="0" smtClean="0">
                <a:hlinkClick r:id="rId5"/>
              </a:rPr>
              <a:t>http://en.wikiversity.org/wiki/Reading_the_Linux_Kernel_Sources</a:t>
            </a:r>
          </a:p>
          <a:p>
            <a:pPr lvl="1"/>
            <a:endParaRPr lang="en-US" dirty="0" smtClean="0">
              <a:hlinkClick r:id="rId3"/>
            </a:endParaRPr>
          </a:p>
          <a:p>
            <a:pPr lvl="1"/>
            <a:endParaRPr lang="en-US" dirty="0"/>
          </a:p>
        </p:txBody>
      </p:sp>
    </p:spTree>
    <p:extLst>
      <p:ext uri="{BB962C8B-B14F-4D97-AF65-F5344CB8AC3E}">
        <p14:creationId xmlns:p14="http://schemas.microsoft.com/office/powerpoint/2010/main" val="24644249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Definition of the OS</a:t>
            </a:r>
            <a:endParaRPr lang="hu-HU"/>
          </a:p>
        </p:txBody>
      </p:sp>
      <p:sp>
        <p:nvSpPr>
          <p:cNvPr id="3" name="Tartalom helye 2"/>
          <p:cNvSpPr>
            <a:spLocks noGrp="1"/>
          </p:cNvSpPr>
          <p:nvPr>
            <p:ph idx="1"/>
          </p:nvPr>
        </p:nvSpPr>
        <p:spPr>
          <a:xfrm>
            <a:off x="457200" y="1600201"/>
            <a:ext cx="8229600" cy="1828800"/>
          </a:xfrm>
        </p:spPr>
        <p:txBody>
          <a:bodyPr>
            <a:normAutofit fontScale="62500" lnSpcReduction="20000"/>
          </a:bodyPr>
          <a:lstStyle/>
          <a:p>
            <a:r>
              <a:rPr lang="en-US" dirty="0" smtClean="0"/>
              <a:t>There are many possible definitions</a:t>
            </a:r>
          </a:p>
          <a:p>
            <a:pPr lvl="1"/>
            <a:r>
              <a:rPr lang="en-US" dirty="0" smtClean="0"/>
              <a:t>Everything that’s in the box, when buying an „OS”</a:t>
            </a:r>
          </a:p>
          <a:p>
            <a:pPr lvl="1"/>
            <a:r>
              <a:rPr lang="en-US" dirty="0" smtClean="0"/>
              <a:t>Sum of the software which makes possible the running of user tasks</a:t>
            </a:r>
          </a:p>
          <a:p>
            <a:pPr lvl="1"/>
            <a:r>
              <a:rPr lang="en-US" dirty="0" smtClean="0"/>
              <a:t>The program which are allocate the hardware resources</a:t>
            </a:r>
          </a:p>
          <a:p>
            <a:pPr lvl="1"/>
            <a:r>
              <a:rPr lang="en-US" dirty="0" smtClean="0"/>
              <a:t>The only program which are always running</a:t>
            </a:r>
          </a:p>
          <a:p>
            <a:pPr lvl="1"/>
            <a:r>
              <a:rPr lang="en-US" dirty="0" smtClean="0"/>
              <a:t>….</a:t>
            </a:r>
            <a:endParaRPr lang="en-US" dirty="0"/>
          </a:p>
        </p:txBody>
      </p:sp>
      <p:sp>
        <p:nvSpPr>
          <p:cNvPr id="4" name="Szövegdoboz 3"/>
          <p:cNvSpPr txBox="1"/>
          <p:nvPr/>
        </p:nvSpPr>
        <p:spPr>
          <a:xfrm>
            <a:off x="8076336" y="1556792"/>
            <a:ext cx="461665" cy="1836400"/>
          </a:xfrm>
          <a:prstGeom prst="rect">
            <a:avLst/>
          </a:prstGeom>
          <a:noFill/>
        </p:spPr>
        <p:txBody>
          <a:bodyPr vert="vert270" wrap="none" rtlCol="0">
            <a:spAutoFit/>
          </a:bodyPr>
          <a:lstStyle/>
          <a:p>
            <a:r>
              <a:rPr lang="hu-HU" smtClean="0"/>
              <a:t>Do not learn these</a:t>
            </a:r>
            <a:endParaRPr lang="hu-HU"/>
          </a:p>
        </p:txBody>
      </p:sp>
      <p:sp>
        <p:nvSpPr>
          <p:cNvPr id="6" name="Tartalom helye 2"/>
          <p:cNvSpPr txBox="1">
            <a:spLocks/>
          </p:cNvSpPr>
          <p:nvPr/>
        </p:nvSpPr>
        <p:spPr>
          <a:xfrm>
            <a:off x="605040" y="3933056"/>
            <a:ext cx="8229600" cy="1828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The OS is the sum of the programs which are managing the hardware of the computer and makes possible to run user tasks.</a:t>
            </a:r>
            <a:endParaRPr lang="en-US" dirty="0"/>
          </a:p>
        </p:txBody>
      </p:sp>
    </p:spTree>
    <p:extLst>
      <p:ext uri="{BB962C8B-B14F-4D97-AF65-F5344CB8AC3E}">
        <p14:creationId xmlns:p14="http://schemas.microsoft.com/office/powerpoint/2010/main" val="935912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lIns="0" tIns="0" rIns="0" bIns="0">
            <a:spAutoFit/>
          </a:bodyPr>
          <a:lstStyle/>
          <a:p>
            <a:pPr lvl="0"/>
            <a:r>
              <a:rPr lang="en-US"/>
              <a:t>Operating Systems: past, present and future</a:t>
            </a:r>
          </a:p>
        </p:txBody>
      </p:sp>
      <p:pic>
        <p:nvPicPr>
          <p:cNvPr id="3" name="Picture Placeholder 2"/>
          <p:cNvPicPr>
            <a:picLocks noGrp="1" noChangeAspect="1"/>
          </p:cNvPicPr>
          <p:nvPr>
            <p:ph type="pic" idx="4294967295"/>
          </p:nvPr>
        </p:nvPicPr>
        <p:blipFill>
          <a:blip r:embed="rId3">
            <a:lum bright="-50000"/>
            <a:alphaModFix/>
          </a:blip>
          <a:srcRect/>
          <a:stretch>
            <a:fillRect/>
          </a:stretch>
        </p:blipFill>
        <p:spPr>
          <a:xfrm>
            <a:off x="457200" y="2127960"/>
            <a:ext cx="8229600" cy="2101320"/>
          </a:xfrm>
        </p:spPr>
      </p:pic>
      <p:sp>
        <p:nvSpPr>
          <p:cNvPr id="4" name="TextBox 3"/>
          <p:cNvSpPr txBox="1"/>
          <p:nvPr/>
        </p:nvSpPr>
        <p:spPr>
          <a:xfrm>
            <a:off x="7849440" y="4229279"/>
            <a:ext cx="913679" cy="242640"/>
          </a:xfrm>
          <a:prstGeom prst="rect">
            <a:avLst/>
          </a:prstGeom>
          <a:noFill/>
          <a:ln>
            <a:noFill/>
          </a:ln>
        </p:spPr>
        <p:txBody>
          <a:bodyPr vert="horz" wrap="none" lIns="90000" tIns="45000" rIns="90000" bIns="45000"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hu-HU" sz="1000" b="0" i="0" u="none" strike="noStrike" baseline="0">
                <a:ln>
                  <a:noFill/>
                </a:ln>
                <a:solidFill>
                  <a:srgbClr val="000000"/>
                </a:solidFill>
                <a:latin typeface="Arial" pitchFamily="2"/>
                <a:ea typeface="Lucida Sans Unicode" pitchFamily="2"/>
                <a:cs typeface="Tahoma" pitchFamily="2"/>
              </a:rPr>
              <a:t>Source: </a:t>
            </a:r>
            <a:r>
              <a:rPr lang="hu-HU" sz="1000" b="0" i="0" u="none" strike="noStrike" baseline="0">
                <a:ln>
                  <a:noFill/>
                </a:ln>
                <a:solidFill>
                  <a:srgbClr val="000000"/>
                </a:solidFill>
                <a:latin typeface="Arial" pitchFamily="2"/>
                <a:ea typeface="Lucida Sans Unicode" pitchFamily="2"/>
                <a:cs typeface="Tahoma" pitchFamily="2"/>
                <a:hlinkClick r:id="rId4"/>
              </a:rPr>
              <a:t>xkcd</a:t>
            </a:r>
          </a:p>
        </p:txBody>
      </p:sp>
    </p:spTree>
    <p:extLst>
      <p:ext uri="{BB962C8B-B14F-4D97-AF65-F5344CB8AC3E}">
        <p14:creationId xmlns:p14="http://schemas.microsoft.com/office/powerpoint/2010/main" val="1602481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smtClean="0"/>
              <a:t>The lecturers and useful information</a:t>
            </a:r>
            <a:endParaRPr lang="hu-HU"/>
          </a:p>
        </p:txBody>
      </p:sp>
      <p:sp>
        <p:nvSpPr>
          <p:cNvPr id="3" name="Tartalom helye 2"/>
          <p:cNvSpPr>
            <a:spLocks noGrp="1"/>
          </p:cNvSpPr>
          <p:nvPr>
            <p:ph idx="1"/>
          </p:nvPr>
        </p:nvSpPr>
        <p:spPr/>
        <p:txBody>
          <a:bodyPr>
            <a:normAutofit fontScale="77500" lnSpcReduction="20000"/>
          </a:bodyPr>
          <a:lstStyle/>
          <a:p>
            <a:r>
              <a:rPr lang="en-US" dirty="0" smtClean="0"/>
              <a:t>Lecturer</a:t>
            </a:r>
          </a:p>
          <a:p>
            <a:pPr lvl="1"/>
            <a:r>
              <a:rPr lang="en-US" dirty="0" smtClean="0"/>
              <a:t>Peter Sarkozy</a:t>
            </a:r>
          </a:p>
          <a:p>
            <a:pPr lvl="2"/>
            <a:r>
              <a:rPr lang="en-US" dirty="0" smtClean="0"/>
              <a:t>IE427, psarkozy@mit.bme.hu</a:t>
            </a:r>
          </a:p>
          <a:p>
            <a:pPr lvl="1"/>
            <a:r>
              <a:rPr lang="en-US" dirty="0" smtClean="0"/>
              <a:t>Interested in embedded systems and hardware/software development</a:t>
            </a:r>
          </a:p>
          <a:p>
            <a:pPr lvl="1"/>
            <a:r>
              <a:rPr lang="en-US" dirty="0" smtClean="0"/>
              <a:t>Bioinformatics</a:t>
            </a:r>
          </a:p>
          <a:p>
            <a:r>
              <a:rPr lang="en-US" dirty="0" smtClean="0"/>
              <a:t>Course coordinator</a:t>
            </a:r>
          </a:p>
          <a:p>
            <a:pPr lvl="1"/>
            <a:r>
              <a:rPr lang="en-US" dirty="0" err="1" smtClean="0"/>
              <a:t>Tamás</a:t>
            </a:r>
            <a:r>
              <a:rPr lang="en-US" dirty="0" smtClean="0"/>
              <a:t> </a:t>
            </a:r>
            <a:r>
              <a:rPr lang="en-US" dirty="0" err="1" smtClean="0"/>
              <a:t>Mészáros</a:t>
            </a:r>
            <a:r>
              <a:rPr lang="en-US" dirty="0" smtClean="0"/>
              <a:t> PhD.</a:t>
            </a:r>
          </a:p>
          <a:p>
            <a:pPr lvl="2"/>
            <a:r>
              <a:rPr lang="en-US" dirty="0" smtClean="0"/>
              <a:t>IE437, meszaros@mit.bme.hu</a:t>
            </a:r>
          </a:p>
          <a:p>
            <a:r>
              <a:rPr lang="en-US" dirty="0" smtClean="0"/>
              <a:t>Official information on the web</a:t>
            </a:r>
          </a:p>
          <a:p>
            <a:pPr lvl="1"/>
            <a:r>
              <a:rPr lang="en-US" dirty="0" smtClean="0"/>
              <a:t>https://www.mit.bme.hu/eng/oktatas/targyak/vimiab00</a:t>
            </a:r>
          </a:p>
          <a:p>
            <a:pPr lvl="1"/>
            <a:r>
              <a:rPr lang="en-US" dirty="0" smtClean="0"/>
              <a:t>OR: mit.bme.hu -&gt; </a:t>
            </a:r>
            <a:r>
              <a:rPr lang="en-US" dirty="0" err="1" smtClean="0"/>
              <a:t>english</a:t>
            </a:r>
            <a:r>
              <a:rPr lang="en-US" dirty="0" smtClean="0"/>
              <a:t>(     ) -&gt; education -&gt; Operating Systems (VIMIAB00)</a:t>
            </a:r>
          </a:p>
        </p:txBody>
      </p:sp>
      <p:pic>
        <p:nvPicPr>
          <p:cNvPr id="2050" name="Picture 2" descr="A munkatárs fénykép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36096" y="3501008"/>
            <a:ext cx="85725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ngl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424" y="5328640"/>
            <a:ext cx="288032" cy="21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3984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Historical overview</a:t>
            </a:r>
            <a:endParaRPr lang="hu-HU"/>
          </a:p>
        </p:txBody>
      </p:sp>
      <p:pic>
        <p:nvPicPr>
          <p:cNvPr id="5" name="Kép 4"/>
          <p:cNvPicPr>
            <a:picLocks noChangeAspect="1"/>
          </p:cNvPicPr>
          <p:nvPr/>
        </p:nvPicPr>
        <p:blipFill>
          <a:blip r:embed="rId3" cstate="screen">
            <a:lum/>
            <a:alphaModFix/>
            <a:extLst>
              <a:ext uri="{28A0092B-C50C-407E-A947-70E740481C1C}">
                <a14:useLocalDpi xmlns:a14="http://schemas.microsoft.com/office/drawing/2010/main"/>
              </a:ext>
            </a:extLst>
          </a:blip>
          <a:srcRect/>
          <a:stretch>
            <a:fillRect/>
          </a:stretch>
        </p:blipFill>
        <p:spPr>
          <a:xfrm>
            <a:off x="2734560" y="2492896"/>
            <a:ext cx="6400440" cy="4239360"/>
          </a:xfrm>
          <a:prstGeom prst="rect">
            <a:avLst/>
          </a:prstGeom>
          <a:noFill/>
          <a:ln>
            <a:noFill/>
          </a:ln>
        </p:spPr>
      </p:pic>
      <p:pic>
        <p:nvPicPr>
          <p:cNvPr id="4" name="Kép 3"/>
          <p:cNvPicPr>
            <a:picLocks noChangeAspect="1"/>
          </p:cNvPicPr>
          <p:nvPr/>
        </p:nvPicPr>
        <p:blipFill>
          <a:blip r:embed="rId4" cstate="screen">
            <a:lum/>
            <a:alphaModFix/>
            <a:extLst>
              <a:ext uri="{28A0092B-C50C-407E-A947-70E740481C1C}">
                <a14:useLocalDpi xmlns:a14="http://schemas.microsoft.com/office/drawing/2010/main"/>
              </a:ext>
            </a:extLst>
          </a:blip>
          <a:srcRect/>
          <a:stretch>
            <a:fillRect/>
          </a:stretch>
        </p:blipFill>
        <p:spPr>
          <a:xfrm>
            <a:off x="107504" y="1268760"/>
            <a:ext cx="4833081" cy="3782839"/>
          </a:xfrm>
          <a:prstGeom prst="rect">
            <a:avLst/>
          </a:prstGeom>
          <a:noFill/>
          <a:ln>
            <a:noFill/>
          </a:ln>
        </p:spPr>
      </p:pic>
    </p:spTree>
    <p:extLst>
      <p:ext uri="{BB962C8B-B14F-4D97-AF65-F5344CB8AC3E}">
        <p14:creationId xmlns:p14="http://schemas.microsoft.com/office/powerpoint/2010/main" val="40007481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Historical overview</a:t>
            </a:r>
            <a:endParaRPr lang="hu-HU"/>
          </a:p>
        </p:txBody>
      </p:sp>
      <p:sp>
        <p:nvSpPr>
          <p:cNvPr id="3" name="Tartalom helye 2"/>
          <p:cNvSpPr>
            <a:spLocks noGrp="1"/>
          </p:cNvSpPr>
          <p:nvPr>
            <p:ph idx="1"/>
          </p:nvPr>
        </p:nvSpPr>
        <p:spPr/>
        <p:txBody>
          <a:bodyPr>
            <a:normAutofit fontScale="70000" lnSpcReduction="20000"/>
          </a:bodyPr>
          <a:lstStyle/>
          <a:p>
            <a:r>
              <a:rPr lang="hu-HU" dirty="0" err="1" smtClean="0"/>
              <a:t>Related</a:t>
            </a:r>
            <a:r>
              <a:rPr lang="hu-HU" dirty="0" smtClean="0"/>
              <a:t> </a:t>
            </a:r>
            <a:r>
              <a:rPr lang="hu-HU" dirty="0" err="1" smtClean="0"/>
              <a:t>with</a:t>
            </a:r>
            <a:r>
              <a:rPr lang="hu-HU" dirty="0" smtClean="0"/>
              <a:t> hardware </a:t>
            </a:r>
            <a:r>
              <a:rPr lang="hu-HU" dirty="0" err="1" smtClean="0"/>
              <a:t>evolution</a:t>
            </a:r>
            <a:endParaRPr lang="hu-HU" dirty="0" smtClean="0"/>
          </a:p>
          <a:p>
            <a:pPr lvl="1"/>
            <a:r>
              <a:rPr lang="hu-HU" dirty="0" err="1" smtClean="0"/>
              <a:t>Appearing</a:t>
            </a:r>
            <a:r>
              <a:rPr lang="hu-HU" dirty="0" smtClean="0"/>
              <a:t> </a:t>
            </a:r>
            <a:r>
              <a:rPr lang="hu-HU" dirty="0" err="1" smtClean="0"/>
              <a:t>new</a:t>
            </a:r>
            <a:r>
              <a:rPr lang="hu-HU" dirty="0" smtClean="0"/>
              <a:t> </a:t>
            </a:r>
            <a:r>
              <a:rPr lang="hu-HU" dirty="0" err="1" smtClean="0"/>
              <a:t>techologies</a:t>
            </a:r>
            <a:r>
              <a:rPr lang="hu-HU" dirty="0" smtClean="0"/>
              <a:t>, HW </a:t>
            </a:r>
            <a:r>
              <a:rPr lang="hu-HU" dirty="0" err="1" smtClean="0"/>
              <a:t>types</a:t>
            </a:r>
            <a:r>
              <a:rPr lang="hu-HU" dirty="0" smtClean="0"/>
              <a:t> and </a:t>
            </a:r>
            <a:r>
              <a:rPr lang="hu-HU" dirty="0" err="1" smtClean="0"/>
              <a:t>services</a:t>
            </a:r>
            <a:endParaRPr lang="hu-HU" dirty="0" smtClean="0"/>
          </a:p>
          <a:p>
            <a:pPr lvl="1"/>
            <a:r>
              <a:rPr lang="hu-HU" dirty="0" smtClean="0"/>
              <a:t>The computing capability is multiplies</a:t>
            </a:r>
            <a:r>
              <a:rPr lang="en-US" dirty="0" smtClean="0"/>
              <a:t> by</a:t>
            </a:r>
            <a:r>
              <a:rPr lang="hu-HU" dirty="0" smtClean="0"/>
              <a:t> 10 </a:t>
            </a:r>
            <a:r>
              <a:rPr lang="en-US" dirty="0" smtClean="0"/>
              <a:t>every</a:t>
            </a:r>
            <a:r>
              <a:rPr lang="hu-HU" dirty="0" smtClean="0"/>
              <a:t> 5 years (slowing)</a:t>
            </a:r>
          </a:p>
          <a:p>
            <a:pPr lvl="1"/>
            <a:r>
              <a:rPr lang="hu-HU" dirty="0" smtClean="0"/>
              <a:t>The </a:t>
            </a:r>
            <a:r>
              <a:rPr lang="hu-HU" dirty="0" err="1" smtClean="0"/>
              <a:t>price</a:t>
            </a:r>
            <a:r>
              <a:rPr lang="hu-HU" dirty="0" smtClean="0"/>
              <a:t>/MIPS ratio is </a:t>
            </a:r>
            <a:r>
              <a:rPr lang="hu-HU" dirty="0" err="1" smtClean="0"/>
              <a:t>multiplied</a:t>
            </a:r>
            <a:r>
              <a:rPr lang="hu-HU" dirty="0" smtClean="0"/>
              <a:t> 10 </a:t>
            </a:r>
            <a:r>
              <a:rPr lang="hu-HU" dirty="0" err="1" smtClean="0"/>
              <a:t>times</a:t>
            </a:r>
            <a:r>
              <a:rPr lang="hu-HU" dirty="0" smtClean="0"/>
              <a:t> </a:t>
            </a:r>
            <a:r>
              <a:rPr lang="hu-HU" dirty="0" err="1" smtClean="0"/>
              <a:t>in</a:t>
            </a:r>
            <a:r>
              <a:rPr lang="hu-HU" dirty="0" smtClean="0"/>
              <a:t> 3.5-4 </a:t>
            </a:r>
            <a:r>
              <a:rPr lang="hu-HU" dirty="0" err="1" smtClean="0"/>
              <a:t>years</a:t>
            </a:r>
            <a:endParaRPr lang="hu-HU" dirty="0" smtClean="0"/>
          </a:p>
          <a:p>
            <a:r>
              <a:rPr lang="hu-HU" dirty="0" smtClean="0"/>
              <a:t>&gt;60 </a:t>
            </a:r>
            <a:r>
              <a:rPr lang="hu-HU" dirty="0" err="1" smtClean="0"/>
              <a:t>years</a:t>
            </a:r>
            <a:r>
              <a:rPr lang="hu-HU" dirty="0" smtClean="0"/>
              <a:t> of </a:t>
            </a:r>
            <a:r>
              <a:rPr lang="hu-HU" dirty="0" err="1" smtClean="0"/>
              <a:t>experience</a:t>
            </a:r>
            <a:endParaRPr lang="hu-HU" dirty="0" smtClean="0"/>
          </a:p>
          <a:p>
            <a:pPr lvl="1"/>
            <a:r>
              <a:rPr lang="hu-HU" dirty="0" err="1" smtClean="0"/>
              <a:t>Hundreds</a:t>
            </a:r>
            <a:r>
              <a:rPr lang="hu-HU" dirty="0" smtClean="0"/>
              <a:t> of HW </a:t>
            </a:r>
            <a:r>
              <a:rPr lang="hu-HU" dirty="0" err="1" smtClean="0"/>
              <a:t>platforms</a:t>
            </a:r>
            <a:endParaRPr lang="hu-HU" dirty="0" smtClean="0"/>
          </a:p>
          <a:p>
            <a:pPr lvl="1"/>
            <a:r>
              <a:rPr lang="hu-HU" dirty="0" smtClean="0"/>
              <a:t>HW, SW </a:t>
            </a:r>
            <a:r>
              <a:rPr lang="hu-HU" dirty="0" err="1" smtClean="0"/>
              <a:t>combined</a:t>
            </a:r>
            <a:r>
              <a:rPr lang="hu-HU" dirty="0" smtClean="0"/>
              <a:t> </a:t>
            </a:r>
            <a:r>
              <a:rPr lang="hu-HU" dirty="0" err="1" smtClean="0"/>
              <a:t>developement</a:t>
            </a:r>
            <a:endParaRPr lang="hu-HU" dirty="0" smtClean="0"/>
          </a:p>
          <a:p>
            <a:pPr lvl="1"/>
            <a:endParaRPr lang="hu-HU" dirty="0"/>
          </a:p>
          <a:p>
            <a:r>
              <a:rPr lang="hu-HU" dirty="0" smtClean="0"/>
              <a:t>Open </a:t>
            </a:r>
            <a:r>
              <a:rPr lang="hu-HU" dirty="0" err="1" smtClean="0"/>
              <a:t>source</a:t>
            </a:r>
            <a:r>
              <a:rPr lang="hu-HU" dirty="0" smtClean="0"/>
              <a:t> </a:t>
            </a:r>
            <a:r>
              <a:rPr lang="hu-HU" dirty="0" err="1" smtClean="0"/>
              <a:t>codes</a:t>
            </a:r>
            <a:r>
              <a:rPr lang="hu-HU" dirty="0" smtClean="0"/>
              <a:t>, </a:t>
            </a:r>
            <a:r>
              <a:rPr lang="hu-HU" dirty="0" err="1" smtClean="0"/>
              <a:t>many</a:t>
            </a:r>
            <a:r>
              <a:rPr lang="hu-HU" dirty="0" smtClean="0"/>
              <a:t> </a:t>
            </a:r>
            <a:r>
              <a:rPr lang="hu-HU" dirty="0" err="1" smtClean="0"/>
              <a:t>books</a:t>
            </a:r>
            <a:endParaRPr lang="hu-HU" dirty="0" smtClean="0"/>
          </a:p>
          <a:p>
            <a:r>
              <a:rPr lang="hu-HU" dirty="0" err="1" smtClean="0"/>
              <a:t>Colorful</a:t>
            </a:r>
            <a:r>
              <a:rPr lang="hu-HU" dirty="0" smtClean="0"/>
              <a:t> </a:t>
            </a:r>
            <a:r>
              <a:rPr lang="hu-HU" dirty="0" err="1" smtClean="0"/>
              <a:t>developement</a:t>
            </a:r>
            <a:endParaRPr lang="hu-HU" dirty="0" smtClean="0"/>
          </a:p>
          <a:p>
            <a:pPr lvl="1"/>
            <a:r>
              <a:rPr lang="hu-HU" dirty="0" err="1" smtClean="0"/>
              <a:t>From</a:t>
            </a:r>
            <a:r>
              <a:rPr lang="hu-HU" dirty="0" smtClean="0"/>
              <a:t> </a:t>
            </a:r>
            <a:r>
              <a:rPr lang="hu-HU" dirty="0" err="1" smtClean="0"/>
              <a:t>smartphones</a:t>
            </a:r>
            <a:r>
              <a:rPr lang="hu-HU" dirty="0" smtClean="0"/>
              <a:t> </a:t>
            </a:r>
            <a:r>
              <a:rPr lang="hu-HU" dirty="0" err="1" smtClean="0"/>
              <a:t>to</a:t>
            </a:r>
            <a:r>
              <a:rPr lang="hu-HU" dirty="0" smtClean="0"/>
              <a:t> </a:t>
            </a:r>
            <a:r>
              <a:rPr lang="hu-HU" dirty="0" err="1" smtClean="0"/>
              <a:t>grid</a:t>
            </a:r>
            <a:r>
              <a:rPr lang="hu-HU" dirty="0" smtClean="0"/>
              <a:t> servers</a:t>
            </a:r>
          </a:p>
          <a:p>
            <a:pPr lvl="1"/>
            <a:r>
              <a:rPr lang="hu-HU" dirty="0" err="1" smtClean="0"/>
              <a:t>From</a:t>
            </a:r>
            <a:r>
              <a:rPr lang="hu-HU" dirty="0" smtClean="0"/>
              <a:t> </a:t>
            </a:r>
            <a:r>
              <a:rPr lang="hu-HU" dirty="0" err="1" smtClean="0"/>
              <a:t>engineering</a:t>
            </a:r>
            <a:r>
              <a:rPr lang="hu-HU" dirty="0" smtClean="0"/>
              <a:t>/</a:t>
            </a:r>
            <a:r>
              <a:rPr lang="hu-HU" dirty="0" err="1" smtClean="0"/>
              <a:t>mathematical</a:t>
            </a:r>
            <a:r>
              <a:rPr lang="hu-HU" dirty="0" smtClean="0"/>
              <a:t> </a:t>
            </a:r>
            <a:r>
              <a:rPr lang="hu-HU" dirty="0" err="1" smtClean="0"/>
              <a:t>tasks</a:t>
            </a:r>
            <a:r>
              <a:rPr lang="hu-HU" dirty="0" smtClean="0"/>
              <a:t> </a:t>
            </a:r>
            <a:r>
              <a:rPr lang="hu-HU" dirty="0" err="1" smtClean="0"/>
              <a:t>to</a:t>
            </a:r>
            <a:r>
              <a:rPr lang="hu-HU" dirty="0" smtClean="0"/>
              <a:t> </a:t>
            </a:r>
            <a:r>
              <a:rPr lang="hu-HU" dirty="0" err="1" smtClean="0"/>
              <a:t>today</a:t>
            </a:r>
            <a:r>
              <a:rPr lang="hu-HU" dirty="0" smtClean="0"/>
              <a:t>’s </a:t>
            </a:r>
            <a:r>
              <a:rPr lang="hu-HU" dirty="0" err="1" smtClean="0"/>
              <a:t>entertainment</a:t>
            </a:r>
            <a:r>
              <a:rPr lang="hu-HU" dirty="0" smtClean="0"/>
              <a:t> </a:t>
            </a:r>
            <a:r>
              <a:rPr lang="hu-HU" dirty="0" err="1" smtClean="0"/>
              <a:t>devices</a:t>
            </a:r>
            <a:endParaRPr lang="hu-HU" dirty="0"/>
          </a:p>
        </p:txBody>
      </p:sp>
    </p:spTree>
    <p:extLst>
      <p:ext uri="{BB962C8B-B14F-4D97-AF65-F5344CB8AC3E}">
        <p14:creationId xmlns:p14="http://schemas.microsoft.com/office/powerpoint/2010/main" val="38121040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Milestones of the OS evolution</a:t>
            </a:r>
            <a:endParaRPr lang="hu-HU"/>
          </a:p>
        </p:txBody>
      </p:sp>
      <p:sp>
        <p:nvSpPr>
          <p:cNvPr id="3" name="Tartalom helye 2"/>
          <p:cNvSpPr>
            <a:spLocks noGrp="1"/>
          </p:cNvSpPr>
          <p:nvPr>
            <p:ph idx="1"/>
          </p:nvPr>
        </p:nvSpPr>
        <p:spPr/>
        <p:txBody>
          <a:bodyPr>
            <a:normAutofit fontScale="47500" lnSpcReduction="20000"/>
          </a:bodyPr>
          <a:lstStyle/>
          <a:p>
            <a:r>
              <a:rPr lang="en-US" dirty="0" smtClean="0"/>
              <a:t>Batch computing – Big room computers</a:t>
            </a:r>
          </a:p>
          <a:p>
            <a:pPr lvl="1"/>
            <a:r>
              <a:rPr lang="en-US" dirty="0" smtClean="0"/>
              <a:t>The OS is running one task at once</a:t>
            </a:r>
          </a:p>
          <a:p>
            <a:pPr lvl="1"/>
            <a:r>
              <a:rPr lang="en-US" dirty="0" smtClean="0"/>
              <a:t>The tasks are incoming from punched card, or later magnetic tapes in </a:t>
            </a:r>
            <a:r>
              <a:rPr lang="en-US" b="1" dirty="0" smtClean="0"/>
              <a:t>batches</a:t>
            </a:r>
            <a:r>
              <a:rPr lang="en-US" dirty="0" smtClean="0"/>
              <a:t>.</a:t>
            </a:r>
          </a:p>
          <a:p>
            <a:pPr lvl="1"/>
            <a:r>
              <a:rPr lang="en-US" dirty="0" smtClean="0"/>
              <a:t>The OS was a device manager and loader</a:t>
            </a:r>
          </a:p>
          <a:p>
            <a:r>
              <a:rPr lang="en-US" dirty="0" err="1" smtClean="0"/>
              <a:t>Multiprogrammed</a:t>
            </a:r>
            <a:r>
              <a:rPr lang="en-US" dirty="0" smtClean="0"/>
              <a:t> OS (OS/360) – IC, memory, disc</a:t>
            </a:r>
          </a:p>
          <a:p>
            <a:pPr lvl="1"/>
            <a:r>
              <a:rPr lang="en-US" dirty="0" smtClean="0"/>
              <a:t>The memory is split to sections in order to load more than one process at once</a:t>
            </a:r>
          </a:p>
          <a:p>
            <a:pPr lvl="1"/>
            <a:r>
              <a:rPr lang="en-US" dirty="0" smtClean="0"/>
              <a:t>If one of processes are waiting for an I/O task, the other one can be run on the processor</a:t>
            </a:r>
          </a:p>
          <a:p>
            <a:pPr lvl="1"/>
            <a:r>
              <a:rPr lang="en-US" dirty="0" smtClean="0"/>
              <a:t>The running sequence is less predictable and the response time is longer, which is a problem for the developers</a:t>
            </a:r>
          </a:p>
          <a:p>
            <a:r>
              <a:rPr lang="en-US" dirty="0" smtClean="0"/>
              <a:t>Time sharing OS (MULTICS) – HW level </a:t>
            </a:r>
            <a:r>
              <a:rPr lang="en-US" dirty="0" smtClean="0"/>
              <a:t>protection</a:t>
            </a:r>
            <a:endParaRPr lang="en-US" dirty="0" smtClean="0"/>
          </a:p>
          <a:p>
            <a:pPr lvl="1"/>
            <a:r>
              <a:rPr lang="en-US" dirty="0" smtClean="0"/>
              <a:t>The processor time is shared equally between users</a:t>
            </a:r>
          </a:p>
          <a:p>
            <a:pPr lvl="1"/>
            <a:r>
              <a:rPr lang="en-US" dirty="0" smtClean="0"/>
              <a:t>Predictable system and better response times</a:t>
            </a:r>
          </a:p>
          <a:p>
            <a:pPr lvl="1"/>
            <a:r>
              <a:rPr lang="en-US" dirty="0" smtClean="0"/>
              <a:t>Written in a higher level programming language (PL/I)</a:t>
            </a:r>
          </a:p>
          <a:p>
            <a:r>
              <a:rPr lang="en-US" dirty="0" smtClean="0"/>
              <a:t>Personal computer OS – LSI circuits, microprocessors,</a:t>
            </a:r>
          </a:p>
          <a:p>
            <a:r>
              <a:rPr lang="en-US" dirty="0" smtClean="0"/>
              <a:t> x86</a:t>
            </a:r>
          </a:p>
          <a:p>
            <a:pPr lvl="1"/>
            <a:r>
              <a:rPr lang="en-US" dirty="0" smtClean="0"/>
              <a:t>Evolution of user interfaces</a:t>
            </a:r>
          </a:p>
          <a:p>
            <a:pPr lvl="1"/>
            <a:r>
              <a:rPr lang="en-US" dirty="0" smtClean="0"/>
              <a:t>More and more tasks (games, media applications, etc.)</a:t>
            </a:r>
          </a:p>
          <a:p>
            <a:r>
              <a:rPr lang="en-US" dirty="0" smtClean="0"/>
              <a:t>Embedded OS – Integrated functionality, complex, cheap IC-s</a:t>
            </a:r>
          </a:p>
          <a:p>
            <a:pPr lvl="1"/>
            <a:r>
              <a:rPr lang="en-US" dirty="0" smtClean="0"/>
              <a:t>Performing real-time tasks in a resource constrained environment</a:t>
            </a:r>
            <a:endParaRPr lang="en-US" dirty="0"/>
          </a:p>
        </p:txBody>
      </p:sp>
      <p:pic>
        <p:nvPicPr>
          <p:cNvPr id="4100" name="Picture 4" descr="https://upload.wikimedia.org/wikipedia/commons/thumb/5/58/FortranCardPROJ039.agr.jpg/640px-FortranCardPROJ039.agr.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80112" y="3429000"/>
            <a:ext cx="3456384" cy="1657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1426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Creation of UNIX</a:t>
            </a:r>
            <a:endParaRPr lang="hu-HU"/>
          </a:p>
        </p:txBody>
      </p:sp>
      <p:sp>
        <p:nvSpPr>
          <p:cNvPr id="3" name="Tartalom helye 2"/>
          <p:cNvSpPr>
            <a:spLocks noGrp="1"/>
          </p:cNvSpPr>
          <p:nvPr>
            <p:ph idx="1"/>
          </p:nvPr>
        </p:nvSpPr>
        <p:spPr/>
        <p:txBody>
          <a:bodyPr>
            <a:normAutofit lnSpcReduction="10000"/>
          </a:bodyPr>
          <a:lstStyle/>
          <a:p>
            <a:r>
              <a:rPr lang="en-US" dirty="0" smtClean="0"/>
              <a:t>1969 AT&amp;T Bell Lab</a:t>
            </a:r>
          </a:p>
          <a:p>
            <a:pPr lvl="1"/>
            <a:r>
              <a:rPr lang="en-US" dirty="0" smtClean="0"/>
              <a:t>Ken Thompson and </a:t>
            </a:r>
          </a:p>
          <a:p>
            <a:pPr marL="457200" lvl="1" indent="0">
              <a:buNone/>
            </a:pPr>
            <a:r>
              <a:rPr lang="en-US" dirty="0" smtClean="0"/>
              <a:t>Dennis Ritchie</a:t>
            </a:r>
          </a:p>
          <a:p>
            <a:pPr lvl="1"/>
            <a:r>
              <a:rPr lang="en-US" dirty="0" smtClean="0"/>
              <a:t>Space travel game</a:t>
            </a:r>
          </a:p>
          <a:p>
            <a:pPr lvl="1"/>
            <a:r>
              <a:rPr lang="en-US" dirty="0" smtClean="0"/>
              <a:t>Slow OS vs. fast game</a:t>
            </a:r>
          </a:p>
          <a:p>
            <a:pPr lvl="1"/>
            <a:r>
              <a:rPr lang="en-US" dirty="0" smtClean="0"/>
              <a:t>Ken writes a small OS kernel (UNIX)</a:t>
            </a:r>
          </a:p>
          <a:p>
            <a:pPr lvl="1"/>
            <a:r>
              <a:rPr lang="en-US" dirty="0" smtClean="0"/>
              <a:t>Ritchie writes a programming language: C, then  UNIX in C code</a:t>
            </a:r>
          </a:p>
          <a:p>
            <a:pPr lvl="1"/>
            <a:r>
              <a:rPr lang="en-US" dirty="0" smtClean="0"/>
              <a:t>MULTICS -&gt; UNICS</a:t>
            </a:r>
          </a:p>
          <a:p>
            <a:pPr marL="457200" lvl="1" indent="0">
              <a:buNone/>
            </a:pPr>
            <a:endParaRPr lang="en-US" dirty="0"/>
          </a:p>
        </p:txBody>
      </p:sp>
      <p:pic>
        <p:nvPicPr>
          <p:cNvPr id="4" name="Picture 1"/>
          <p:cNvPicPr>
            <a:picLocks noChangeAspect="1"/>
          </p:cNvPicPr>
          <p:nvPr/>
        </p:nvPicPr>
        <p:blipFill>
          <a:blip r:embed="rId3">
            <a:lum/>
            <a:alphaModFix/>
          </a:blip>
          <a:srcRect/>
          <a:stretch>
            <a:fillRect/>
          </a:stretch>
        </p:blipFill>
        <p:spPr>
          <a:xfrm>
            <a:off x="5483304" y="1232580"/>
            <a:ext cx="3598920" cy="2698920"/>
          </a:xfrm>
          <a:prstGeom prst="rect">
            <a:avLst/>
          </a:prstGeom>
          <a:noFill/>
          <a:ln>
            <a:noFill/>
          </a:ln>
        </p:spPr>
      </p:pic>
    </p:spTree>
    <p:extLst>
      <p:ext uri="{BB962C8B-B14F-4D97-AF65-F5344CB8AC3E}">
        <p14:creationId xmlns:p14="http://schemas.microsoft.com/office/powerpoint/2010/main" val="920238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pic>
        <p:nvPicPr>
          <p:cNvPr id="4" name="Picture 1"/>
          <p:cNvPicPr>
            <a:picLocks noChangeAspect="1"/>
          </p:cNvPicPr>
          <p:nvPr/>
        </p:nvPicPr>
        <p:blipFill>
          <a:blip r:embed="rId3" cstate="screen">
            <a:lum/>
            <a:alphaModFix/>
            <a:extLst>
              <a:ext uri="{28A0092B-C50C-407E-A947-70E740481C1C}">
                <a14:useLocalDpi xmlns:a14="http://schemas.microsoft.com/office/drawing/2010/main"/>
              </a:ext>
            </a:extLst>
          </a:blip>
          <a:srcRect/>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0011473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smtClean="0"/>
              <a:t>The main branches of the UNIX family</a:t>
            </a:r>
            <a:endParaRPr lang="hu-HU"/>
          </a:p>
        </p:txBody>
      </p:sp>
      <p:pic>
        <p:nvPicPr>
          <p:cNvPr id="4" name="Kép 3"/>
          <p:cNvPicPr>
            <a:picLocks noChangeAspect="1"/>
          </p:cNvPicPr>
          <p:nvPr/>
        </p:nvPicPr>
        <p:blipFill>
          <a:blip r:embed="rId3">
            <a:lum/>
            <a:alphaModFix/>
          </a:blip>
          <a:srcRect/>
          <a:stretch>
            <a:fillRect/>
          </a:stretch>
        </p:blipFill>
        <p:spPr>
          <a:xfrm>
            <a:off x="1080000" y="1052736"/>
            <a:ext cx="6714720" cy="5648040"/>
          </a:xfrm>
          <a:prstGeom prst="rect">
            <a:avLst/>
          </a:prstGeom>
          <a:noFill/>
          <a:ln>
            <a:noFill/>
          </a:ln>
        </p:spPr>
      </p:pic>
    </p:spTree>
    <p:extLst>
      <p:ext uri="{BB962C8B-B14F-4D97-AF65-F5344CB8AC3E}">
        <p14:creationId xmlns:p14="http://schemas.microsoft.com/office/powerpoint/2010/main" val="15592174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smtClean="0"/>
              <a:t>UNIX (</a:t>
            </a:r>
            <a:r>
              <a:rPr lang="hu-HU" smtClean="0">
                <a:cs typeface="Arial" pitchFamily="34"/>
              </a:rPr>
              <a:t>≠</a:t>
            </a:r>
            <a:r>
              <a:rPr lang="hu-HU" smtClean="0"/>
              <a:t>Linux) distributions (incomplete list)</a:t>
            </a:r>
            <a:endParaRPr lang="hu-HU"/>
          </a:p>
        </p:txBody>
      </p:sp>
      <p:sp>
        <p:nvSpPr>
          <p:cNvPr id="3" name="Tartalom helye 2"/>
          <p:cNvSpPr>
            <a:spLocks noGrp="1"/>
          </p:cNvSpPr>
          <p:nvPr>
            <p:ph idx="1"/>
          </p:nvPr>
        </p:nvSpPr>
        <p:spPr/>
        <p:txBody>
          <a:bodyPr>
            <a:normAutofit fontScale="55000" lnSpcReduction="20000"/>
          </a:bodyPr>
          <a:lstStyle/>
          <a:p>
            <a:pPr lvl="0"/>
            <a:r>
              <a:rPr lang="en-US" dirty="0" smtClean="0"/>
              <a:t>Up to date catalog: </a:t>
            </a:r>
            <a:r>
              <a:rPr lang="en-US" dirty="0" smtClean="0">
                <a:hlinkClick r:id="rId2"/>
              </a:rPr>
              <a:t>http://distrowatch.com/</a:t>
            </a:r>
            <a:endParaRPr lang="en-US" dirty="0" smtClean="0"/>
          </a:p>
          <a:p>
            <a:pPr lvl="0"/>
            <a:r>
              <a:rPr lang="en-US" dirty="0" smtClean="0"/>
              <a:t>On servers</a:t>
            </a:r>
          </a:p>
          <a:p>
            <a:pPr lvl="1"/>
            <a:r>
              <a:rPr lang="en-US" dirty="0" err="1" smtClean="0"/>
              <a:t>RedHat</a:t>
            </a:r>
            <a:r>
              <a:rPr lang="en-US" dirty="0" smtClean="0"/>
              <a:t> Enterprise Linux and clones (</a:t>
            </a:r>
            <a:r>
              <a:rPr lang="en-US" dirty="0" err="1" smtClean="0"/>
              <a:t>CentOS</a:t>
            </a:r>
            <a:r>
              <a:rPr lang="en-US" dirty="0" smtClean="0"/>
              <a:t>, Scientific Linux)</a:t>
            </a:r>
          </a:p>
          <a:p>
            <a:pPr lvl="1"/>
            <a:r>
              <a:rPr lang="en-US" dirty="0" smtClean="0"/>
              <a:t>SUSE Linux Enterprise Server / </a:t>
            </a:r>
            <a:r>
              <a:rPr lang="en-US" dirty="0" err="1" smtClean="0"/>
              <a:t>openSUSE</a:t>
            </a:r>
            <a:r>
              <a:rPr lang="en-US" dirty="0" smtClean="0"/>
              <a:t> (Novell)</a:t>
            </a:r>
          </a:p>
          <a:p>
            <a:pPr lvl="1"/>
            <a:r>
              <a:rPr lang="en-US" dirty="0" err="1" smtClean="0"/>
              <a:t>Debian</a:t>
            </a:r>
            <a:endParaRPr lang="en-US" dirty="0" smtClean="0"/>
          </a:p>
          <a:p>
            <a:pPr lvl="1"/>
            <a:r>
              <a:rPr lang="en-US" dirty="0" smtClean="0"/>
              <a:t>Ubuntu Server</a:t>
            </a:r>
          </a:p>
          <a:p>
            <a:pPr lvl="1"/>
            <a:r>
              <a:rPr lang="en-US" dirty="0" err="1" smtClean="0"/>
              <a:t>OpenBSD</a:t>
            </a:r>
            <a:r>
              <a:rPr lang="en-US" dirty="0" smtClean="0"/>
              <a:t> and siblings (FreeBSD, </a:t>
            </a:r>
            <a:r>
              <a:rPr lang="en-US" dirty="0" err="1" smtClean="0"/>
              <a:t>NetBSD</a:t>
            </a:r>
            <a:r>
              <a:rPr lang="en-US" dirty="0" smtClean="0"/>
              <a:t>, ...)</a:t>
            </a:r>
          </a:p>
          <a:p>
            <a:pPr lvl="1"/>
            <a:r>
              <a:rPr lang="en-US" dirty="0" smtClean="0"/>
              <a:t>Oracle (Sun) Solaris and other versions (</a:t>
            </a:r>
            <a:r>
              <a:rPr lang="en-US" dirty="0" err="1" smtClean="0"/>
              <a:t>OpenSolaris</a:t>
            </a:r>
            <a:r>
              <a:rPr lang="en-US" dirty="0" smtClean="0"/>
              <a:t>)</a:t>
            </a:r>
          </a:p>
          <a:p>
            <a:r>
              <a:rPr lang="en-US" dirty="0" smtClean="0"/>
              <a:t>On clients</a:t>
            </a:r>
          </a:p>
          <a:p>
            <a:pPr lvl="1"/>
            <a:r>
              <a:rPr lang="en-US" dirty="0" smtClean="0"/>
              <a:t>Ubuntu (</a:t>
            </a:r>
            <a:r>
              <a:rPr lang="en-US" dirty="0" err="1" smtClean="0"/>
              <a:t>Kubuntu</a:t>
            </a:r>
            <a:r>
              <a:rPr lang="en-US" dirty="0" smtClean="0"/>
              <a:t>, </a:t>
            </a:r>
            <a:r>
              <a:rPr lang="en-US" dirty="0" err="1" smtClean="0"/>
              <a:t>Edubuntu</a:t>
            </a:r>
            <a:r>
              <a:rPr lang="en-US" dirty="0" smtClean="0"/>
              <a:t>, </a:t>
            </a:r>
            <a:r>
              <a:rPr lang="en-US" dirty="0" err="1" smtClean="0"/>
              <a:t>Mythbuntu</a:t>
            </a:r>
            <a:r>
              <a:rPr lang="en-US" dirty="0" smtClean="0"/>
              <a:t>, …)</a:t>
            </a:r>
          </a:p>
          <a:p>
            <a:pPr lvl="1"/>
            <a:r>
              <a:rPr lang="en-US" dirty="0" smtClean="0"/>
              <a:t>Linux Mint</a:t>
            </a:r>
          </a:p>
          <a:p>
            <a:pPr lvl="1"/>
            <a:r>
              <a:rPr lang="en-US" dirty="0" smtClean="0"/>
              <a:t>Arch Linux</a:t>
            </a:r>
          </a:p>
          <a:p>
            <a:pPr lvl="1"/>
            <a:r>
              <a:rPr lang="en-US" dirty="0" smtClean="0"/>
              <a:t>Fedora (RHEL „sandbox”)</a:t>
            </a:r>
          </a:p>
          <a:p>
            <a:pPr lvl="1"/>
            <a:r>
              <a:rPr lang="en-US" dirty="0" smtClean="0"/>
              <a:t>SUSE Linux Enterprise Desktop / </a:t>
            </a:r>
            <a:r>
              <a:rPr lang="en-US" dirty="0" err="1" smtClean="0"/>
              <a:t>openSUSE</a:t>
            </a:r>
            <a:r>
              <a:rPr lang="en-US" dirty="0" smtClean="0"/>
              <a:t> (Novell)</a:t>
            </a:r>
          </a:p>
          <a:p>
            <a:r>
              <a:rPr lang="en-US" dirty="0" smtClean="0"/>
              <a:t>In embedded systems</a:t>
            </a:r>
          </a:p>
          <a:p>
            <a:pPr lvl="1"/>
            <a:r>
              <a:rPr lang="en-US" dirty="0" smtClean="0"/>
              <a:t>Android-based systems (phones, tablets, TV-s, TV boxes, etc.)</a:t>
            </a:r>
          </a:p>
          <a:p>
            <a:pPr lvl="1"/>
            <a:r>
              <a:rPr lang="en-US" dirty="0" err="1" smtClean="0"/>
              <a:t>Tizen</a:t>
            </a:r>
            <a:r>
              <a:rPr lang="en-US" dirty="0" smtClean="0"/>
              <a:t>, </a:t>
            </a:r>
            <a:r>
              <a:rPr lang="en-US" dirty="0" err="1" smtClean="0"/>
              <a:t>OpenWrt</a:t>
            </a:r>
            <a:r>
              <a:rPr lang="en-US" dirty="0" smtClean="0"/>
              <a:t>, Embedded </a:t>
            </a:r>
            <a:r>
              <a:rPr lang="en-US" dirty="0" err="1" smtClean="0"/>
              <a:t>Debian</a:t>
            </a:r>
            <a:r>
              <a:rPr lang="en-US" dirty="0" smtClean="0"/>
              <a:t>, Arch Linux for ARM, etc.</a:t>
            </a:r>
          </a:p>
          <a:p>
            <a:pPr lvl="1"/>
            <a:r>
              <a:rPr lang="en-US" dirty="0" smtClean="0"/>
              <a:t>OpenElec.tv (only for further reading)</a:t>
            </a:r>
          </a:p>
          <a:p>
            <a:pPr marL="457200" lvl="1" indent="0">
              <a:buNone/>
            </a:pPr>
            <a:endParaRPr lang="en-US" dirty="0" smtClean="0"/>
          </a:p>
          <a:p>
            <a:pPr lvl="1"/>
            <a:endParaRPr lang="en-US" dirty="0" smtClean="0"/>
          </a:p>
          <a:p>
            <a:pPr lvl="1"/>
            <a:endParaRPr lang="en-US" dirty="0" smtClean="0"/>
          </a:p>
        </p:txBody>
      </p:sp>
    </p:spTree>
    <p:extLst>
      <p:ext uri="{BB962C8B-B14F-4D97-AF65-F5344CB8AC3E}">
        <p14:creationId xmlns:p14="http://schemas.microsoft.com/office/powerpoint/2010/main" val="446637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sz="3100" smtClean="0"/>
              <a:t>The personal computer (PC) era - War without control</a:t>
            </a:r>
            <a:r>
              <a:rPr lang="hu-HU" smtClean="0"/>
              <a:t/>
            </a:r>
            <a:br>
              <a:rPr lang="hu-HU" smtClean="0"/>
            </a:br>
            <a:endParaRPr lang="hu-HU"/>
          </a:p>
        </p:txBody>
      </p:sp>
      <p:pic>
        <p:nvPicPr>
          <p:cNvPr id="4" name="Kép 3"/>
          <p:cNvPicPr>
            <a:picLocks noChangeAspect="1"/>
          </p:cNvPicPr>
          <p:nvPr/>
        </p:nvPicPr>
        <p:blipFill>
          <a:blip r:embed="rId3" cstate="screen">
            <a:lum/>
            <a:alphaModFix/>
            <a:extLst>
              <a:ext uri="{28A0092B-C50C-407E-A947-70E740481C1C}">
                <a14:useLocalDpi xmlns:a14="http://schemas.microsoft.com/office/drawing/2010/main"/>
              </a:ext>
            </a:extLst>
          </a:blip>
          <a:srcRect/>
          <a:stretch>
            <a:fillRect/>
          </a:stretch>
        </p:blipFill>
        <p:spPr>
          <a:xfrm>
            <a:off x="5277600" y="4066560"/>
            <a:ext cx="3633840" cy="2422440"/>
          </a:xfrm>
          <a:prstGeom prst="rect">
            <a:avLst/>
          </a:prstGeom>
          <a:noFill/>
          <a:ln>
            <a:noFill/>
          </a:ln>
        </p:spPr>
      </p:pic>
      <p:pic>
        <p:nvPicPr>
          <p:cNvPr id="5" name="Kép 4"/>
          <p:cNvPicPr>
            <a:picLocks noChangeAspect="1"/>
          </p:cNvPicPr>
          <p:nvPr/>
        </p:nvPicPr>
        <p:blipFill>
          <a:blip r:embed="rId4" cstate="screen">
            <a:lum/>
            <a:alphaModFix/>
            <a:extLst>
              <a:ext uri="{28A0092B-C50C-407E-A947-70E740481C1C}">
                <a14:useLocalDpi xmlns:a14="http://schemas.microsoft.com/office/drawing/2010/main"/>
              </a:ext>
            </a:extLst>
          </a:blip>
          <a:srcRect/>
          <a:stretch>
            <a:fillRect/>
          </a:stretch>
        </p:blipFill>
        <p:spPr>
          <a:xfrm>
            <a:off x="443879" y="3164759"/>
            <a:ext cx="4070160" cy="3058200"/>
          </a:xfrm>
          <a:prstGeom prst="rect">
            <a:avLst/>
          </a:prstGeom>
          <a:noFill/>
          <a:ln>
            <a:noFill/>
          </a:ln>
        </p:spPr>
      </p:pic>
      <p:pic>
        <p:nvPicPr>
          <p:cNvPr id="6" name="Kép 5"/>
          <p:cNvPicPr>
            <a:picLocks noChangeAspect="1"/>
          </p:cNvPicPr>
          <p:nvPr/>
        </p:nvPicPr>
        <p:blipFill>
          <a:blip r:embed="rId5" cstate="screen">
            <a:lum/>
            <a:alphaModFix/>
            <a:extLst>
              <a:ext uri="{28A0092B-C50C-407E-A947-70E740481C1C}">
                <a14:useLocalDpi xmlns:a14="http://schemas.microsoft.com/office/drawing/2010/main"/>
              </a:ext>
            </a:extLst>
          </a:blip>
          <a:srcRect/>
          <a:stretch>
            <a:fillRect/>
          </a:stretch>
        </p:blipFill>
        <p:spPr>
          <a:xfrm>
            <a:off x="3614759" y="980640"/>
            <a:ext cx="5167800" cy="3137400"/>
          </a:xfrm>
          <a:prstGeom prst="rect">
            <a:avLst/>
          </a:prstGeom>
          <a:noFill/>
          <a:ln>
            <a:noFill/>
          </a:ln>
        </p:spPr>
      </p:pic>
      <p:pic>
        <p:nvPicPr>
          <p:cNvPr id="7" name="Kép 6"/>
          <p:cNvPicPr>
            <a:picLocks noChangeAspect="1"/>
          </p:cNvPicPr>
          <p:nvPr/>
        </p:nvPicPr>
        <p:blipFill>
          <a:blip r:embed="rId6" cstate="screen">
            <a:lum/>
            <a:alphaModFix/>
            <a:extLst>
              <a:ext uri="{28A0092B-C50C-407E-A947-70E740481C1C}">
                <a14:useLocalDpi xmlns:a14="http://schemas.microsoft.com/office/drawing/2010/main"/>
              </a:ext>
            </a:extLst>
          </a:blip>
          <a:srcRect/>
          <a:stretch>
            <a:fillRect/>
          </a:stretch>
        </p:blipFill>
        <p:spPr>
          <a:xfrm>
            <a:off x="1120680" y="980640"/>
            <a:ext cx="2280600" cy="2015999"/>
          </a:xfrm>
          <a:prstGeom prst="rect">
            <a:avLst/>
          </a:prstGeom>
          <a:noFill/>
          <a:ln>
            <a:noFill/>
          </a:ln>
        </p:spPr>
      </p:pic>
    </p:spTree>
    <p:extLst>
      <p:ext uri="{BB962C8B-B14F-4D97-AF65-F5344CB8AC3E}">
        <p14:creationId xmlns:p14="http://schemas.microsoft.com/office/powerpoint/2010/main" val="14630782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778098"/>
          </a:xfrm>
        </p:spPr>
        <p:txBody>
          <a:bodyPr/>
          <a:lstStyle/>
          <a:p>
            <a:r>
              <a:rPr lang="hu-HU" smtClean="0"/>
              <a:t>Evolution of Windows</a:t>
            </a:r>
            <a:endParaRPr lang="hu-HU"/>
          </a:p>
        </p:txBody>
      </p:sp>
      <p:sp>
        <p:nvSpPr>
          <p:cNvPr id="3" name="Tartalom helye 2"/>
          <p:cNvSpPr>
            <a:spLocks noGrp="1"/>
          </p:cNvSpPr>
          <p:nvPr>
            <p:ph idx="1"/>
          </p:nvPr>
        </p:nvSpPr>
        <p:spPr>
          <a:xfrm>
            <a:off x="447300" y="980728"/>
            <a:ext cx="8229600" cy="1756791"/>
          </a:xfrm>
        </p:spPr>
        <p:txBody>
          <a:bodyPr>
            <a:normAutofit fontScale="70000" lnSpcReduction="20000"/>
          </a:bodyPr>
          <a:lstStyle/>
          <a:p>
            <a:r>
              <a:rPr lang="en-US" dirty="0" smtClean="0"/>
              <a:t>Graphical User Interface (GUI) for MS-DOS and for the Apple</a:t>
            </a:r>
          </a:p>
          <a:p>
            <a:r>
              <a:rPr lang="en-US" dirty="0" smtClean="0"/>
              <a:t>Multimedia applications (Win 3.1)</a:t>
            </a:r>
          </a:p>
          <a:p>
            <a:r>
              <a:rPr lang="en-US" dirty="0" smtClean="0"/>
              <a:t>Refurbished kernel design (Windows NT) &lt;- IBM OS/2, DEC VMS</a:t>
            </a:r>
          </a:p>
          <a:p>
            <a:r>
              <a:rPr lang="en-US" dirty="0" smtClean="0"/>
              <a:t>Integration with the embedded development branches</a:t>
            </a:r>
            <a:endParaRPr lang="en-US" dirty="0"/>
          </a:p>
        </p:txBody>
      </p:sp>
      <p:pic>
        <p:nvPicPr>
          <p:cNvPr id="4" name="Kép 3"/>
          <p:cNvPicPr>
            <a:picLocks noChangeAspect="1"/>
          </p:cNvPicPr>
          <p:nvPr/>
        </p:nvPicPr>
        <p:blipFill>
          <a:blip r:embed="rId3">
            <a:lum/>
            <a:alphaModFix/>
          </a:blip>
          <a:srcRect/>
          <a:stretch>
            <a:fillRect/>
          </a:stretch>
        </p:blipFill>
        <p:spPr>
          <a:xfrm>
            <a:off x="-9720" y="2490480"/>
            <a:ext cx="9143640" cy="4007879"/>
          </a:xfrm>
          <a:prstGeom prst="rect">
            <a:avLst/>
          </a:prstGeom>
          <a:noFill/>
          <a:ln>
            <a:noFill/>
          </a:ln>
        </p:spPr>
      </p:pic>
      <p:sp>
        <p:nvSpPr>
          <p:cNvPr id="5" name="TextBox 4"/>
          <p:cNvSpPr txBox="1"/>
          <p:nvPr/>
        </p:nvSpPr>
        <p:spPr>
          <a:xfrm>
            <a:off x="107504" y="2305814"/>
            <a:ext cx="2150653" cy="369332"/>
          </a:xfrm>
          <a:prstGeom prst="rect">
            <a:avLst/>
          </a:prstGeom>
          <a:solidFill>
            <a:schemeClr val="bg1"/>
          </a:solidFill>
        </p:spPr>
        <p:txBody>
          <a:bodyPr wrap="none" rtlCol="0">
            <a:spAutoFit/>
          </a:bodyPr>
          <a:lstStyle/>
          <a:p>
            <a:r>
              <a:rPr lang="en-US" dirty="0" smtClean="0"/>
              <a:t>MS-DOS architecture</a:t>
            </a:r>
            <a:endParaRPr lang="en-GB" dirty="0"/>
          </a:p>
        </p:txBody>
      </p:sp>
      <p:sp>
        <p:nvSpPr>
          <p:cNvPr id="6" name="TextBox 5"/>
          <p:cNvSpPr txBox="1"/>
          <p:nvPr/>
        </p:nvSpPr>
        <p:spPr>
          <a:xfrm>
            <a:off x="2266758" y="3717032"/>
            <a:ext cx="1081322" cy="369332"/>
          </a:xfrm>
          <a:prstGeom prst="rect">
            <a:avLst/>
          </a:prstGeom>
          <a:solidFill>
            <a:schemeClr val="bg1"/>
          </a:solidFill>
        </p:spPr>
        <p:txBody>
          <a:bodyPr wrap="none" rtlCol="0">
            <a:spAutoFit/>
          </a:bodyPr>
          <a:lstStyle/>
          <a:p>
            <a:r>
              <a:rPr lang="en-US" dirty="0" smtClean="0"/>
              <a:t>NT kernel</a:t>
            </a:r>
            <a:endParaRPr lang="en-GB" dirty="0"/>
          </a:p>
        </p:txBody>
      </p:sp>
      <p:sp>
        <p:nvSpPr>
          <p:cNvPr id="7" name="TextBox 6"/>
          <p:cNvSpPr txBox="1"/>
          <p:nvPr/>
        </p:nvSpPr>
        <p:spPr>
          <a:xfrm>
            <a:off x="5148064" y="2490480"/>
            <a:ext cx="1440159" cy="369332"/>
          </a:xfrm>
          <a:prstGeom prst="rect">
            <a:avLst/>
          </a:prstGeom>
          <a:solidFill>
            <a:schemeClr val="bg1"/>
          </a:solidFill>
        </p:spPr>
        <p:txBody>
          <a:bodyPr wrap="square" rtlCol="0">
            <a:spAutoFit/>
          </a:bodyPr>
          <a:lstStyle/>
          <a:p>
            <a:r>
              <a:rPr lang="en-US" dirty="0" smtClean="0"/>
              <a:t>Server Family</a:t>
            </a:r>
            <a:endParaRPr lang="en-GB" dirty="0"/>
          </a:p>
        </p:txBody>
      </p:sp>
      <p:sp>
        <p:nvSpPr>
          <p:cNvPr id="8" name="TextBox 7"/>
          <p:cNvSpPr txBox="1"/>
          <p:nvPr/>
        </p:nvSpPr>
        <p:spPr>
          <a:xfrm>
            <a:off x="3131840" y="4988482"/>
            <a:ext cx="2232247" cy="338554"/>
          </a:xfrm>
          <a:prstGeom prst="rect">
            <a:avLst/>
          </a:prstGeom>
          <a:solidFill>
            <a:schemeClr val="bg1"/>
          </a:solidFill>
        </p:spPr>
        <p:txBody>
          <a:bodyPr wrap="square" rtlCol="0">
            <a:spAutoFit/>
          </a:bodyPr>
          <a:lstStyle/>
          <a:p>
            <a:r>
              <a:rPr lang="en-US" sz="1600" dirty="0" smtClean="0"/>
              <a:t>Embedded Architecture</a:t>
            </a:r>
            <a:endParaRPr lang="en-GB" sz="1600" dirty="0"/>
          </a:p>
        </p:txBody>
      </p:sp>
    </p:spTree>
    <p:extLst>
      <p:ext uri="{BB962C8B-B14F-4D97-AF65-F5344CB8AC3E}">
        <p14:creationId xmlns:p14="http://schemas.microsoft.com/office/powerpoint/2010/main" val="9133378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grayscl/>
          </a:blip>
          <a:srcRect/>
          <a:stretch>
            <a:fillRect/>
          </a:stretch>
        </p:blipFill>
        <p:spPr>
          <a:xfrm>
            <a:off x="1532436" y="3212976"/>
            <a:ext cx="6079128" cy="3282379"/>
          </a:xfrm>
          <a:prstGeom prst="rect">
            <a:avLst/>
          </a:prstGeom>
          <a:solidFill>
            <a:srgbClr val="FFFFFF">
              <a:shade val="85000"/>
            </a:srgbClr>
          </a:solidFill>
          <a:ln w="88900" cap="sq">
            <a:noFill/>
            <a:miter lim="800000"/>
          </a:ln>
          <a:effectLst/>
        </p:spPr>
      </p:pic>
      <p:sp>
        <p:nvSpPr>
          <p:cNvPr id="2" name="Cím 1"/>
          <p:cNvSpPr>
            <a:spLocks noGrp="1"/>
          </p:cNvSpPr>
          <p:nvPr>
            <p:ph type="title"/>
          </p:nvPr>
        </p:nvSpPr>
        <p:spPr>
          <a:xfrm>
            <a:off x="457200" y="274638"/>
            <a:ext cx="8229600" cy="634082"/>
          </a:xfrm>
        </p:spPr>
        <p:txBody>
          <a:bodyPr>
            <a:normAutofit fontScale="90000"/>
          </a:bodyPr>
          <a:lstStyle/>
          <a:p>
            <a:r>
              <a:rPr lang="hu-HU" dirty="0" smtClean="0"/>
              <a:t>Embedded OS</a:t>
            </a:r>
            <a:endParaRPr lang="hu-HU" dirty="0"/>
          </a:p>
        </p:txBody>
      </p:sp>
      <p:sp>
        <p:nvSpPr>
          <p:cNvPr id="3" name="Tartalom helye 2"/>
          <p:cNvSpPr>
            <a:spLocks noGrp="1"/>
          </p:cNvSpPr>
          <p:nvPr>
            <p:ph idx="1"/>
          </p:nvPr>
        </p:nvSpPr>
        <p:spPr>
          <a:xfrm>
            <a:off x="0" y="836713"/>
            <a:ext cx="9036496" cy="2952328"/>
          </a:xfrm>
        </p:spPr>
        <p:txBody>
          <a:bodyPr numCol="2">
            <a:normAutofit fontScale="55000" lnSpcReduction="20000"/>
          </a:bodyPr>
          <a:lstStyle/>
          <a:p>
            <a:r>
              <a:rPr lang="en-US" dirty="0" smtClean="0"/>
              <a:t>Specific task oriented systems, embedded in the environment</a:t>
            </a:r>
          </a:p>
          <a:p>
            <a:pPr lvl="1"/>
            <a:r>
              <a:rPr lang="en-US" dirty="0" smtClean="0"/>
              <a:t>Many applications: vehicles, industrial and medical equipment</a:t>
            </a:r>
            <a:r>
              <a:rPr lang="hu-HU" dirty="0" smtClean="0"/>
              <a:t>s</a:t>
            </a:r>
            <a:r>
              <a:rPr lang="en-US" dirty="0" smtClean="0"/>
              <a:t>, TV-s, smartphones</a:t>
            </a:r>
          </a:p>
          <a:p>
            <a:pPr lvl="1"/>
            <a:r>
              <a:rPr lang="en-US" dirty="0" smtClean="0"/>
              <a:t>Typical requirements: real-time, deterministic, and safety critical operation</a:t>
            </a:r>
          </a:p>
          <a:p>
            <a:pPr lvl="1"/>
            <a:r>
              <a:rPr lang="en-US" dirty="0" smtClean="0"/>
              <a:t>Multiple HW architectures, broad range of performance</a:t>
            </a:r>
          </a:p>
          <a:p>
            <a:r>
              <a:rPr lang="en-US" dirty="0" smtClean="0"/>
              <a:t>Examples</a:t>
            </a:r>
          </a:p>
          <a:p>
            <a:pPr lvl="1"/>
            <a:r>
              <a:rPr lang="en-US" dirty="0" err="1" smtClean="0"/>
              <a:t>VxWorks</a:t>
            </a:r>
            <a:r>
              <a:rPr lang="en-US" dirty="0" smtClean="0"/>
              <a:t> (real-time, commercial)</a:t>
            </a:r>
          </a:p>
          <a:p>
            <a:pPr lvl="2"/>
            <a:r>
              <a:rPr lang="en-US" dirty="0" smtClean="0"/>
              <a:t>Besides the OS, it provides a development and simulation environment</a:t>
            </a:r>
          </a:p>
          <a:p>
            <a:pPr lvl="2"/>
            <a:r>
              <a:rPr lang="en-US" dirty="0" smtClean="0"/>
              <a:t>Mars Pathfinder (1997) (classic example of the errors based on priority inversion)</a:t>
            </a:r>
          </a:p>
          <a:p>
            <a:pPr lvl="1"/>
            <a:r>
              <a:rPr lang="en-US" dirty="0" err="1" smtClean="0"/>
              <a:t>FreeRTOS</a:t>
            </a:r>
            <a:r>
              <a:rPr lang="en-US" dirty="0" smtClean="0"/>
              <a:t> (real-time, open-source, discussed on Lab.)</a:t>
            </a:r>
          </a:p>
          <a:p>
            <a:pPr lvl="2"/>
            <a:r>
              <a:rPr lang="en-US" dirty="0" smtClean="0"/>
              <a:t>It is able to maintain hard real-time requirements</a:t>
            </a:r>
          </a:p>
          <a:p>
            <a:pPr lvl="2"/>
            <a:r>
              <a:rPr lang="en-US" dirty="0" smtClean="0"/>
              <a:t>Complex services</a:t>
            </a:r>
          </a:p>
          <a:p>
            <a:pPr lvl="1"/>
            <a:r>
              <a:rPr lang="en-US" dirty="0" err="1" smtClean="0"/>
              <a:t>MicroC</a:t>
            </a:r>
            <a:r>
              <a:rPr lang="en-US" dirty="0" smtClean="0"/>
              <a:t>/OS (real-time, open-source)</a:t>
            </a:r>
          </a:p>
          <a:p>
            <a:pPr lvl="2"/>
            <a:r>
              <a:rPr lang="en-US" dirty="0" smtClean="0"/>
              <a:t>Available on many platforms, complex services</a:t>
            </a:r>
          </a:p>
          <a:p>
            <a:pPr lvl="1"/>
            <a:r>
              <a:rPr lang="en-US" dirty="0" smtClean="0"/>
              <a:t>RT-Linux  (real-time, open-source)</a:t>
            </a:r>
          </a:p>
          <a:p>
            <a:pPr lvl="2"/>
            <a:r>
              <a:rPr lang="en-US" dirty="0" smtClean="0"/>
              <a:t>Real-time kernel extension for Linux (two kernels)</a:t>
            </a:r>
          </a:p>
          <a:p>
            <a:pPr lvl="2"/>
            <a:r>
              <a:rPr lang="en-US" dirty="0" smtClean="0"/>
              <a:t>Applications are running in kernel mode</a:t>
            </a:r>
          </a:p>
          <a:p>
            <a:pPr lvl="1"/>
            <a:r>
              <a:rPr lang="en-US" dirty="0" err="1" smtClean="0"/>
              <a:t>Etc</a:t>
            </a:r>
            <a:endParaRPr lang="en-US" dirty="0" smtClean="0"/>
          </a:p>
          <a:p>
            <a:pPr lvl="2"/>
            <a:r>
              <a:rPr lang="en-US" dirty="0" smtClean="0"/>
              <a:t>VRTX, </a:t>
            </a:r>
            <a:r>
              <a:rPr lang="en-US" dirty="0" err="1" smtClean="0"/>
              <a:t>eCOS</a:t>
            </a:r>
            <a:r>
              <a:rPr lang="en-US" dirty="0" smtClean="0"/>
              <a:t>, QNX, Windows CE, …</a:t>
            </a:r>
          </a:p>
        </p:txBody>
      </p:sp>
    </p:spTree>
    <p:extLst>
      <p:ext uri="{BB962C8B-B14F-4D97-AF65-F5344CB8AC3E}">
        <p14:creationId xmlns:p14="http://schemas.microsoft.com/office/powerpoint/2010/main" val="21640659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3" cstate="screen">
            <a:lum/>
            <a:alphaModFix/>
            <a:extLst>
              <a:ext uri="{28A0092B-C50C-407E-A947-70E740481C1C}">
                <a14:useLocalDpi xmlns:a14="http://schemas.microsoft.com/office/drawing/2010/main"/>
              </a:ext>
            </a:extLst>
          </a:blip>
          <a:srcRect/>
          <a:stretch>
            <a:fillRect/>
          </a:stretch>
        </p:blipFill>
        <p:spPr>
          <a:xfrm>
            <a:off x="2555640" y="507600"/>
            <a:ext cx="3565080" cy="2376360"/>
          </a:xfrm>
          <a:prstGeom prst="rect">
            <a:avLst/>
          </a:prstGeom>
          <a:noFill/>
          <a:ln>
            <a:noFill/>
          </a:ln>
        </p:spPr>
      </p:pic>
      <p:pic>
        <p:nvPicPr>
          <p:cNvPr id="5" name="Kép 4"/>
          <p:cNvPicPr>
            <a:picLocks noChangeAspect="1"/>
          </p:cNvPicPr>
          <p:nvPr/>
        </p:nvPicPr>
        <p:blipFill>
          <a:blip r:embed="rId4" cstate="screen">
            <a:lum/>
            <a:alphaModFix/>
            <a:extLst>
              <a:ext uri="{28A0092B-C50C-407E-A947-70E740481C1C}">
                <a14:useLocalDpi xmlns:a14="http://schemas.microsoft.com/office/drawing/2010/main"/>
              </a:ext>
            </a:extLst>
          </a:blip>
          <a:srcRect/>
          <a:stretch>
            <a:fillRect/>
          </a:stretch>
        </p:blipFill>
        <p:spPr>
          <a:xfrm>
            <a:off x="5267880" y="411120"/>
            <a:ext cx="1884960" cy="1391759"/>
          </a:xfrm>
          <a:prstGeom prst="rect">
            <a:avLst/>
          </a:prstGeom>
          <a:noFill/>
          <a:ln>
            <a:noFill/>
          </a:ln>
        </p:spPr>
      </p:pic>
      <p:pic>
        <p:nvPicPr>
          <p:cNvPr id="6" name="Kép 5"/>
          <p:cNvPicPr>
            <a:picLocks noChangeAspect="1"/>
          </p:cNvPicPr>
          <p:nvPr/>
        </p:nvPicPr>
        <p:blipFill>
          <a:blip r:embed="rId5" cstate="screen">
            <a:lum/>
            <a:alphaModFix/>
            <a:extLst>
              <a:ext uri="{28A0092B-C50C-407E-A947-70E740481C1C}">
                <a14:useLocalDpi xmlns:a14="http://schemas.microsoft.com/office/drawing/2010/main"/>
              </a:ext>
            </a:extLst>
          </a:blip>
          <a:srcRect/>
          <a:stretch>
            <a:fillRect/>
          </a:stretch>
        </p:blipFill>
        <p:spPr>
          <a:xfrm>
            <a:off x="3832919" y="3035880"/>
            <a:ext cx="5355720" cy="3569400"/>
          </a:xfrm>
          <a:prstGeom prst="rect">
            <a:avLst/>
          </a:prstGeom>
          <a:noFill/>
          <a:ln>
            <a:noFill/>
          </a:ln>
        </p:spPr>
      </p:pic>
      <p:pic>
        <p:nvPicPr>
          <p:cNvPr id="7" name="Kép 6"/>
          <p:cNvPicPr>
            <a:picLocks noChangeAspect="1"/>
          </p:cNvPicPr>
          <p:nvPr/>
        </p:nvPicPr>
        <p:blipFill>
          <a:blip r:embed="rId6" cstate="screen">
            <a:lum/>
            <a:alphaModFix/>
            <a:extLst>
              <a:ext uri="{28A0092B-C50C-407E-A947-70E740481C1C}">
                <a14:useLocalDpi xmlns:a14="http://schemas.microsoft.com/office/drawing/2010/main"/>
              </a:ext>
            </a:extLst>
          </a:blip>
          <a:srcRect/>
          <a:stretch>
            <a:fillRect/>
          </a:stretch>
        </p:blipFill>
        <p:spPr>
          <a:xfrm>
            <a:off x="-7560" y="3035880"/>
            <a:ext cx="4759200" cy="3569400"/>
          </a:xfrm>
          <a:prstGeom prst="rect">
            <a:avLst/>
          </a:prstGeom>
          <a:noFill/>
          <a:ln>
            <a:noFill/>
          </a:ln>
        </p:spPr>
      </p:pic>
      <p:pic>
        <p:nvPicPr>
          <p:cNvPr id="8" name="Kép 7"/>
          <p:cNvPicPr>
            <a:picLocks noChangeAspect="1"/>
          </p:cNvPicPr>
          <p:nvPr/>
        </p:nvPicPr>
        <p:blipFill>
          <a:blip r:embed="rId7" cstate="screen">
            <a:lum/>
            <a:alphaModFix/>
            <a:extLst>
              <a:ext uri="{28A0092B-C50C-407E-A947-70E740481C1C}">
                <a14:useLocalDpi xmlns:a14="http://schemas.microsoft.com/office/drawing/2010/main"/>
              </a:ext>
            </a:extLst>
          </a:blip>
          <a:srcRect/>
          <a:stretch>
            <a:fillRect/>
          </a:stretch>
        </p:blipFill>
        <p:spPr>
          <a:xfrm>
            <a:off x="475560" y="330840"/>
            <a:ext cx="2555280" cy="2646360"/>
          </a:xfrm>
          <a:prstGeom prst="rect">
            <a:avLst/>
          </a:prstGeom>
          <a:noFill/>
          <a:ln>
            <a:noFill/>
          </a:ln>
        </p:spPr>
      </p:pic>
      <p:pic>
        <p:nvPicPr>
          <p:cNvPr id="9" name="Kép 8"/>
          <p:cNvPicPr>
            <a:picLocks noChangeAspect="1"/>
          </p:cNvPicPr>
          <p:nvPr/>
        </p:nvPicPr>
        <p:blipFill>
          <a:blip r:embed="rId8">
            <a:lum/>
            <a:alphaModFix/>
          </a:blip>
          <a:srcRect/>
          <a:stretch>
            <a:fillRect/>
          </a:stretch>
        </p:blipFill>
        <p:spPr>
          <a:xfrm>
            <a:off x="6727680" y="1680839"/>
            <a:ext cx="2317680" cy="1116000"/>
          </a:xfrm>
          <a:prstGeom prst="rect">
            <a:avLst/>
          </a:prstGeom>
          <a:noFill/>
          <a:ln>
            <a:noFill/>
          </a:ln>
        </p:spPr>
      </p:pic>
    </p:spTree>
    <p:extLst>
      <p:ext uri="{BB962C8B-B14F-4D97-AF65-F5344CB8AC3E}">
        <p14:creationId xmlns:p14="http://schemas.microsoft.com/office/powerpoint/2010/main" val="40449992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smtClean="0"/>
              <a:t>Classification of the operating systems</a:t>
            </a:r>
            <a:endParaRPr lang="hu-HU"/>
          </a:p>
        </p:txBody>
      </p:sp>
      <p:sp>
        <p:nvSpPr>
          <p:cNvPr id="3" name="Tartalom helye 2"/>
          <p:cNvSpPr>
            <a:spLocks noGrp="1"/>
          </p:cNvSpPr>
          <p:nvPr>
            <p:ph idx="1"/>
          </p:nvPr>
        </p:nvSpPr>
        <p:spPr/>
        <p:txBody>
          <a:bodyPr>
            <a:normAutofit fontScale="55000" lnSpcReduction="20000"/>
          </a:bodyPr>
          <a:lstStyle/>
          <a:p>
            <a:r>
              <a:rPr lang="en-US" dirty="0" smtClean="0"/>
              <a:t>Based on the user tasks’ nature and purpose</a:t>
            </a:r>
          </a:p>
          <a:p>
            <a:pPr lvl="1"/>
            <a:r>
              <a:rPr lang="en-US" dirty="0" smtClean="0"/>
              <a:t>Client: GUI-s and client programs are emphasized</a:t>
            </a:r>
          </a:p>
          <a:p>
            <a:pPr lvl="1"/>
            <a:r>
              <a:rPr lang="en-US" dirty="0" smtClean="0"/>
              <a:t>Server: providing server features (web, mail, database, etc.)</a:t>
            </a:r>
          </a:p>
          <a:p>
            <a:pPr lvl="1"/>
            <a:r>
              <a:rPr lang="en-US" dirty="0" smtClean="0"/>
              <a:t>Embedded: making smarter industrial or household equipment</a:t>
            </a:r>
            <a:r>
              <a:rPr lang="hu-HU" dirty="0" smtClean="0"/>
              <a:t>s</a:t>
            </a:r>
            <a:endParaRPr lang="en-US" dirty="0" smtClean="0"/>
          </a:p>
          <a:p>
            <a:pPr lvl="1"/>
            <a:r>
              <a:rPr lang="en-US" dirty="0" smtClean="0"/>
              <a:t>Others: GRID systems, Storage systems</a:t>
            </a:r>
          </a:p>
          <a:p>
            <a:r>
              <a:rPr lang="en-US" dirty="0" smtClean="0"/>
              <a:t>Based on the OS (and kernel) properties</a:t>
            </a:r>
          </a:p>
          <a:p>
            <a:pPr lvl="1"/>
            <a:r>
              <a:rPr lang="en-US" dirty="0" smtClean="0"/>
              <a:t>User interface: GUI or terminal</a:t>
            </a:r>
          </a:p>
          <a:p>
            <a:pPr lvl="1"/>
            <a:r>
              <a:rPr lang="en-US" dirty="0" smtClean="0"/>
              <a:t>Kernel structure: monolithic, microkernel, </a:t>
            </a:r>
            <a:r>
              <a:rPr lang="en-US" dirty="0" err="1" smtClean="0"/>
              <a:t>exokernel</a:t>
            </a:r>
            <a:r>
              <a:rPr lang="en-US" dirty="0" smtClean="0"/>
              <a:t>, </a:t>
            </a:r>
            <a:r>
              <a:rPr lang="en-US" dirty="0" err="1" smtClean="0"/>
              <a:t>multikernel</a:t>
            </a:r>
            <a:r>
              <a:rPr lang="en-US" dirty="0" smtClean="0"/>
              <a:t> (will be discussed later)</a:t>
            </a:r>
          </a:p>
          <a:p>
            <a:pPr lvl="1"/>
            <a:r>
              <a:rPr lang="en-US" dirty="0" smtClean="0"/>
              <a:t>Kernel operation: real-time, non real-time</a:t>
            </a:r>
          </a:p>
          <a:p>
            <a:pPr lvl="1"/>
            <a:r>
              <a:rPr lang="en-US" dirty="0" smtClean="0"/>
              <a:t>CPU support: x86, ARM, </a:t>
            </a:r>
            <a:r>
              <a:rPr lang="en-US" dirty="0" err="1" smtClean="0"/>
              <a:t>etc</a:t>
            </a:r>
            <a:r>
              <a:rPr lang="en-US" dirty="0" smtClean="0"/>
              <a:t>, and multi-architecture, SMP, multiprocessor (100+)</a:t>
            </a:r>
          </a:p>
          <a:p>
            <a:pPr lvl="1"/>
            <a:r>
              <a:rPr lang="en-US" dirty="0" smtClean="0"/>
              <a:t>License: closed or open-source (GPL, BSD licenses)</a:t>
            </a:r>
          </a:p>
          <a:p>
            <a:pPr lvl="1"/>
            <a:r>
              <a:rPr lang="en-US" dirty="0" smtClean="0"/>
              <a:t>Communication: network and distributed (supports and provides such services)</a:t>
            </a:r>
          </a:p>
          <a:p>
            <a:pPr marL="457200" lvl="1" indent="0">
              <a:buNone/>
            </a:pPr>
            <a:endParaRPr lang="en-US" dirty="0" smtClean="0"/>
          </a:p>
          <a:p>
            <a:pPr marL="457200" lvl="1" indent="0">
              <a:buNone/>
            </a:pPr>
            <a:endParaRPr lang="en-US" dirty="0" smtClean="0"/>
          </a:p>
          <a:p>
            <a:pPr marL="457200" lvl="1" indent="0">
              <a:buNone/>
            </a:pPr>
            <a:endParaRPr lang="en-US" dirty="0" smtClean="0"/>
          </a:p>
          <a:p>
            <a:r>
              <a:rPr lang="en-US" dirty="0" smtClean="0"/>
              <a:t>Def.: real-time system</a:t>
            </a:r>
          </a:p>
          <a:p>
            <a:pPr lvl="1"/>
            <a:r>
              <a:rPr lang="en-US" dirty="0" smtClean="0"/>
              <a:t>The response time to a query (specific) will be less than a given time period</a:t>
            </a:r>
          </a:p>
          <a:p>
            <a:pPr lvl="2"/>
            <a:r>
              <a:rPr lang="en-US" dirty="0" smtClean="0"/>
              <a:t>Hard real-time: with the probability of 1</a:t>
            </a:r>
          </a:p>
          <a:p>
            <a:pPr lvl="2"/>
            <a:r>
              <a:rPr lang="en-US" dirty="0" smtClean="0"/>
              <a:t>(soft) real-time: with high probability</a:t>
            </a:r>
            <a:endParaRPr lang="en-US" dirty="0"/>
          </a:p>
        </p:txBody>
      </p:sp>
    </p:spTree>
    <p:extLst>
      <p:ext uri="{BB962C8B-B14F-4D97-AF65-F5344CB8AC3E}">
        <p14:creationId xmlns:p14="http://schemas.microsoft.com/office/powerpoint/2010/main" val="15074448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Market share of the OS-s</a:t>
            </a:r>
            <a:endParaRPr lang="hu-HU"/>
          </a:p>
        </p:txBody>
      </p:sp>
      <p:sp>
        <p:nvSpPr>
          <p:cNvPr id="3" name="Tartalom helye 2"/>
          <p:cNvSpPr>
            <a:spLocks noGrp="1"/>
          </p:cNvSpPr>
          <p:nvPr>
            <p:ph idx="1"/>
          </p:nvPr>
        </p:nvSpPr>
        <p:spPr/>
        <p:txBody>
          <a:bodyPr>
            <a:normAutofit fontScale="85000" lnSpcReduction="20000"/>
          </a:bodyPr>
          <a:lstStyle/>
          <a:p>
            <a:r>
              <a:rPr lang="en-US" dirty="0" smtClean="0"/>
              <a:t>On clients</a:t>
            </a:r>
          </a:p>
          <a:p>
            <a:pPr lvl="1"/>
            <a:r>
              <a:rPr lang="en-US" dirty="0" smtClean="0"/>
              <a:t>The smartphones and table</a:t>
            </a:r>
            <a:r>
              <a:rPr lang="hu-HU" dirty="0" smtClean="0"/>
              <a:t>t</a:t>
            </a:r>
            <a:r>
              <a:rPr lang="en-US" dirty="0" smtClean="0"/>
              <a:t>s are changing the OS market dramatically</a:t>
            </a:r>
          </a:p>
          <a:p>
            <a:pPr lvl="1"/>
            <a:r>
              <a:rPr lang="en-US" dirty="0" smtClean="0"/>
              <a:t>PC: Windows 92%, Mac OSX 6,4%, Linux 1,6%</a:t>
            </a:r>
            <a:br>
              <a:rPr lang="en-US" dirty="0" smtClean="0"/>
            </a:br>
            <a:r>
              <a:rPr lang="en-US" dirty="0" smtClean="0"/>
              <a:t>(few years ago: Windows 94%, Max 5%, Linux 1%)</a:t>
            </a:r>
          </a:p>
          <a:p>
            <a:pPr lvl="1"/>
            <a:r>
              <a:rPr lang="en-US" dirty="0" err="1" smtClean="0"/>
              <a:t>PC+phones+tablets</a:t>
            </a:r>
            <a:r>
              <a:rPr lang="en-US" dirty="0" smtClean="0"/>
              <a:t>: Windows 20%, OSX/</a:t>
            </a:r>
            <a:r>
              <a:rPr lang="en-US" dirty="0" err="1" smtClean="0"/>
              <a:t>iOS</a:t>
            </a:r>
            <a:r>
              <a:rPr lang="en-US" dirty="0" smtClean="0"/>
              <a:t> (UNIX) 24%, Android (UNIX) 42%</a:t>
            </a:r>
          </a:p>
          <a:p>
            <a:pPr lvl="1"/>
            <a:r>
              <a:rPr lang="en-US" dirty="0" smtClean="0"/>
              <a:t>See next slide!</a:t>
            </a:r>
          </a:p>
          <a:p>
            <a:pPr lvl="1"/>
            <a:r>
              <a:rPr lang="en-US" dirty="0" smtClean="0"/>
              <a:t>Up to date charts:</a:t>
            </a:r>
          </a:p>
          <a:p>
            <a:pPr lvl="2"/>
            <a:r>
              <a:rPr lang="en-US" i="1" dirty="0" smtClean="0"/>
              <a:t>http://en.wikipedia.org/wiki/Usage_share_of_operating_systems</a:t>
            </a:r>
          </a:p>
          <a:p>
            <a:r>
              <a:rPr lang="en-US" i="1" dirty="0" smtClean="0"/>
              <a:t>On servers</a:t>
            </a:r>
          </a:p>
          <a:p>
            <a:pPr lvl="1"/>
            <a:r>
              <a:rPr lang="en-US" i="1" dirty="0" smtClean="0"/>
              <a:t>Unix 68%, Windows 32%</a:t>
            </a:r>
            <a:endParaRPr lang="en-US" i="1" dirty="0" smtClean="0">
              <a:hlinkClick r:id="rId2"/>
            </a:endParaRPr>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1852005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p:txBody>
          <a:bodyPr/>
          <a:lstStyle/>
          <a:p>
            <a:endParaRPr lang="hu-HU"/>
          </a:p>
        </p:txBody>
      </p:sp>
      <p:pic>
        <p:nvPicPr>
          <p:cNvPr id="4" name="Kép 3"/>
          <p:cNvPicPr>
            <a:picLocks noChangeAspect="1"/>
          </p:cNvPicPr>
          <p:nvPr/>
        </p:nvPicPr>
        <p:blipFill>
          <a:blip r:embed="rId3">
            <a:lum/>
            <a:alphaModFix/>
          </a:blip>
          <a:srcRect/>
          <a:stretch>
            <a:fillRect/>
          </a:stretch>
        </p:blipFill>
        <p:spPr>
          <a:xfrm>
            <a:off x="45720" y="900000"/>
            <a:ext cx="9134280" cy="5590800"/>
          </a:xfrm>
          <a:prstGeom prst="rect">
            <a:avLst/>
          </a:prstGeom>
          <a:noFill/>
          <a:ln>
            <a:noFill/>
          </a:ln>
        </p:spPr>
      </p:pic>
      <p:sp>
        <p:nvSpPr>
          <p:cNvPr id="5" name="Cím 1"/>
          <p:cNvSpPr>
            <a:spLocks noGrp="1"/>
          </p:cNvSpPr>
          <p:nvPr>
            <p:ph type="title"/>
          </p:nvPr>
        </p:nvSpPr>
        <p:spPr>
          <a:xfrm>
            <a:off x="498060" y="44624"/>
            <a:ext cx="8229600" cy="1143000"/>
          </a:xfrm>
        </p:spPr>
        <p:txBody>
          <a:bodyPr/>
          <a:lstStyle/>
          <a:p>
            <a:r>
              <a:rPr lang="hu-HU" smtClean="0"/>
              <a:t>Market share of the OS-s</a:t>
            </a:r>
            <a:endParaRPr lang="hu-HU"/>
          </a:p>
        </p:txBody>
      </p:sp>
    </p:spTree>
    <p:extLst>
      <p:ext uri="{BB962C8B-B14F-4D97-AF65-F5344CB8AC3E}">
        <p14:creationId xmlns:p14="http://schemas.microsoft.com/office/powerpoint/2010/main" val="32896052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600" smtClean="0"/>
              <a:t>What makes order in the chaos of OS-s?</a:t>
            </a:r>
            <a:endParaRPr lang="hu-HU" sz="3600"/>
          </a:p>
        </p:txBody>
      </p:sp>
      <p:sp>
        <p:nvSpPr>
          <p:cNvPr id="3" name="Tartalom helye 2"/>
          <p:cNvSpPr>
            <a:spLocks noGrp="1"/>
          </p:cNvSpPr>
          <p:nvPr>
            <p:ph idx="1"/>
          </p:nvPr>
        </p:nvSpPr>
        <p:spPr/>
        <p:txBody>
          <a:bodyPr>
            <a:normAutofit fontScale="55000" lnSpcReduction="20000"/>
          </a:bodyPr>
          <a:lstStyle/>
          <a:p>
            <a:r>
              <a:rPr lang="en-US" dirty="0" smtClean="0"/>
              <a:t>Wide range of HW-s and SW-s</a:t>
            </a:r>
          </a:p>
          <a:p>
            <a:pPr lvl="1"/>
            <a:r>
              <a:rPr lang="en-US" dirty="0" smtClean="0"/>
              <a:t>The nightmare of application developers</a:t>
            </a:r>
          </a:p>
          <a:p>
            <a:r>
              <a:rPr lang="en-US" dirty="0" smtClean="0"/>
              <a:t>The open-systems approach</a:t>
            </a:r>
          </a:p>
          <a:p>
            <a:pPr lvl="1"/>
            <a:r>
              <a:rPr lang="en-US" dirty="0" smtClean="0"/>
              <a:t>Interoperability</a:t>
            </a:r>
          </a:p>
          <a:p>
            <a:pPr lvl="1"/>
            <a:r>
              <a:rPr lang="en-US" dirty="0" smtClean="0"/>
              <a:t>Portability</a:t>
            </a:r>
          </a:p>
          <a:p>
            <a:pPr lvl="1"/>
            <a:r>
              <a:rPr lang="en-US" dirty="0" smtClean="0"/>
              <a:t>User „portability”</a:t>
            </a:r>
          </a:p>
          <a:p>
            <a:r>
              <a:rPr lang="en-US" dirty="0" smtClean="0"/>
              <a:t>Implementing open-systems: standardization</a:t>
            </a:r>
          </a:p>
          <a:p>
            <a:pPr lvl="1"/>
            <a:r>
              <a:rPr lang="en-US" dirty="0" smtClean="0"/>
              <a:t>Standard (de jure): specified by a formal association and approved in a formal way</a:t>
            </a:r>
          </a:p>
          <a:p>
            <a:pPr lvl="1"/>
            <a:r>
              <a:rPr lang="en-US" dirty="0" smtClean="0"/>
              <a:t>Standardization of interfaces and protocols</a:t>
            </a:r>
          </a:p>
          <a:p>
            <a:pPr lvl="1"/>
            <a:r>
              <a:rPr lang="en-US" dirty="0" smtClean="0"/>
              <a:t>Testing of conformity: checking implementations and applications</a:t>
            </a:r>
          </a:p>
          <a:p>
            <a:r>
              <a:rPr lang="en-US" dirty="0" smtClean="0"/>
              <a:t>Associations: ISO/IEC, IEEE, W3C, ANSI, Open Group, etc.</a:t>
            </a:r>
          </a:p>
          <a:p>
            <a:r>
              <a:rPr lang="en-US" dirty="0" smtClean="0"/>
              <a:t>OS standards (examples)</a:t>
            </a:r>
          </a:p>
          <a:p>
            <a:pPr lvl="1"/>
            <a:r>
              <a:rPr lang="en-US" dirty="0" smtClean="0"/>
              <a:t>IEEE POSIX standard family</a:t>
            </a:r>
          </a:p>
          <a:p>
            <a:pPr lvl="1"/>
            <a:r>
              <a:rPr lang="en-US" dirty="0" smtClean="0"/>
              <a:t>Linux Standards Base (</a:t>
            </a:r>
            <a:r>
              <a:rPr lang="en-US" dirty="0" smtClean="0">
                <a:hlinkClick r:id="rId3"/>
              </a:rPr>
              <a:t>LSB</a:t>
            </a:r>
            <a:r>
              <a:rPr lang="en-US" dirty="0" smtClean="0"/>
              <a:t>)</a:t>
            </a:r>
          </a:p>
          <a:p>
            <a:pPr lvl="1"/>
            <a:r>
              <a:rPr lang="en-US" dirty="0" smtClean="0"/>
              <a:t>AT&amp;T SVID (pl. SVR4) </a:t>
            </a:r>
            <a:r>
              <a:rPr lang="en-US" dirty="0" err="1" smtClean="0"/>
              <a:t>és</a:t>
            </a:r>
            <a:r>
              <a:rPr lang="en-US" dirty="0" smtClean="0"/>
              <a:t> BSD</a:t>
            </a:r>
          </a:p>
          <a:p>
            <a:pPr lvl="1"/>
            <a:r>
              <a:rPr lang="en-US" dirty="0" smtClean="0"/>
              <a:t>Open Group: X/Open, Unix95, Unix98, …</a:t>
            </a:r>
          </a:p>
        </p:txBody>
      </p:sp>
    </p:spTree>
    <p:extLst>
      <p:ext uri="{BB962C8B-B14F-4D97-AF65-F5344CB8AC3E}">
        <p14:creationId xmlns:p14="http://schemas.microsoft.com/office/powerpoint/2010/main" val="17590609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Trends</a:t>
            </a:r>
            <a:endParaRPr lang="hu-HU"/>
          </a:p>
        </p:txBody>
      </p:sp>
      <p:sp>
        <p:nvSpPr>
          <p:cNvPr id="3" name="Tartalom helye 2"/>
          <p:cNvSpPr>
            <a:spLocks noGrp="1"/>
          </p:cNvSpPr>
          <p:nvPr>
            <p:ph idx="1"/>
          </p:nvPr>
        </p:nvSpPr>
        <p:spPr/>
        <p:txBody>
          <a:bodyPr>
            <a:normAutofit fontScale="62500" lnSpcReduction="20000"/>
          </a:bodyPr>
          <a:lstStyle/>
          <a:p>
            <a:r>
              <a:rPr lang="en-US" dirty="0" smtClean="0"/>
              <a:t>Better and cheaper HW-s</a:t>
            </a:r>
          </a:p>
          <a:p>
            <a:pPr lvl="1"/>
            <a:r>
              <a:rPr lang="en-US" dirty="0" smtClean="0"/>
              <a:t>More processor cores, less power consumption</a:t>
            </a:r>
          </a:p>
          <a:p>
            <a:pPr lvl="1"/>
            <a:r>
              <a:rPr lang="en-US" dirty="0" smtClean="0"/>
              <a:t>Heterogeneous architectures (multi type cores, </a:t>
            </a:r>
            <a:r>
              <a:rPr lang="en-US" dirty="0" err="1" smtClean="0"/>
              <a:t>OpenCL</a:t>
            </a:r>
            <a:r>
              <a:rPr lang="en-US" dirty="0" smtClean="0"/>
              <a:t>, FPGA threads)</a:t>
            </a:r>
          </a:p>
          <a:p>
            <a:pPr lvl="1"/>
            <a:r>
              <a:rPr lang="en-US" dirty="0" smtClean="0"/>
              <a:t>Changing throughputs (SSD, fast flash IC-s)</a:t>
            </a:r>
          </a:p>
          <a:p>
            <a:r>
              <a:rPr lang="en-US" dirty="0" smtClean="0"/>
              <a:t>OS development trends</a:t>
            </a:r>
          </a:p>
          <a:p>
            <a:pPr lvl="1"/>
            <a:r>
              <a:rPr lang="en-US" dirty="0" smtClean="0"/>
              <a:t>Multicore kernels (</a:t>
            </a:r>
            <a:r>
              <a:rPr lang="en-US" b="1" dirty="0" err="1" smtClean="0">
                <a:hlinkClick r:id="rId2"/>
              </a:rPr>
              <a:t>multikernel</a:t>
            </a:r>
            <a:r>
              <a:rPr lang="en-US" dirty="0" smtClean="0"/>
              <a:t>)</a:t>
            </a:r>
          </a:p>
          <a:p>
            <a:pPr lvl="2"/>
            <a:r>
              <a:rPr lang="en-US" dirty="0" smtClean="0"/>
              <a:t>distributed system of </a:t>
            </a:r>
            <a:r>
              <a:rPr lang="en-US" b="1" dirty="0" err="1" smtClean="0"/>
              <a:t>OSNode</a:t>
            </a:r>
            <a:r>
              <a:rPr lang="en-US" dirty="0" err="1" smtClean="0"/>
              <a:t>s</a:t>
            </a:r>
            <a:endParaRPr lang="en-US" dirty="0" smtClean="0"/>
          </a:p>
          <a:p>
            <a:pPr lvl="1"/>
            <a:r>
              <a:rPr lang="en-US" dirty="0" smtClean="0"/>
              <a:t>Reducing the kernel overhead (</a:t>
            </a:r>
            <a:r>
              <a:rPr lang="en-US" b="1" dirty="0" err="1" smtClean="0">
                <a:hlinkClick r:id="rId3"/>
              </a:rPr>
              <a:t>exokernel</a:t>
            </a:r>
            <a:r>
              <a:rPr lang="en-US" dirty="0" smtClean="0"/>
              <a:t>)</a:t>
            </a:r>
          </a:p>
          <a:p>
            <a:pPr lvl="2"/>
            <a:r>
              <a:rPr lang="en-US" dirty="0" smtClean="0"/>
              <a:t>the kernel makes a longer data route between the processor and devices</a:t>
            </a:r>
          </a:p>
          <a:p>
            <a:pPr lvl="2"/>
            <a:r>
              <a:rPr lang="en-US" dirty="0" smtClean="0"/>
              <a:t>minimizing the kernel tasks, and some parts of the kernel runs on user level</a:t>
            </a:r>
          </a:p>
          <a:p>
            <a:pPr lvl="1"/>
            <a:r>
              <a:rPr lang="en-US" dirty="0" smtClean="0"/>
              <a:t>The kernels are usually built around the processor</a:t>
            </a:r>
          </a:p>
          <a:p>
            <a:pPr lvl="2"/>
            <a:r>
              <a:rPr lang="en-US" b="1" dirty="0" smtClean="0">
                <a:hlinkClick r:id="rId4"/>
              </a:rPr>
              <a:t>universal memory</a:t>
            </a:r>
            <a:r>
              <a:rPr lang="en-US" b="1" dirty="0" smtClean="0"/>
              <a:t>: </a:t>
            </a:r>
            <a:r>
              <a:rPr lang="en-US" dirty="0" smtClean="0"/>
              <a:t>the fast flash disks can become primary memories </a:t>
            </a:r>
          </a:p>
          <a:p>
            <a:pPr lvl="2"/>
            <a:r>
              <a:rPr lang="en-US" dirty="0" smtClean="0"/>
              <a:t>CPU address base instead of [device ID + block] addressing</a:t>
            </a:r>
          </a:p>
          <a:p>
            <a:pPr lvl="2"/>
            <a:r>
              <a:rPr lang="en-US" dirty="0" smtClean="0"/>
              <a:t>The memory is tied to multiple processor cores</a:t>
            </a:r>
          </a:p>
          <a:p>
            <a:pPr lvl="2"/>
            <a:r>
              <a:rPr lang="en-US" dirty="0" smtClean="0"/>
              <a:t>The architecture is more and more built around the memory</a:t>
            </a:r>
          </a:p>
          <a:p>
            <a:pPr lvl="1"/>
            <a:r>
              <a:rPr lang="en-US" dirty="0" smtClean="0"/>
              <a:t>New type of file systems</a:t>
            </a:r>
          </a:p>
          <a:p>
            <a:pPr lvl="2"/>
            <a:r>
              <a:rPr lang="en-US" dirty="0" smtClean="0"/>
              <a:t>Extremely distributed – e.g. Google, object repository</a:t>
            </a:r>
          </a:p>
          <a:p>
            <a:pPr lvl="2"/>
            <a:endParaRPr lang="en-US" dirty="0"/>
          </a:p>
        </p:txBody>
      </p:sp>
    </p:spTree>
    <p:extLst>
      <p:ext uri="{BB962C8B-B14F-4D97-AF65-F5344CB8AC3E}">
        <p14:creationId xmlns:p14="http://schemas.microsoft.com/office/powerpoint/2010/main" val="40260036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Summary</a:t>
            </a:r>
            <a:endParaRPr lang="hu-HU"/>
          </a:p>
        </p:txBody>
      </p:sp>
      <p:sp>
        <p:nvSpPr>
          <p:cNvPr id="3" name="Tartalom helye 2"/>
          <p:cNvSpPr>
            <a:spLocks noGrp="1"/>
          </p:cNvSpPr>
          <p:nvPr>
            <p:ph idx="1"/>
          </p:nvPr>
        </p:nvSpPr>
        <p:spPr/>
        <p:txBody>
          <a:bodyPr>
            <a:normAutofit fontScale="62500" lnSpcReduction="20000"/>
          </a:bodyPr>
          <a:lstStyle/>
          <a:p>
            <a:r>
              <a:rPr lang="en-US" dirty="0" smtClean="0"/>
              <a:t>The OS is complex ecosystem</a:t>
            </a:r>
          </a:p>
          <a:p>
            <a:pPr lvl="1"/>
            <a:r>
              <a:rPr lang="en-US" dirty="0" smtClean="0"/>
              <a:t>It’s purpose to manage HW devices and perform user tasks</a:t>
            </a:r>
          </a:p>
          <a:p>
            <a:pPr lvl="1"/>
            <a:r>
              <a:rPr lang="en-US" dirty="0" smtClean="0"/>
              <a:t>Also provides many additional services</a:t>
            </a:r>
          </a:p>
          <a:p>
            <a:pPr lvl="1"/>
            <a:r>
              <a:rPr lang="en-US" dirty="0" smtClean="0"/>
              <a:t>Wide range of usages on wide range of HWs</a:t>
            </a:r>
          </a:p>
          <a:p>
            <a:r>
              <a:rPr lang="en-US" dirty="0" smtClean="0"/>
              <a:t>The basic ideas are simple</a:t>
            </a:r>
          </a:p>
          <a:p>
            <a:pPr lvl="1"/>
            <a:r>
              <a:rPr lang="en-US" dirty="0" smtClean="0"/>
              <a:t>Purpose oriented, secure, compatible, cooperative, open, easily programmable</a:t>
            </a:r>
          </a:p>
          <a:p>
            <a:r>
              <a:rPr lang="en-US" dirty="0" smtClean="0"/>
              <a:t>Colorful systems</a:t>
            </a:r>
          </a:p>
          <a:p>
            <a:pPr lvl="1"/>
            <a:r>
              <a:rPr lang="en-US" dirty="0" smtClean="0"/>
              <a:t>From a few thousand </a:t>
            </a:r>
            <a:r>
              <a:rPr lang="en-US" dirty="0" err="1" smtClean="0"/>
              <a:t>LoC</a:t>
            </a:r>
            <a:r>
              <a:rPr lang="en-US" dirty="0" smtClean="0"/>
              <a:t> to multi-million </a:t>
            </a:r>
            <a:r>
              <a:rPr lang="en-US" dirty="0" err="1" smtClean="0"/>
              <a:t>LoC</a:t>
            </a:r>
            <a:r>
              <a:rPr lang="en-US" dirty="0" smtClean="0"/>
              <a:t> systems</a:t>
            </a:r>
          </a:p>
          <a:p>
            <a:pPr lvl="1"/>
            <a:r>
              <a:rPr lang="en-US" dirty="0" smtClean="0"/>
              <a:t>Different services and user interfaces</a:t>
            </a:r>
          </a:p>
          <a:p>
            <a:pPr lvl="1"/>
            <a:r>
              <a:rPr lang="en-US" dirty="0" smtClean="0"/>
              <a:t>The standardization is important (open interfaces and protocols)</a:t>
            </a:r>
          </a:p>
          <a:p>
            <a:r>
              <a:rPr lang="en-US" dirty="0" smtClean="0"/>
              <a:t>During this semester</a:t>
            </a:r>
          </a:p>
          <a:p>
            <a:pPr lvl="1"/>
            <a:r>
              <a:rPr lang="en-US" dirty="0" smtClean="0"/>
              <a:t>An introduction will be provided to the different details of this ecosystem</a:t>
            </a:r>
          </a:p>
          <a:p>
            <a:pPr lvl="1"/>
            <a:r>
              <a:rPr lang="en-US" dirty="0" smtClean="0"/>
              <a:t>Further knowledge can be obtained by trying some of the tasks in a virtualized environment (without risks)</a:t>
            </a:r>
            <a:endParaRPr lang="en-US" dirty="0"/>
          </a:p>
        </p:txBody>
      </p:sp>
    </p:spTree>
    <p:extLst>
      <p:ext uri="{BB962C8B-B14F-4D97-AF65-F5344CB8AC3E}">
        <p14:creationId xmlns:p14="http://schemas.microsoft.com/office/powerpoint/2010/main" val="41909651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lstStyle/>
          <a:p>
            <a:r>
              <a:rPr lang="en-US" dirty="0"/>
              <a:t>How complex is an OS?</a:t>
            </a:r>
            <a:endParaRPr lang="en-GB" dirty="0"/>
          </a:p>
        </p:txBody>
      </p:sp>
      <p:sp>
        <p:nvSpPr>
          <p:cNvPr id="4" name="Text Placeholder 2"/>
          <p:cNvSpPr txBox="1">
            <a:spLocks/>
          </p:cNvSpPr>
          <p:nvPr/>
        </p:nvSpPr>
        <p:spPr>
          <a:xfrm>
            <a:off x="478336" y="836712"/>
            <a:ext cx="8651304" cy="1846659"/>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sz="2400" dirty="0" smtClean="0"/>
              <a:t>Windows XP: </a:t>
            </a:r>
            <a:r>
              <a:rPr lang="en-US" sz="2400" dirty="0" smtClean="0">
                <a:hlinkClick r:id="rId5"/>
              </a:rPr>
              <a:t>45 million LOC</a:t>
            </a:r>
          </a:p>
          <a:p>
            <a:pPr>
              <a:buFont typeface="Arial" pitchFamily="34" charset="0"/>
              <a:buNone/>
            </a:pPr>
            <a:r>
              <a:rPr lang="en-US" sz="2400" dirty="0" smtClean="0"/>
              <a:t>MINIX core &lt; 1400 LOC	whole OS &lt; 5000 LOC</a:t>
            </a:r>
          </a:p>
          <a:p>
            <a:pPr>
              <a:buFont typeface="Arial" pitchFamily="34" charset="0"/>
              <a:buNone/>
            </a:pPr>
            <a:r>
              <a:rPr lang="en-US" sz="2400" dirty="0" smtClean="0"/>
              <a:t>Linux 3.1 </a:t>
            </a:r>
            <a:r>
              <a:rPr lang="en-US" sz="2400" b="1" dirty="0" smtClean="0"/>
              <a:t>kernel</a:t>
            </a:r>
            <a:r>
              <a:rPr lang="en-US" sz="2400" dirty="0" smtClean="0"/>
              <a:t>: 37 000 files, 14 million LOC  –  4.17 </a:t>
            </a:r>
            <a:r>
              <a:rPr lang="en-US" sz="2400" dirty="0" smtClean="0">
                <a:hlinkClick r:id="rId6"/>
              </a:rPr>
              <a:t>23 million LOC</a:t>
            </a:r>
          </a:p>
          <a:p>
            <a:pPr>
              <a:buFont typeface="Arial" pitchFamily="34" charset="0"/>
              <a:buNone/>
            </a:pPr>
            <a:endParaRPr lang="en-US" dirty="0"/>
          </a:p>
        </p:txBody>
      </p:sp>
      <p:pic>
        <p:nvPicPr>
          <p:cNvPr id="5" name="Linux Kernel Development Visualization (git commit history - past 6 weeks - june 02 20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83568" y="2225520"/>
            <a:ext cx="7790584" cy="4382204"/>
          </a:xfrm>
          <a:prstGeom prst="rect">
            <a:avLst/>
          </a:prstGeom>
        </p:spPr>
      </p:pic>
    </p:spTree>
    <p:extLst>
      <p:ext uri="{BB962C8B-B14F-4D97-AF65-F5344CB8AC3E}">
        <p14:creationId xmlns:p14="http://schemas.microsoft.com/office/powerpoint/2010/main" val="352225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lum/>
            <a:alphaModFix/>
          </a:blip>
          <a:srcRect/>
          <a:stretch>
            <a:fillRect/>
          </a:stretch>
        </p:blipFill>
        <p:spPr>
          <a:xfrm>
            <a:off x="395536" y="692696"/>
            <a:ext cx="8466528" cy="5642234"/>
          </a:xfrm>
          <a:prstGeom prst="rect">
            <a:avLst/>
          </a:prstGeom>
          <a:noFill/>
          <a:ln>
            <a:noFill/>
          </a:ln>
        </p:spPr>
      </p:pic>
    </p:spTree>
    <p:extLst>
      <p:ext uri="{BB962C8B-B14F-4D97-AF65-F5344CB8AC3E}">
        <p14:creationId xmlns:p14="http://schemas.microsoft.com/office/powerpoint/2010/main" val="35864332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4.static.flickr.com/3099/3196618156_cd4a8e49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1" y="692696"/>
            <a:ext cx="7392821"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369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562074"/>
          </a:xfrm>
        </p:spPr>
        <p:txBody>
          <a:bodyPr>
            <a:noAutofit/>
          </a:bodyPr>
          <a:lstStyle/>
          <a:p>
            <a:r>
              <a:rPr lang="en-US" sz="2800" smtClean="0"/>
              <a:t>What’s the aim of the Operating System (OS)?</a:t>
            </a:r>
            <a:endParaRPr lang="hu-HU" sz="2800"/>
          </a:p>
        </p:txBody>
      </p:sp>
      <p:sp>
        <p:nvSpPr>
          <p:cNvPr id="3" name="Tartalom helye 2"/>
          <p:cNvSpPr>
            <a:spLocks noGrp="1"/>
          </p:cNvSpPr>
          <p:nvPr>
            <p:ph idx="1"/>
          </p:nvPr>
        </p:nvSpPr>
        <p:spPr>
          <a:xfrm>
            <a:off x="457200" y="1052736"/>
            <a:ext cx="8229600" cy="5256584"/>
          </a:xfrm>
        </p:spPr>
        <p:txBody>
          <a:bodyPr>
            <a:normAutofit fontScale="62500" lnSpcReduction="20000"/>
          </a:bodyPr>
          <a:lstStyle/>
          <a:p>
            <a:r>
              <a:rPr lang="en-US" dirty="0" smtClean="0"/>
              <a:t>Provides tools for the users</a:t>
            </a:r>
          </a:p>
          <a:p>
            <a:pPr lvl="1"/>
            <a:r>
              <a:rPr lang="en-US" dirty="0" smtClean="0"/>
              <a:t>users: almost everyone: simple users, developers, system administrators</a:t>
            </a:r>
          </a:p>
          <a:p>
            <a:pPr lvl="1"/>
            <a:r>
              <a:rPr lang="en-US" dirty="0" smtClean="0"/>
              <a:t>tasks: connections, information retrieval, computations, gaming, storage, …</a:t>
            </a:r>
            <a:br>
              <a:rPr lang="en-US" dirty="0" smtClean="0"/>
            </a:br>
            <a:r>
              <a:rPr lang="en-US" dirty="0" smtClean="0"/>
              <a:t>also: software development and system administration</a:t>
            </a:r>
          </a:p>
          <a:p>
            <a:pPr lvl="1"/>
            <a:r>
              <a:rPr lang="en-US" dirty="0" smtClean="0"/>
              <a:t>tools: computer (PC, smartphone…), network, printer, disc, …</a:t>
            </a:r>
            <a:br>
              <a:rPr lang="en-US" dirty="0" smtClean="0"/>
            </a:br>
            <a:r>
              <a:rPr lang="en-US" dirty="0" smtClean="0"/>
              <a:t>but also the software tools of the OS.</a:t>
            </a:r>
          </a:p>
          <a:p>
            <a:pPr lvl="1"/>
            <a:endParaRPr lang="en-US" dirty="0" smtClean="0"/>
          </a:p>
          <a:p>
            <a:r>
              <a:rPr lang="en-US" dirty="0" smtClean="0"/>
              <a:t>The OS is an ecosystem for the programs</a:t>
            </a:r>
          </a:p>
          <a:p>
            <a:pPr lvl="1"/>
            <a:r>
              <a:rPr lang="en-US" dirty="0" smtClean="0"/>
              <a:t>It provides a „living” environment and resources</a:t>
            </a:r>
          </a:p>
          <a:p>
            <a:pPr lvl="2"/>
            <a:r>
              <a:rPr lang="en-US" dirty="0" smtClean="0"/>
              <a:t>Provides standard interfaces for hardware devices</a:t>
            </a:r>
          </a:p>
          <a:p>
            <a:pPr lvl="2"/>
            <a:r>
              <a:rPr lang="en-US" dirty="0" smtClean="0"/>
              <a:t>Provides computing capability</a:t>
            </a:r>
          </a:p>
          <a:p>
            <a:pPr lvl="2"/>
            <a:r>
              <a:rPr lang="en-US" dirty="0" err="1" smtClean="0"/>
              <a:t>Provi</a:t>
            </a:r>
            <a:r>
              <a:rPr lang="hu-HU" dirty="0" smtClean="0"/>
              <a:t>d</a:t>
            </a:r>
            <a:r>
              <a:rPr lang="en-US" dirty="0" err="1" smtClean="0"/>
              <a:t>es</a:t>
            </a:r>
            <a:r>
              <a:rPr lang="en-US" dirty="0" smtClean="0"/>
              <a:t> integrated software tools and services like: security, development and administrative, etc. subsystems</a:t>
            </a:r>
          </a:p>
          <a:p>
            <a:pPr lvl="1"/>
            <a:r>
              <a:rPr lang="en-US" dirty="0" smtClean="0"/>
              <a:t>Managing the shared resources</a:t>
            </a:r>
          </a:p>
          <a:p>
            <a:pPr lvl="2"/>
            <a:r>
              <a:rPr lang="en-US" dirty="0" smtClean="0"/>
              <a:t>Controlling the running tasks</a:t>
            </a:r>
          </a:p>
          <a:p>
            <a:pPr lvl="2"/>
            <a:r>
              <a:rPr lang="en-US" dirty="0" smtClean="0"/>
              <a:t>Parallel execution of the tasks</a:t>
            </a:r>
          </a:p>
          <a:p>
            <a:pPr lvl="2"/>
            <a:r>
              <a:rPr lang="en-US" dirty="0" smtClean="0"/>
              <a:t>Provides communication channels between task to enhance cooperation</a:t>
            </a:r>
          </a:p>
          <a:p>
            <a:pPr lvl="1"/>
            <a:endParaRPr lang="en-US" dirty="0" smtClean="0"/>
          </a:p>
          <a:p>
            <a:pPr lvl="2"/>
            <a:endParaRPr lang="en-US" dirty="0"/>
          </a:p>
        </p:txBody>
      </p:sp>
    </p:spTree>
    <p:extLst>
      <p:ext uri="{BB962C8B-B14F-4D97-AF65-F5344CB8AC3E}">
        <p14:creationId xmlns:p14="http://schemas.microsoft.com/office/powerpoint/2010/main" val="6079414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lum bright="-50000"/>
            <a:alphaModFix/>
          </a:blip>
          <a:srcRect/>
          <a:stretch>
            <a:fillRect/>
          </a:stretch>
        </p:blipFill>
        <p:spPr>
          <a:xfrm>
            <a:off x="683568" y="476672"/>
            <a:ext cx="7618160" cy="5763074"/>
          </a:xfrm>
          <a:prstGeom prst="rect">
            <a:avLst/>
          </a:prstGeom>
          <a:noFill/>
          <a:ln>
            <a:noFill/>
          </a:ln>
        </p:spPr>
      </p:pic>
      <p:sp>
        <p:nvSpPr>
          <p:cNvPr id="3" name="TextBox 2"/>
          <p:cNvSpPr txBox="1"/>
          <p:nvPr/>
        </p:nvSpPr>
        <p:spPr>
          <a:xfrm>
            <a:off x="8001720" y="6345360"/>
            <a:ext cx="1197359" cy="242640"/>
          </a:xfrm>
          <a:prstGeom prst="rect">
            <a:avLst/>
          </a:prstGeom>
          <a:noFill/>
          <a:ln>
            <a:noFill/>
          </a:ln>
        </p:spPr>
        <p:txBody>
          <a:bodyPr vert="horz" wrap="none" lIns="90000" tIns="45000" rIns="90000" bIns="45000"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hu-HU" sz="1000" b="0" i="0" u="none" strike="noStrike" baseline="0">
                <a:ln>
                  <a:noFill/>
                </a:ln>
                <a:solidFill>
                  <a:srgbClr val="000000"/>
                </a:solidFill>
                <a:latin typeface="Arial" pitchFamily="2"/>
                <a:ea typeface="Lucida Sans Unicode" pitchFamily="2"/>
                <a:cs typeface="Tahoma" pitchFamily="2"/>
              </a:rPr>
              <a:t>Source: Wikipédia</a:t>
            </a:r>
          </a:p>
        </p:txBody>
      </p:sp>
      <p:sp>
        <p:nvSpPr>
          <p:cNvPr id="4" name="Title 3"/>
          <p:cNvSpPr txBox="1">
            <a:spLocks noGrp="1"/>
          </p:cNvSpPr>
          <p:nvPr>
            <p:ph type="title" idx="4294967295"/>
          </p:nvPr>
        </p:nvSpPr>
        <p:spPr/>
        <p:txBody>
          <a:bodyPr lIns="0" tIns="0" rIns="0" bIns="0">
            <a:spAutoFit/>
          </a:bodyPr>
          <a:lstStyle/>
          <a:p>
            <a:pPr lvl="0"/>
            <a:r>
              <a:rPr lang="en-US"/>
              <a:t>How well developed is an OS?</a:t>
            </a:r>
          </a:p>
        </p:txBody>
      </p:sp>
    </p:spTree>
    <p:extLst>
      <p:ext uri="{BB962C8B-B14F-4D97-AF65-F5344CB8AC3E}">
        <p14:creationId xmlns:p14="http://schemas.microsoft.com/office/powerpoint/2010/main" val="2732379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Class="entr"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lum bright="-50000"/>
            <a:alphaModFix/>
          </a:blip>
          <a:srcRect/>
          <a:stretch>
            <a:fillRect/>
          </a:stretch>
        </p:blipFill>
        <p:spPr>
          <a:xfrm>
            <a:off x="-3601" y="620688"/>
            <a:ext cx="9143640" cy="5314320"/>
          </a:xfrm>
          <a:prstGeom prst="rect">
            <a:avLst/>
          </a:prstGeom>
          <a:noFill/>
          <a:ln>
            <a:noFill/>
          </a:ln>
        </p:spPr>
      </p:pic>
      <p:sp>
        <p:nvSpPr>
          <p:cNvPr id="3" name="TextBox 2"/>
          <p:cNvSpPr txBox="1"/>
          <p:nvPr/>
        </p:nvSpPr>
        <p:spPr>
          <a:xfrm>
            <a:off x="7942680" y="6345360"/>
            <a:ext cx="1197359" cy="242640"/>
          </a:xfrm>
          <a:prstGeom prst="rect">
            <a:avLst/>
          </a:prstGeom>
          <a:noFill/>
          <a:ln>
            <a:noFill/>
          </a:ln>
        </p:spPr>
        <p:txBody>
          <a:bodyPr vert="horz" wrap="none" lIns="90000" tIns="45000" rIns="90000" bIns="45000"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hu-HU" sz="1000" b="0" i="0" u="none" strike="noStrike" baseline="0">
                <a:ln>
                  <a:noFill/>
                </a:ln>
                <a:solidFill>
                  <a:srgbClr val="000000"/>
                </a:solidFill>
                <a:latin typeface="Arial" pitchFamily="2"/>
                <a:ea typeface="Lucida Sans Unicode" pitchFamily="2"/>
                <a:cs typeface="Tahoma" pitchFamily="2"/>
              </a:rPr>
              <a:t>Source: Wikipédia</a:t>
            </a:r>
          </a:p>
        </p:txBody>
      </p:sp>
    </p:spTree>
    <p:extLst>
      <p:ext uri="{BB962C8B-B14F-4D97-AF65-F5344CB8AC3E}">
        <p14:creationId xmlns:p14="http://schemas.microsoft.com/office/powerpoint/2010/main" val="1302028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TotalTime>
  <Words>2364</Words>
  <Application>Microsoft Office PowerPoint</Application>
  <PresentationFormat>On-screen Show (4:3)</PresentationFormat>
  <Paragraphs>375</Paragraphs>
  <Slides>35</Slides>
  <Notes>15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Huni_Quorum Medium BT</vt:lpstr>
      <vt:lpstr>Lucida Sans</vt:lpstr>
      <vt:lpstr>Lucida Sans Unicode</vt:lpstr>
      <vt:lpstr>Tahoma</vt:lpstr>
      <vt:lpstr>Office-téma</vt:lpstr>
      <vt:lpstr>PowerPoint Presentation</vt:lpstr>
      <vt:lpstr>The lecturers and useful information</vt:lpstr>
      <vt:lpstr>PowerPoint Presentation</vt:lpstr>
      <vt:lpstr>How complex is an OS?</vt:lpstr>
      <vt:lpstr>PowerPoint Presentation</vt:lpstr>
      <vt:lpstr>PowerPoint Presentation</vt:lpstr>
      <vt:lpstr>What’s the aim of the Operating System (OS)?</vt:lpstr>
      <vt:lpstr>How well developed is an OS?</vt:lpstr>
      <vt:lpstr>PowerPoint Presentation</vt:lpstr>
      <vt:lpstr>Goals of this course</vt:lpstr>
      <vt:lpstr>Structure of this course</vt:lpstr>
      <vt:lpstr>Laboratories</vt:lpstr>
      <vt:lpstr>Connection with other courses</vt:lpstr>
      <vt:lpstr>The main blocks of the OS</vt:lpstr>
      <vt:lpstr>Kernel: the core (base) of the OS</vt:lpstr>
      <vt:lpstr>The main blocks of the OS and the kernel</vt:lpstr>
      <vt:lpstr>How many lines a kernel?</vt:lpstr>
      <vt:lpstr>Definition of the OS</vt:lpstr>
      <vt:lpstr>Operating Systems: past, present and future</vt:lpstr>
      <vt:lpstr>Historical overview</vt:lpstr>
      <vt:lpstr>Historical overview</vt:lpstr>
      <vt:lpstr>Milestones of the OS evolution</vt:lpstr>
      <vt:lpstr>Creation of UNIX</vt:lpstr>
      <vt:lpstr>PowerPoint Presentation</vt:lpstr>
      <vt:lpstr>The main branches of the UNIX family</vt:lpstr>
      <vt:lpstr>UNIX (≠Linux) distributions (incomplete list)</vt:lpstr>
      <vt:lpstr>The personal computer (PC) era - War without control </vt:lpstr>
      <vt:lpstr>Evolution of Windows</vt:lpstr>
      <vt:lpstr>Embedded OS</vt:lpstr>
      <vt:lpstr>Classification of the operating systems</vt:lpstr>
      <vt:lpstr>Market share of the OS-s</vt:lpstr>
      <vt:lpstr>Market share of the OS-s</vt:lpstr>
      <vt:lpstr>What makes order in the chaos of OS-s?</vt:lpstr>
      <vt:lpstr>Trends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Predi</dc:creator>
  <cp:lastModifiedBy>psarkozy</cp:lastModifiedBy>
  <cp:revision>78</cp:revision>
  <dcterms:created xsi:type="dcterms:W3CDTF">2017-02-07T13:06:30Z</dcterms:created>
  <dcterms:modified xsi:type="dcterms:W3CDTF">2020-02-12T12:30:42Z</dcterms:modified>
</cp:coreProperties>
</file>