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4770" y="-14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4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6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1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8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7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5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5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1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0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5F7FC-3530-4685-90ED-9316EFAB12AF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68D33-06FA-4FC2-A861-04A83203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6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upportassets.illumina.com/content/dam/illumina-support/images/products/bootstrap/human_omni25_8_th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68" t="6410" r="39913" b="7570"/>
          <a:stretch/>
        </p:blipFill>
        <p:spPr bwMode="auto">
          <a:xfrm rot="5400000">
            <a:off x="1556765" y="-1260621"/>
            <a:ext cx="1584176" cy="448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4248472" cy="108012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Nagym</a:t>
            </a:r>
            <a:r>
              <a:rPr lang="hu-HU" sz="2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éretű kópiaszám változás (CNV) detekciója teljes genom asszociációs vizsgálatokban</a:t>
            </a:r>
            <a:endParaRPr lang="en-US" sz="20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4320480" cy="4968552"/>
          </a:xfrm>
        </p:spPr>
        <p:txBody>
          <a:bodyPr>
            <a:noAutofit/>
          </a:bodyPr>
          <a:lstStyle/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A humán genomban gyakran előfordulnak olyan nagyméretű (több tízezer bázispár hosszú) régiók, amelyek duplikálódnak, vagy kitörlődnek. </a:t>
            </a:r>
          </a:p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A teljes genom asszociációs vizsgálatokban több százezer genetikai polimorfizmus (pontmutációt) mérhető minden egyedben.</a:t>
            </a:r>
          </a:p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A mérések során az egyes mutációkat két különböző fluorescens jelölővel megjelölve meghatározható, hogy az adott mutáció hányszor fordul elő (AA-AB-BB</a:t>
            </a:r>
            <a:r>
              <a:rPr lang="en-US" sz="1400" dirty="0" smtClean="0">
                <a:solidFill>
                  <a:schemeClr val="tx1"/>
                </a:solidFill>
              </a:rPr>
              <a:t>). </a:t>
            </a:r>
          </a:p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</a:t>
            </a:r>
            <a:r>
              <a:rPr lang="hu-HU" sz="1400" dirty="0" smtClean="0">
                <a:solidFill>
                  <a:schemeClr val="tx1"/>
                </a:solidFill>
              </a:rPr>
              <a:t>z intenzitás értékeket genomiális pozíció szerint sorba rendezve megfigyelhető, hogy a kópiaszám változások hatására a várttól eltérő intenzitás értékeket mérünk a megváltozott kópiaszámú régiókon. </a:t>
            </a:r>
          </a:p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Az önálló laboratórium során meglevő kópiaszám változás detektáló algoritmusok teljesítményét vizsgáljuk, valamint a változások hatását emberek jegyeire.</a:t>
            </a:r>
          </a:p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A többnyire rejtett markov modelleket (HMM) alkalmazó módszerek eltérő érzékenysége, pontossága nagyban befolyásolja az asszociációs vizsgálat kimenetelét. </a:t>
            </a:r>
          </a:p>
          <a:p>
            <a:pPr marL="36000" indent="-1440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1400" dirty="0" smtClean="0">
                <a:solidFill>
                  <a:schemeClr val="tx1"/>
                </a:solidFill>
              </a:rPr>
              <a:t>Témavezető:	Sárközy Péter  (IE427)</a:t>
            </a:r>
            <a:endParaRPr lang="hu-HU" sz="14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hu-HU" sz="1400" dirty="0">
                <a:solidFill>
                  <a:schemeClr val="tx1"/>
                </a:solidFill>
              </a:rPr>
              <a:t>	</a:t>
            </a:r>
            <a:r>
              <a:rPr lang="hu-HU" sz="1400" dirty="0" smtClean="0">
                <a:solidFill>
                  <a:schemeClr val="tx1"/>
                </a:solidFill>
              </a:rPr>
              <a:t>	psarkozy</a:t>
            </a:r>
            <a:r>
              <a:rPr lang="en-US" sz="1400" dirty="0" smtClean="0">
                <a:solidFill>
                  <a:schemeClr val="tx1"/>
                </a:solidFill>
              </a:rPr>
              <a:t>@</a:t>
            </a:r>
            <a:r>
              <a:rPr lang="hu-HU" sz="1400" dirty="0" smtClean="0">
                <a:solidFill>
                  <a:schemeClr val="tx1"/>
                </a:solidFill>
              </a:rPr>
              <a:t>mit.bme.hu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Fig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4" t="13447" r="10077" b="13014"/>
          <a:stretch/>
        </p:blipFill>
        <p:spPr bwMode="auto">
          <a:xfrm>
            <a:off x="4562666" y="1357042"/>
            <a:ext cx="4557132" cy="31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51372" y="4653136"/>
            <a:ext cx="2278566" cy="2160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hu-HU" sz="1400" dirty="0" smtClean="0"/>
              <a:t>Egy nagyobb régió törlödése miatt az egyednek csak egy másolata van ebből kromoszómából (alap esetben szinte mindenből kettő van, apai-anyai). A törlődés detektálható abból, hogy nincsenek heterozigóta (AB) mérések, és az átlagos intenzitás is alacsonyabb 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6829938" y="4653136"/>
            <a:ext cx="2278566" cy="2160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hu-HU" sz="1400" dirty="0" smtClean="0"/>
              <a:t>Egy duplikáció felismerhető abból, hogy mivel 3 másolat van, ezért egyrészt magasabb átlatos intenzitást mérünk, valamint az intenzitás arányok is a várt</a:t>
            </a:r>
          </a:p>
          <a:p>
            <a:pPr algn="just"/>
            <a:r>
              <a:rPr lang="hu-HU" sz="1400" dirty="0" smtClean="0"/>
              <a:t>AA</a:t>
            </a:r>
            <a:r>
              <a:rPr lang="en-US" sz="1400" dirty="0" smtClean="0"/>
              <a:t>:0, AB: 0.5, BB: 1.0</a:t>
            </a:r>
            <a:r>
              <a:rPr lang="hu-HU" sz="1400" dirty="0" smtClean="0"/>
              <a:t> -ból</a:t>
            </a:r>
            <a:r>
              <a:rPr lang="en-US" sz="1400" dirty="0" smtClean="0"/>
              <a:t> </a:t>
            </a:r>
            <a:r>
              <a:rPr lang="en-US" sz="1400" dirty="0" err="1" smtClean="0"/>
              <a:t>eltol</a:t>
            </a:r>
            <a:r>
              <a:rPr lang="hu-HU" sz="1400" dirty="0" smtClean="0"/>
              <a:t>ódnak a </a:t>
            </a:r>
          </a:p>
          <a:p>
            <a:pPr algn="just"/>
            <a:r>
              <a:rPr lang="en-US" sz="1200" dirty="0" smtClean="0"/>
              <a:t>AAA:0, AAB:0.3, ABB:0.6, BBB:1.0 </a:t>
            </a:r>
            <a:r>
              <a:rPr lang="en-US" sz="1400" dirty="0" err="1" smtClean="0"/>
              <a:t>ir</a:t>
            </a:r>
            <a:r>
              <a:rPr lang="hu-HU" sz="1400" dirty="0" smtClean="0"/>
              <a:t>ányba. </a:t>
            </a:r>
            <a:endParaRPr lang="en-US" sz="1400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H="1" flipV="1">
            <a:off x="5640826" y="4077072"/>
            <a:ext cx="49829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</p:cNvCxnSpPr>
          <p:nvPr/>
        </p:nvCxnSpPr>
        <p:spPr>
          <a:xfrm flipH="1" flipV="1">
            <a:off x="6648938" y="3861048"/>
            <a:ext cx="1320283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59384" y="520703"/>
            <a:ext cx="4341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/>
              <a:t>Az ábrán egy kromoszómán (alsó sáv) mért intenzitások aránya (B Allele Freq) és az átlagos intenzitás (Log R Ratio) látható, valamint egy törlődés és egy  duplikáció.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89849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Nagyméretű kópiaszám változás (CNV) detekciója teljes genom asszociációs vizsgálatokban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Nagyméretű kópiaszám változás (CNV) detekciója teljes genom asszociációs viszgálatokban</dc:title>
  <dc:creator>Peti</dc:creator>
  <cp:lastModifiedBy>Peti</cp:lastModifiedBy>
  <cp:revision>7</cp:revision>
  <dcterms:created xsi:type="dcterms:W3CDTF">2016-02-15T08:32:23Z</dcterms:created>
  <dcterms:modified xsi:type="dcterms:W3CDTF">2016-02-15T09:10:33Z</dcterms:modified>
</cp:coreProperties>
</file>