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  <p:sldMasterId id="2147483777" r:id="rId2"/>
  </p:sldMasterIdLst>
  <p:notesMasterIdLst>
    <p:notesMasterId r:id="rId51"/>
  </p:notesMasterIdLst>
  <p:handoutMasterIdLst>
    <p:handoutMasterId r:id="rId52"/>
  </p:handoutMasterIdLst>
  <p:sldIdLst>
    <p:sldId id="480" r:id="rId3"/>
    <p:sldId id="481" r:id="rId4"/>
    <p:sldId id="517" r:id="rId5"/>
    <p:sldId id="518" r:id="rId6"/>
    <p:sldId id="520" r:id="rId7"/>
    <p:sldId id="521" r:id="rId8"/>
    <p:sldId id="522" r:id="rId9"/>
    <p:sldId id="523" r:id="rId10"/>
    <p:sldId id="504" r:id="rId11"/>
    <p:sldId id="505" r:id="rId12"/>
    <p:sldId id="506" r:id="rId13"/>
    <p:sldId id="507" r:id="rId14"/>
    <p:sldId id="508" r:id="rId15"/>
    <p:sldId id="524" r:id="rId16"/>
    <p:sldId id="525" r:id="rId17"/>
    <p:sldId id="551" r:id="rId18"/>
    <p:sldId id="552" r:id="rId19"/>
    <p:sldId id="541" r:id="rId20"/>
    <p:sldId id="543" r:id="rId21"/>
    <p:sldId id="544" r:id="rId22"/>
    <p:sldId id="545" r:id="rId23"/>
    <p:sldId id="546" r:id="rId24"/>
    <p:sldId id="547" r:id="rId25"/>
    <p:sldId id="548" r:id="rId26"/>
    <p:sldId id="549" r:id="rId27"/>
    <p:sldId id="550" r:id="rId28"/>
    <p:sldId id="553" r:id="rId29"/>
    <p:sldId id="554" r:id="rId30"/>
    <p:sldId id="555" r:id="rId31"/>
    <p:sldId id="556" r:id="rId32"/>
    <p:sldId id="557" r:id="rId33"/>
    <p:sldId id="558" r:id="rId34"/>
    <p:sldId id="559" r:id="rId35"/>
    <p:sldId id="560" r:id="rId36"/>
    <p:sldId id="516" r:id="rId37"/>
    <p:sldId id="526" r:id="rId38"/>
    <p:sldId id="527" r:id="rId39"/>
    <p:sldId id="529" r:id="rId40"/>
    <p:sldId id="531" r:id="rId41"/>
    <p:sldId id="532" r:id="rId42"/>
    <p:sldId id="533" r:id="rId43"/>
    <p:sldId id="534" r:id="rId44"/>
    <p:sldId id="535" r:id="rId45"/>
    <p:sldId id="536" r:id="rId46"/>
    <p:sldId id="537" r:id="rId47"/>
    <p:sldId id="538" r:id="rId48"/>
    <p:sldId id="539" r:id="rId49"/>
    <p:sldId id="503" r:id="rId5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peter" initials="p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64" autoAdjust="0"/>
    <p:restoredTop sz="93800" autoAdjust="0"/>
  </p:normalViewPr>
  <p:slideViewPr>
    <p:cSldViewPr>
      <p:cViewPr varScale="1">
        <p:scale>
          <a:sx n="114" d="100"/>
          <a:sy n="114" d="100"/>
        </p:scale>
        <p:origin x="129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65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0" d="100"/>
          <a:sy n="60" d="100"/>
        </p:scale>
        <p:origin x="-2478" y="-78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commentAuthors" Target="commentAuthors.xml"/><Relationship Id="rId5" Type="http://schemas.openxmlformats.org/officeDocument/2006/relationships/slide" Target="slides/slide3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tableStyles" Target="tableStyle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image" Target="../media/image19.emf"/><Relationship Id="rId5" Type="http://schemas.openxmlformats.org/officeDocument/2006/relationships/image" Target="../media/image23.wmf"/><Relationship Id="rId4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4" Type="http://schemas.openxmlformats.org/officeDocument/2006/relationships/image" Target="../media/image1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9C12AA-967F-463D-9C93-4E83BD1F073F}" type="datetimeFigureOut">
              <a:rPr lang="en-US" smtClean="0"/>
              <a:pPr/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5CB296-4E65-4FE0-AEB1-FD373F898A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1836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A8627342-2C9F-4066-BFD0-0BFDB7499BDA}" type="datetimeFigureOut">
              <a:rPr lang="en-US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fld id="{838E18BF-9A57-45A2-B20F-6F604D2FB7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07106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7388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hu-HU" noProof="0" smtClean="0"/>
              <a:t>Mintacím szerkesztése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92150" y="3886200"/>
            <a:ext cx="7767638" cy="838200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rgbClr val="666666"/>
                </a:solidFill>
              </a:defRPr>
            </a:lvl1pPr>
          </a:lstStyle>
          <a:p>
            <a:pPr lvl="0"/>
            <a:r>
              <a:rPr lang="hu-HU" noProof="0" smtClean="0"/>
              <a:t>Alcím mintájának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4213" y="4941888"/>
            <a:ext cx="2133600" cy="476250"/>
          </a:xfrm>
        </p:spPr>
        <p:txBody>
          <a:bodyPr/>
          <a:lstStyle>
            <a:lvl1pPr algn="l"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2CE18E4-B531-41EB-BC69-3F20EFB06210}" type="datetime1">
              <a:rPr lang="en-US" smtClean="0"/>
              <a:pPr>
                <a:defRPr/>
              </a:pPr>
              <a:t>10/9/2015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684213" y="6245225"/>
            <a:ext cx="7775575" cy="476250"/>
          </a:xfrm>
        </p:spPr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604F87E-7166-4E40-B470-FCEE709FD00C}" type="datetime1">
              <a:rPr lang="en-US" smtClean="0"/>
              <a:pPr>
                <a:defRPr/>
              </a:pPr>
              <a:t>10/9/2015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ECFBD01-5841-4C95-A2C5-BB3FC9A83831}" type="slidenum">
              <a:rPr lang="hu-HU"/>
              <a:pPr>
                <a:defRPr/>
              </a:pPr>
              <a:t>‹#›</a:t>
            </a:fld>
            <a:r>
              <a:rPr lang="hu-HU"/>
              <a:t>.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CD3D2BF-CFE4-4761-B782-B2E22915B88D}" type="datetime1">
              <a:rPr lang="en-US" smtClean="0"/>
              <a:pPr>
                <a:defRPr/>
              </a:pPr>
              <a:t>10/9/2015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19EA3F7-35D9-49FD-95C9-725B944B8DB0}" type="slidenum">
              <a:rPr lang="hu-HU"/>
              <a:pPr>
                <a:defRPr/>
              </a:pPr>
              <a:t>‹#›</a:t>
            </a:fld>
            <a:r>
              <a:rPr lang="hu-HU"/>
              <a:t>.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A737E3CE-E0E7-4F36-B906-A3CD9A4CAF13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61E925C-B7F9-4A87-B029-54EFE29809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78EF2FE-5331-490F-87A2-8C4838A08AF5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67C2C00-423E-4A1E-AC5D-011AABCC80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05EAD69-8678-49AC-9938-8DBB329C5ABD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9522D453-A10F-4B39-A532-8186EE7532F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D016047-34FD-444F-9935-CB7A48AB13C3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C7F2E11-F96F-4300-B2CD-FF1A90A6CC1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55C242D-1263-466E-A095-220025266650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1B6C734-A442-497C-96CE-CB52637271C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BC3AD16-7120-4980-83CC-26EA1A3FF846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3F4B09-DA7C-4555-A114-E53FB580AE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57176CCF-7571-4107-AFBE-E1E102D2B888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75A0701-6F71-4E06-83FA-56B7B6BBFA6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pPr>
              <a:defRPr/>
            </a:pPr>
            <a:fld id="{14BB1013-53A0-4124-8FDC-C337157C5072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CDF3373-514D-48A3-83F6-C01EF69757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A8E05808-083E-42BF-83CB-1EE318AECAEC}" type="datetime1">
              <a:rPr lang="en-US" smtClean="0"/>
              <a:pPr>
                <a:defRPr/>
              </a:pPr>
              <a:t>10/9/2015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3749A79-95E7-4D8C-850B-C1055212BCEF}" type="slidenum">
              <a:rPr lang="hu-HU"/>
              <a:pPr>
                <a:defRPr/>
              </a:pPr>
              <a:t>‹#›</a:t>
            </a:fld>
            <a:r>
              <a:rPr lang="hu-HU"/>
              <a:t>.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718F3441-6C33-4DEF-B44C-C38A71FFC05E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1627D988-FE2C-4A02-8F19-8F330E2C092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94DC7E1-9BA2-4A27-B8A3-5D7F5A7983F6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A7C6157-F3FF-44A2-AD83-41BFB8A22C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BAFB551-659B-4208-AC6D-30C5459DED81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B4C739D0-494E-427A-BD6B-C554227694A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F473A40F-F537-4FEF-8F99-1BEA037EB504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A6C25BA-0489-4C87-9B91-800E393EF3A8}" type="slidenum">
              <a:rPr lang="hu-HU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6A62510-0021-4BBB-A487-B333D63361EC}" type="datetime1">
              <a:rPr lang="en-US" smtClean="0"/>
              <a:pPr>
                <a:defRPr/>
              </a:pPr>
              <a:t>10/9/2015</a:t>
            </a:fld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051D758-91DF-4677-9751-C009304BC3DE}" type="slidenum">
              <a:rPr lang="hu-HU"/>
              <a:pPr>
                <a:defRPr/>
              </a:pPr>
              <a:t>‹#›</a:t>
            </a:fld>
            <a:r>
              <a:rPr lang="hu-HU"/>
              <a:t>.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4D2774E0-6BCB-4ECF-984D-15D2564D473A}" type="datetime1">
              <a:rPr lang="en-US" smtClean="0"/>
              <a:pPr>
                <a:defRPr/>
              </a:pPr>
              <a:t>10/9/2015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D107CC49-8DBA-463C-BB19-DDE21621C775}" type="slidenum">
              <a:rPr lang="hu-HU"/>
              <a:pPr>
                <a:defRPr/>
              </a:pPr>
              <a:t>‹#›</a:t>
            </a:fld>
            <a:r>
              <a:rPr lang="hu-HU"/>
              <a:t>.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6C61B54E-F79B-4187-A22B-7E1CD9EDAD30}" type="datetime1">
              <a:rPr lang="en-US" smtClean="0"/>
              <a:pPr>
                <a:defRPr/>
              </a:pPr>
              <a:t>10/9/2015</a:t>
            </a:fld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C5583CF-A831-45B1-8921-EC3CBD8FA057}" type="slidenum">
              <a:rPr lang="hu-HU"/>
              <a:pPr>
                <a:defRPr/>
              </a:pPr>
              <a:t>‹#›</a:t>
            </a:fld>
            <a:r>
              <a:rPr lang="hu-HU"/>
              <a:t>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10B3A8E-71BE-4E0D-9D36-3247D9B8E8E9}" type="datetime1">
              <a:rPr lang="en-US" smtClean="0"/>
              <a:pPr>
                <a:defRPr/>
              </a:pPr>
              <a:t>10/9/2015</a:t>
            </a:fld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373BF96-FD0C-4A51-88D8-D63F9484D28A}" type="slidenum">
              <a:rPr lang="hu-HU"/>
              <a:pPr>
                <a:defRPr/>
              </a:pPr>
              <a:t>‹#›</a:t>
            </a:fld>
            <a:r>
              <a:rPr lang="hu-HU"/>
              <a:t>.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E45375B8-7D49-4FB1-99A7-8C9F9D8C78AA}" type="datetime1">
              <a:rPr lang="en-US" smtClean="0"/>
              <a:pPr>
                <a:defRPr/>
              </a:pPr>
              <a:t>10/9/2015</a:t>
            </a:fld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CFF422B8-0615-4344-BBB0-91049882B59B}" type="slidenum">
              <a:rPr lang="hu-HU"/>
              <a:pPr>
                <a:defRPr/>
              </a:pPr>
              <a:t>‹#›</a:t>
            </a:fld>
            <a:r>
              <a:rPr lang="hu-HU"/>
              <a:t>.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44B588B-4043-43B3-B64F-96E354784565}" type="datetime1">
              <a:rPr lang="en-US" smtClean="0"/>
              <a:pPr>
                <a:defRPr/>
              </a:pPr>
              <a:t>10/9/2015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55BE2E8-8E13-4B8B-A65D-4CCAD15BB073}" type="slidenum">
              <a:rPr lang="hu-HU"/>
              <a:pPr>
                <a:defRPr/>
              </a:pPr>
              <a:t>‹#›</a:t>
            </a:fld>
            <a:r>
              <a:rPr lang="hu-HU"/>
              <a:t>.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F470786D-B322-42C2-B5E1-173819E531D7}" type="datetime1">
              <a:rPr lang="en-US" smtClean="0"/>
              <a:pPr>
                <a:defRPr/>
              </a:pPr>
              <a:t>10/9/2015</a:t>
            </a:fld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cs typeface="Arial" pitchFamily="34" charset="0"/>
              </a:defRPr>
            </a:lvl1pPr>
          </a:lstStyle>
          <a:p>
            <a:pPr>
              <a:defRPr/>
            </a:pPr>
            <a:fld id="{5D131EB8-4FA3-4BD3-BC90-6C887675C1C1}" type="slidenum">
              <a:rPr lang="hu-HU"/>
              <a:pPr>
                <a:defRPr/>
              </a:pPr>
              <a:t>‹#›</a:t>
            </a:fld>
            <a:r>
              <a:rPr lang="hu-HU"/>
              <a:t>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27313" y="274638"/>
            <a:ext cx="60594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596188" y="6237288"/>
            <a:ext cx="10795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666666"/>
                </a:solidFill>
                <a:latin typeface="Klavika Regular HU" pitchFamily="2" charset="0"/>
                <a:cs typeface="+mn-cs"/>
              </a:defRPr>
            </a:lvl1pPr>
          </a:lstStyle>
          <a:p>
            <a:pPr>
              <a:defRPr/>
            </a:pPr>
            <a:fld id="{6FFD757A-ED61-41A7-B142-70776FA84C08}" type="datetime1">
              <a:rPr lang="en-US" smtClean="0"/>
              <a:pPr>
                <a:defRPr/>
              </a:pPr>
              <a:t>10/9/2015</a:t>
            </a:fld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042988" y="6245225"/>
            <a:ext cx="6408737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666666"/>
                </a:solidFill>
                <a:latin typeface="Klavika Regular HU" pitchFamily="2" charset="0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3713" y="6237288"/>
            <a:ext cx="4064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solidFill>
                  <a:srgbClr val="2EA6D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5962EAE-311E-418A-8A8B-75991A7D4856}" type="slidenum">
              <a:rPr lang="hu-HU"/>
              <a:pPr>
                <a:defRPr/>
              </a:pPr>
              <a:t>‹#›</a:t>
            </a:fld>
            <a:r>
              <a:rPr lang="hu-HU"/>
              <a:t>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0" r:id="rId7"/>
    <p:sldLayoutId id="2147483771" r:id="rId8"/>
    <p:sldLayoutId id="2147483772" r:id="rId9"/>
    <p:sldLayoutId id="2147483773" r:id="rId10"/>
    <p:sldLayoutId id="2147483774" r:id="rId11"/>
  </p:sldLayoutIdLst>
  <p:hf hdr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E03B30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E03B30"/>
          </a:solidFill>
          <a:latin typeface="Klavika Regular HU" pitchFamily="2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E03B30"/>
          </a:solidFill>
          <a:latin typeface="Klavika Regular HU" pitchFamily="2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E03B30"/>
          </a:solidFill>
          <a:latin typeface="Klavika Regular HU" pitchFamily="2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600">
          <a:solidFill>
            <a:srgbClr val="E03B30"/>
          </a:solidFill>
          <a:latin typeface="Klavika Regular HU" pitchFamily="2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600">
          <a:solidFill>
            <a:srgbClr val="E03B30"/>
          </a:solidFill>
          <a:latin typeface="Klavika Regular HU" pitchFamily="2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600">
          <a:solidFill>
            <a:srgbClr val="E03B30"/>
          </a:solidFill>
          <a:latin typeface="Klavika Regular HU" pitchFamily="2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600">
          <a:solidFill>
            <a:srgbClr val="E03B30"/>
          </a:solidFill>
          <a:latin typeface="Klavika Regular HU" pitchFamily="2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600">
          <a:solidFill>
            <a:srgbClr val="E03B30"/>
          </a:solidFill>
          <a:latin typeface="Klavika Regular HU" pitchFamily="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25000"/>
        <a:buBlip>
          <a:blip r:embed="rId14"/>
        </a:buBlip>
        <a:defRPr sz="2600">
          <a:solidFill>
            <a:srgbClr val="E03B3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25000"/>
        <a:buBlip>
          <a:blip r:embed="rId15"/>
        </a:buBlip>
        <a:defRPr sz="2200">
          <a:solidFill>
            <a:srgbClr val="2EA6D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25000"/>
        <a:buBlip>
          <a:blip r:embed="rId16"/>
        </a:buBlip>
        <a:defRPr sz="1900">
          <a:solidFill>
            <a:srgbClr val="6666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5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6DE115B9-71AB-44D7-9A8D-291CB5AF95DD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1D3D073-2A7F-4FE7-B20A-6441FF43365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90" r:id="rId13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antal@mit.bme.hu" TargetMode="Externa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image" Target="../media/image23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0.wmf"/><Relationship Id="rId11" Type="http://schemas.openxmlformats.org/officeDocument/2006/relationships/oleObject" Target="../embeddings/oleObject12.bin"/><Relationship Id="rId5" Type="http://schemas.openxmlformats.org/officeDocument/2006/relationships/oleObject" Target="../embeddings/oleObject9.bin"/><Relationship Id="rId10" Type="http://schemas.openxmlformats.org/officeDocument/2006/relationships/image" Target="../media/image22.wmf"/><Relationship Id="rId4" Type="http://schemas.openxmlformats.org/officeDocument/2006/relationships/image" Target="../media/image19.emf"/><Relationship Id="rId9" Type="http://schemas.openxmlformats.org/officeDocument/2006/relationships/oleObject" Target="../embeddings/oleObject1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7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6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://mitpc40.mit.bme.hu/~balazs/BayesCube_131014_win64_alpha.zip" TargetMode="External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ubert_Dreyfus" TargetMode="External"/><Relationship Id="rId2" Type="http://schemas.openxmlformats.org/officeDocument/2006/relationships/hyperlink" Target="http://www.newyorker.com/online/blogs/elements/2013/08/why-cant-my-computer-understand-me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://www.amazon.ca/How-Create-Mind-Thought-Revealed/dp/0670025291" TargetMode="External"/><Relationship Id="rId5" Type="http://schemas.openxmlformats.org/officeDocument/2006/relationships/hyperlink" Target="http://consc.net/papers/singularity.pdf" TargetMode="External"/><Relationship Id="rId4" Type="http://schemas.openxmlformats.org/officeDocument/2006/relationships/hyperlink" Target="http://en.wikipedia.org/wiki/Hubert_Dreyfus's_views_on_artificial_intelligence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2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17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3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8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cím 2"/>
          <p:cNvSpPr txBox="1">
            <a:spLocks/>
          </p:cNvSpPr>
          <p:nvPr/>
        </p:nvSpPr>
        <p:spPr bwMode="auto">
          <a:xfrm>
            <a:off x="1905000" y="4343400"/>
            <a:ext cx="6400800" cy="1752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Peter Antal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hu-H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antal@mit.bme.hu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DBE6B07-0F46-4109-8033-3C455D695192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C2C00-423E-4A1E-AC5D-011AABCC80F6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Adapted from AIMA slides</a:t>
            </a:r>
            <a:endParaRPr lang="en-US" dirty="0"/>
          </a:p>
        </p:txBody>
      </p:sp>
      <p:sp>
        <p:nvSpPr>
          <p:cNvPr id="4" name="Cím 1"/>
          <p:cNvSpPr txBox="1">
            <a:spLocks/>
          </p:cNvSpPr>
          <p:nvPr/>
        </p:nvSpPr>
        <p:spPr bwMode="auto">
          <a:xfrm>
            <a:off x="0" y="2130425"/>
            <a:ext cx="91440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hu-HU" sz="4000" b="1" noProof="0" dirty="0" smtClean="0">
                <a:solidFill>
                  <a:srgbClr val="000000"/>
                </a:solidFill>
                <a:latin typeface="+mj-lt"/>
                <a:ea typeface="+mj-ea"/>
                <a:cs typeface="+mj-cs"/>
              </a:rPr>
              <a:t>Valószínűségektől az okokig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914400"/>
          </a:xfrm>
        </p:spPr>
        <p:txBody>
          <a:bodyPr/>
          <a:lstStyle/>
          <a:p>
            <a:r>
              <a:rPr lang="hu-HU"/>
              <a:t>A chronology</a:t>
            </a:r>
            <a:endParaRPr lang="en-US"/>
          </a:p>
        </p:txBody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0"/>
            <a:ext cx="9144000" cy="4525963"/>
          </a:xfrm>
        </p:spPr>
        <p:txBody>
          <a:bodyPr>
            <a:noAutofit/>
          </a:bodyPr>
          <a:lstStyle/>
          <a:p>
            <a:pPr>
              <a:lnSpc>
                <a:spcPct val="120000"/>
              </a:lnSpc>
            </a:pPr>
            <a:r>
              <a:rPr lang="hu-HU" sz="1400" dirty="0"/>
              <a:t>[1713] </a:t>
            </a:r>
            <a:r>
              <a:rPr lang="en-US" sz="1400" dirty="0" err="1"/>
              <a:t>Ars</a:t>
            </a:r>
            <a:r>
              <a:rPr lang="en-US" sz="1400" dirty="0"/>
              <a:t> </a:t>
            </a:r>
            <a:r>
              <a:rPr lang="en-US" sz="1400" dirty="0" err="1"/>
              <a:t>Conjectandi</a:t>
            </a:r>
            <a:r>
              <a:rPr lang="en-US" sz="1400" dirty="0"/>
              <a:t> (The Art of Conjecture), </a:t>
            </a:r>
            <a:r>
              <a:rPr lang="hu-HU" sz="1400" dirty="0"/>
              <a:t>Jacob Bernoulli</a:t>
            </a:r>
          </a:p>
          <a:p>
            <a:pPr lvl="1">
              <a:lnSpc>
                <a:spcPct val="120000"/>
              </a:lnSpc>
            </a:pPr>
            <a:r>
              <a:rPr lang="hu-HU" sz="1400" b="1" dirty="0"/>
              <a:t>Subjectivist interpretation</a:t>
            </a:r>
            <a:r>
              <a:rPr lang="hu-HU" sz="1400" dirty="0"/>
              <a:t> of probabilities</a:t>
            </a:r>
          </a:p>
          <a:p>
            <a:pPr>
              <a:lnSpc>
                <a:spcPct val="120000"/>
              </a:lnSpc>
            </a:pPr>
            <a:r>
              <a:rPr lang="hu-HU" sz="1400" dirty="0"/>
              <a:t>[1718] The Doctrine of Chances, Abraham de Moivre</a:t>
            </a:r>
          </a:p>
          <a:p>
            <a:pPr lvl="1">
              <a:lnSpc>
                <a:spcPct val="120000"/>
              </a:lnSpc>
            </a:pPr>
            <a:r>
              <a:rPr lang="en-US" sz="1400" dirty="0"/>
              <a:t>the first textbook on probability theory</a:t>
            </a:r>
            <a:endParaRPr lang="hu-HU" sz="1400" dirty="0"/>
          </a:p>
          <a:p>
            <a:pPr lvl="1">
              <a:lnSpc>
                <a:spcPct val="120000"/>
              </a:lnSpc>
            </a:pPr>
            <a:r>
              <a:rPr lang="hu-HU" sz="1400" b="1" dirty="0"/>
              <a:t>Forward predictions</a:t>
            </a:r>
          </a:p>
          <a:p>
            <a:pPr lvl="2">
              <a:lnSpc>
                <a:spcPct val="120000"/>
              </a:lnSpc>
            </a:pPr>
            <a:r>
              <a:rPr lang="hu-HU" sz="1400" dirty="0"/>
              <a:t>„</a:t>
            </a:r>
            <a:r>
              <a:rPr lang="en-US" sz="1400" dirty="0"/>
              <a:t>given a specified number of white and black balls in an urn, what is the probability of drawing a black ball?</a:t>
            </a:r>
            <a:r>
              <a:rPr lang="hu-HU" sz="1400" dirty="0"/>
              <a:t>”</a:t>
            </a:r>
          </a:p>
          <a:p>
            <a:pPr lvl="2">
              <a:lnSpc>
                <a:spcPct val="120000"/>
              </a:lnSpc>
            </a:pPr>
            <a:r>
              <a:rPr lang="en-US" sz="1400" dirty="0"/>
              <a:t>his own death</a:t>
            </a:r>
            <a:endParaRPr lang="hu-HU" sz="1400" dirty="0"/>
          </a:p>
          <a:p>
            <a:pPr>
              <a:lnSpc>
                <a:spcPct val="120000"/>
              </a:lnSpc>
            </a:pPr>
            <a:r>
              <a:rPr lang="hu-HU" sz="1400" dirty="0">
                <a:solidFill>
                  <a:schemeClr val="accent2"/>
                </a:solidFill>
              </a:rPr>
              <a:t>[1764, posthumous] </a:t>
            </a:r>
            <a:r>
              <a:rPr lang="en-US" sz="1400" dirty="0">
                <a:solidFill>
                  <a:schemeClr val="accent2"/>
                </a:solidFill>
              </a:rPr>
              <a:t>Essay Towards Solving a Problem in the Doctrine of Chances</a:t>
            </a:r>
            <a:r>
              <a:rPr lang="hu-HU" sz="1400" dirty="0">
                <a:solidFill>
                  <a:schemeClr val="accent2"/>
                </a:solidFill>
              </a:rPr>
              <a:t>, Thomas Bayes</a:t>
            </a:r>
          </a:p>
          <a:p>
            <a:pPr lvl="1">
              <a:lnSpc>
                <a:spcPct val="120000"/>
              </a:lnSpc>
            </a:pPr>
            <a:r>
              <a:rPr lang="hu-HU" sz="1400" b="1" dirty="0">
                <a:solidFill>
                  <a:schemeClr val="accent2"/>
                </a:solidFill>
              </a:rPr>
              <a:t>Backward questions</a:t>
            </a:r>
            <a:r>
              <a:rPr lang="hu-HU" sz="1400" dirty="0">
                <a:solidFill>
                  <a:schemeClr val="accent2"/>
                </a:solidFill>
              </a:rPr>
              <a:t>: „</a:t>
            </a:r>
            <a:r>
              <a:rPr lang="en-US" sz="1400" dirty="0">
                <a:solidFill>
                  <a:schemeClr val="accent2"/>
                </a:solidFill>
              </a:rPr>
              <a:t>given that one or more balls has been drawn, what can be said about the number of white and black balls in the urn</a:t>
            </a:r>
            <a:r>
              <a:rPr lang="hu-HU" sz="1400" dirty="0">
                <a:solidFill>
                  <a:schemeClr val="accent2"/>
                </a:solidFill>
              </a:rPr>
              <a:t>”</a:t>
            </a:r>
          </a:p>
          <a:p>
            <a:pPr>
              <a:lnSpc>
                <a:spcPct val="120000"/>
              </a:lnSpc>
            </a:pPr>
            <a:r>
              <a:rPr lang="hu-HU" sz="1400" dirty="0"/>
              <a:t>[1812], Théorie analytique des probabilités, Pierre-Simon Laplace</a:t>
            </a:r>
          </a:p>
          <a:p>
            <a:pPr lvl="1">
              <a:lnSpc>
                <a:spcPct val="120000"/>
              </a:lnSpc>
            </a:pPr>
            <a:r>
              <a:rPr lang="hu-HU" sz="1400" dirty="0"/>
              <a:t>General Bayes rule</a:t>
            </a:r>
          </a:p>
          <a:p>
            <a:pPr>
              <a:lnSpc>
                <a:spcPct val="120000"/>
              </a:lnSpc>
            </a:pPr>
            <a:r>
              <a:rPr lang="en-US" sz="1400" dirty="0"/>
              <a:t>[192</a:t>
            </a:r>
            <a:r>
              <a:rPr lang="hu-HU" sz="1400" dirty="0"/>
              <a:t>1</a:t>
            </a:r>
            <a:r>
              <a:rPr lang="en-US" sz="1400" dirty="0"/>
              <a:t>]: </a:t>
            </a:r>
            <a:r>
              <a:rPr lang="en-US" sz="1400" b="1" dirty="0"/>
              <a:t>Correlation and</a:t>
            </a:r>
            <a:r>
              <a:rPr lang="hu-HU" sz="1400" b="1" dirty="0"/>
              <a:t> </a:t>
            </a:r>
            <a:r>
              <a:rPr lang="en-US" sz="1400" b="1" dirty="0"/>
              <a:t>causation</a:t>
            </a:r>
            <a:r>
              <a:rPr lang="hu-HU" sz="1400" dirty="0"/>
              <a:t>,</a:t>
            </a:r>
            <a:r>
              <a:rPr lang="en-US" sz="1400" dirty="0"/>
              <a:t> S</a:t>
            </a:r>
            <a:r>
              <a:rPr lang="hu-HU" sz="1400" dirty="0"/>
              <a:t>.</a:t>
            </a:r>
            <a:r>
              <a:rPr lang="en-US" sz="1400" dirty="0"/>
              <a:t> Wright’s diagrams</a:t>
            </a:r>
            <a:endParaRPr lang="hu-HU" sz="1400" dirty="0"/>
          </a:p>
          <a:p>
            <a:pPr>
              <a:lnSpc>
                <a:spcPct val="120000"/>
              </a:lnSpc>
            </a:pPr>
            <a:r>
              <a:rPr lang="hu-HU" sz="1400" dirty="0"/>
              <a:t> -1950 </a:t>
            </a:r>
            <a:r>
              <a:rPr lang="hu-HU" sz="1400" b="1" dirty="0"/>
              <a:t>Frequentist statistics</a:t>
            </a:r>
            <a:r>
              <a:rPr lang="hu-HU" sz="1400" dirty="0"/>
              <a:t> </a:t>
            </a:r>
          </a:p>
          <a:p>
            <a:pPr lvl="1">
              <a:lnSpc>
                <a:spcPct val="120000"/>
              </a:lnSpc>
            </a:pPr>
            <a:r>
              <a:rPr lang="hu-HU" sz="1400" dirty="0"/>
              <a:t>Ronald A. Fisher (</a:t>
            </a:r>
            <a:r>
              <a:rPr lang="en-US" sz="1400" dirty="0"/>
              <a:t>J</a:t>
            </a:r>
            <a:r>
              <a:rPr lang="hu-HU" sz="1400" dirty="0"/>
              <a:t>.</a:t>
            </a:r>
            <a:r>
              <a:rPr lang="en-US" sz="1400" dirty="0"/>
              <a:t> </a:t>
            </a:r>
            <a:r>
              <a:rPr lang="en-US" sz="1400" dirty="0" err="1"/>
              <a:t>Neyman</a:t>
            </a:r>
            <a:r>
              <a:rPr lang="en-US" sz="1400" dirty="0"/>
              <a:t> and E</a:t>
            </a:r>
            <a:r>
              <a:rPr lang="hu-HU" sz="1400" dirty="0"/>
              <a:t>.</a:t>
            </a:r>
            <a:r>
              <a:rPr lang="en-US" sz="1400" dirty="0"/>
              <a:t> Pearson</a:t>
            </a:r>
            <a:r>
              <a:rPr lang="hu-HU" sz="1400" dirty="0"/>
              <a:t>)</a:t>
            </a:r>
          </a:p>
          <a:p>
            <a:pPr lvl="2">
              <a:lnSpc>
                <a:spcPct val="120000"/>
              </a:lnSpc>
            </a:pPr>
            <a:r>
              <a:rPr lang="hu-HU" sz="1400" dirty="0"/>
              <a:t>[Bayesianism is a] „fallacious rubbish”</a:t>
            </a:r>
          </a:p>
          <a:p>
            <a:pPr lvl="2">
              <a:lnSpc>
                <a:spcPct val="120000"/>
              </a:lnSpc>
            </a:pPr>
            <a:r>
              <a:rPr lang="hu-HU" sz="1400" dirty="0"/>
              <a:t>His own approach was „Fiducial inference” ~ Bayesian statistics</a:t>
            </a:r>
          </a:p>
          <a:p>
            <a:pPr lvl="2">
              <a:lnSpc>
                <a:spcPct val="120000"/>
              </a:lnSpc>
            </a:pPr>
            <a:r>
              <a:rPr lang="hu-HU" sz="1400" dirty="0"/>
              <a:t>He used informed priors in genetics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7467600" cy="914400"/>
          </a:xfrm>
        </p:spPr>
        <p:txBody>
          <a:bodyPr/>
          <a:lstStyle/>
          <a:p>
            <a:r>
              <a:rPr lang="hu-HU"/>
              <a:t>A chronology (cont’d)</a:t>
            </a:r>
            <a:endParaRPr lang="en-US"/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7630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1800" dirty="0"/>
              <a:t>[</a:t>
            </a:r>
            <a:r>
              <a:rPr lang="fr-FR" sz="1800" dirty="0"/>
              <a:t>1937</a:t>
            </a:r>
            <a:r>
              <a:rPr lang="hu-HU" sz="1800" dirty="0"/>
              <a:t>],</a:t>
            </a:r>
            <a:r>
              <a:rPr lang="fr-FR" sz="1800" dirty="0"/>
              <a:t> "La prévision: ses lois logiques, ses sources subjectives</a:t>
            </a:r>
            <a:r>
              <a:rPr lang="hu-HU" sz="1800" dirty="0"/>
              <a:t>”, B. de Finetti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Exchangeability (instead of independency)</a:t>
            </a:r>
          </a:p>
          <a:p>
            <a:pPr>
              <a:lnSpc>
                <a:spcPct val="80000"/>
              </a:lnSpc>
            </a:pPr>
            <a:r>
              <a:rPr lang="hu-HU" sz="1800" dirty="0"/>
              <a:t>[</a:t>
            </a:r>
            <a:r>
              <a:rPr lang="en-US" sz="1800" dirty="0"/>
              <a:t>1939</a:t>
            </a:r>
            <a:r>
              <a:rPr lang="hu-HU" sz="1800" dirty="0"/>
              <a:t>]</a:t>
            </a:r>
            <a:r>
              <a:rPr lang="en-US" sz="1800" dirty="0"/>
              <a:t> "Theory of probability„</a:t>
            </a:r>
            <a:r>
              <a:rPr lang="hu-HU" sz="1800" dirty="0"/>
              <a:t>, </a:t>
            </a:r>
            <a:r>
              <a:rPr lang="en-US" sz="1800" dirty="0"/>
              <a:t>Harold </a:t>
            </a:r>
            <a:r>
              <a:rPr lang="en-US" sz="1800" dirty="0" err="1"/>
              <a:t>Jeffreys</a:t>
            </a:r>
            <a:endParaRPr lang="hu-HU" sz="1800" dirty="0"/>
          </a:p>
          <a:p>
            <a:pPr>
              <a:lnSpc>
                <a:spcPct val="80000"/>
              </a:lnSpc>
            </a:pPr>
            <a:r>
              <a:rPr lang="hu-HU" sz="1800" dirty="0"/>
              <a:t>1950-: „</a:t>
            </a:r>
            <a:r>
              <a:rPr lang="hu-HU" sz="1800" b="1" dirty="0"/>
              <a:t>Bayesian” statistics</a:t>
            </a:r>
            <a:r>
              <a:rPr lang="hu-HU" sz="1800" dirty="0"/>
              <a:t> (as opposed to the „frequentist” school</a:t>
            </a:r>
          </a:p>
          <a:p>
            <a:pPr lvl="1">
              <a:lnSpc>
                <a:spcPct val="80000"/>
              </a:lnSpc>
            </a:pPr>
            <a:r>
              <a:rPr lang="en-US" sz="1800" dirty="0"/>
              <a:t> I.J. Good, B.O. </a:t>
            </a:r>
            <a:r>
              <a:rPr lang="en-US" sz="1800" dirty="0" err="1"/>
              <a:t>Koopman</a:t>
            </a:r>
            <a:r>
              <a:rPr lang="en-US" sz="1800" dirty="0"/>
              <a:t>, Howard </a:t>
            </a:r>
            <a:r>
              <a:rPr lang="en-US" sz="1800" dirty="0" err="1"/>
              <a:t>Raiffa</a:t>
            </a:r>
            <a:r>
              <a:rPr lang="en-US" sz="1800" dirty="0"/>
              <a:t>, Robert </a:t>
            </a:r>
            <a:r>
              <a:rPr lang="en-US" sz="1800" dirty="0" err="1"/>
              <a:t>Schlaifer</a:t>
            </a:r>
            <a:r>
              <a:rPr lang="en-US" sz="1800" dirty="0"/>
              <a:t> and Alan Turing</a:t>
            </a:r>
            <a:endParaRPr lang="hu-HU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[1979] Conditional Independence in Statistical Theory</a:t>
            </a:r>
            <a:r>
              <a:rPr lang="hu-HU" sz="1800" dirty="0"/>
              <a:t>, A.P. D</a:t>
            </a:r>
            <a:r>
              <a:rPr lang="en-US" sz="1800" dirty="0" err="1"/>
              <a:t>awid</a:t>
            </a:r>
            <a:endParaRPr lang="hu-HU" sz="1800" dirty="0"/>
          </a:p>
          <a:p>
            <a:pPr lvl="1">
              <a:lnSpc>
                <a:spcPct val="80000"/>
              </a:lnSpc>
            </a:pPr>
            <a:r>
              <a:rPr lang="hu-HU" sz="1800" dirty="0"/>
              <a:t>Axiomatization of indepencies in </a:t>
            </a:r>
            <a:r>
              <a:rPr lang="hu-HU" sz="1800" b="1" dirty="0"/>
              <a:t>multivariate </a:t>
            </a:r>
            <a:r>
              <a:rPr lang="hu-HU" sz="1800" dirty="0"/>
              <a:t>distributions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[1982] The decomposition of a </a:t>
            </a:r>
            <a:r>
              <a:rPr lang="hu-HU" sz="1800" dirty="0"/>
              <a:t>multivariate </a:t>
            </a:r>
            <a:r>
              <a:rPr lang="en-US" sz="1800" dirty="0"/>
              <a:t>distribution</a:t>
            </a:r>
            <a:r>
              <a:rPr lang="hu-HU" sz="1800" dirty="0"/>
              <a:t>, S.L</a:t>
            </a:r>
            <a:r>
              <a:rPr lang="en-US" sz="1800" dirty="0" err="1"/>
              <a:t>auritzen</a:t>
            </a:r>
            <a:endParaRPr lang="en-US" sz="1800" dirty="0"/>
          </a:p>
          <a:p>
            <a:pPr>
              <a:lnSpc>
                <a:spcPct val="80000"/>
              </a:lnSpc>
            </a:pPr>
            <a:r>
              <a:rPr lang="en-US" sz="1800" dirty="0"/>
              <a:t>[198</a:t>
            </a:r>
            <a:r>
              <a:rPr lang="hu-HU" sz="1800" dirty="0"/>
              <a:t>8</a:t>
            </a:r>
            <a:r>
              <a:rPr lang="en-US" sz="1800" dirty="0"/>
              <a:t>] </a:t>
            </a:r>
            <a:r>
              <a:rPr lang="hu-HU" sz="1800" dirty="0"/>
              <a:t>Bayesian networks, J.P</a:t>
            </a:r>
            <a:r>
              <a:rPr lang="en-US" sz="1800" dirty="0"/>
              <a:t>earl</a:t>
            </a:r>
            <a:endParaRPr lang="hu-HU" sz="1800" dirty="0"/>
          </a:p>
          <a:p>
            <a:pPr lvl="1">
              <a:lnSpc>
                <a:spcPct val="80000"/>
              </a:lnSpc>
            </a:pPr>
            <a:r>
              <a:rPr lang="hu-HU" sz="1800" dirty="0"/>
              <a:t>R</a:t>
            </a:r>
            <a:r>
              <a:rPr lang="en-US" sz="1800" dirty="0" err="1"/>
              <a:t>epresenta</a:t>
            </a:r>
            <a:r>
              <a:rPr lang="hu-HU" sz="1800" dirty="0"/>
              <a:t>tion of independencies</a:t>
            </a:r>
            <a:r>
              <a:rPr lang="en-US" sz="1800" dirty="0"/>
              <a:t> </a:t>
            </a:r>
          </a:p>
          <a:p>
            <a:pPr>
              <a:lnSpc>
                <a:spcPct val="80000"/>
              </a:lnSpc>
            </a:pPr>
            <a:r>
              <a:rPr lang="en-US" sz="1800" dirty="0"/>
              <a:t>[198</a:t>
            </a:r>
            <a:r>
              <a:rPr lang="hu-HU" sz="1800" dirty="0"/>
              <a:t>9</a:t>
            </a:r>
            <a:r>
              <a:rPr lang="en-US" sz="1800" dirty="0"/>
              <a:t>] </a:t>
            </a:r>
            <a:r>
              <a:rPr lang="hu-HU" sz="1800" dirty="0"/>
              <a:t>Exact general inference methods, S. L</a:t>
            </a:r>
            <a:r>
              <a:rPr lang="en-US" sz="1800" dirty="0" err="1" smtClean="0"/>
              <a:t>auritzen</a:t>
            </a:r>
            <a:endParaRPr lang="en-US" sz="1800" dirty="0" smtClean="0"/>
          </a:p>
          <a:p>
            <a:pPr>
              <a:lnSpc>
                <a:spcPct val="80000"/>
              </a:lnSpc>
            </a:pPr>
            <a:endParaRPr lang="en-US" sz="1800" dirty="0" smtClean="0"/>
          </a:p>
          <a:p>
            <a:pPr>
              <a:lnSpc>
                <a:spcPct val="80000"/>
              </a:lnSpc>
            </a:pPr>
            <a:r>
              <a:rPr lang="en-US" sz="1800" dirty="0" smtClean="0"/>
              <a:t>… Markov Chain Monte Carlo methods – GPGPUs…</a:t>
            </a: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371600"/>
          </a:xfrm>
          <a:noFill/>
          <a:ln/>
        </p:spPr>
        <p:txBody>
          <a:bodyPr/>
          <a:lstStyle/>
          <a:p>
            <a:r>
              <a:rPr lang="hu-HU" dirty="0"/>
              <a:t>Bayes-omics</a:t>
            </a:r>
            <a:endParaRPr lang="en-US" dirty="0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447800"/>
            <a:ext cx="7162800" cy="411480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en-US" sz="2800" b="1"/>
              <a:t>Thomas Bayes (c. 1702 – 1761)</a:t>
            </a:r>
            <a:r>
              <a:rPr lang="hu-HU" sz="2800" b="1"/>
              <a:t> </a:t>
            </a:r>
            <a:endParaRPr lang="en-US" sz="2800"/>
          </a:p>
          <a:p>
            <a:pPr>
              <a:lnSpc>
                <a:spcPct val="80000"/>
              </a:lnSpc>
            </a:pPr>
            <a:r>
              <a:rPr lang="hu-HU" sz="2800"/>
              <a:t>Bayesian probability</a:t>
            </a:r>
          </a:p>
          <a:p>
            <a:pPr>
              <a:lnSpc>
                <a:spcPct val="80000"/>
              </a:lnSpc>
            </a:pPr>
            <a:r>
              <a:rPr lang="hu-HU" sz="2800"/>
              <a:t>Bayes</a:t>
            </a:r>
            <a:r>
              <a:rPr lang="en-US" sz="2800"/>
              <a:t>’</a:t>
            </a:r>
            <a:r>
              <a:rPr lang="hu-HU" sz="2800"/>
              <a:t> rule</a:t>
            </a:r>
          </a:p>
          <a:p>
            <a:pPr>
              <a:lnSpc>
                <a:spcPct val="80000"/>
              </a:lnSpc>
            </a:pPr>
            <a:r>
              <a:rPr lang="hu-HU" sz="2800"/>
              <a:t>Bayesian statistics</a:t>
            </a:r>
          </a:p>
          <a:p>
            <a:pPr>
              <a:lnSpc>
                <a:spcPct val="80000"/>
              </a:lnSpc>
            </a:pPr>
            <a:r>
              <a:rPr lang="hu-HU" sz="2800"/>
              <a:t>Bayesian decision</a:t>
            </a:r>
          </a:p>
          <a:p>
            <a:pPr>
              <a:lnSpc>
                <a:spcPct val="80000"/>
              </a:lnSpc>
            </a:pPr>
            <a:r>
              <a:rPr lang="hu-HU" sz="2800"/>
              <a:t>Bayesian model averaging</a:t>
            </a:r>
          </a:p>
          <a:p>
            <a:pPr>
              <a:lnSpc>
                <a:spcPct val="80000"/>
              </a:lnSpc>
            </a:pPr>
            <a:endParaRPr lang="hu-HU" sz="2800"/>
          </a:p>
          <a:p>
            <a:pPr>
              <a:lnSpc>
                <a:spcPct val="80000"/>
              </a:lnSpc>
            </a:pPr>
            <a:r>
              <a:rPr lang="hu-HU" sz="2800"/>
              <a:t>Bayes</a:t>
            </a:r>
            <a:r>
              <a:rPr lang="en-US" sz="2800"/>
              <a:t>ian networks</a:t>
            </a:r>
            <a:endParaRPr lang="hu-HU" sz="2800"/>
          </a:p>
          <a:p>
            <a:pPr>
              <a:lnSpc>
                <a:spcPct val="80000"/>
              </a:lnSpc>
            </a:pPr>
            <a:r>
              <a:rPr lang="hu-HU" sz="2800"/>
              <a:t>Bayes fa</a:t>
            </a:r>
            <a:r>
              <a:rPr lang="en-US" sz="2800"/>
              <a:t>c</a:t>
            </a:r>
            <a:r>
              <a:rPr lang="hu-HU" sz="2800"/>
              <a:t>tor</a:t>
            </a:r>
          </a:p>
          <a:p>
            <a:pPr>
              <a:lnSpc>
                <a:spcPct val="80000"/>
              </a:lnSpc>
            </a:pPr>
            <a:r>
              <a:rPr lang="hu-HU" sz="2800"/>
              <a:t>Bayes </a:t>
            </a:r>
            <a:r>
              <a:rPr lang="en-US" sz="2800"/>
              <a:t>error</a:t>
            </a:r>
            <a:endParaRPr lang="hu-HU" sz="2800"/>
          </a:p>
          <a:p>
            <a:pPr>
              <a:lnSpc>
                <a:spcPct val="80000"/>
              </a:lnSpc>
            </a:pPr>
            <a:r>
              <a:rPr lang="hu-HU" sz="2800"/>
              <a:t>Bayesian „communication”</a:t>
            </a:r>
          </a:p>
          <a:p>
            <a:pPr>
              <a:lnSpc>
                <a:spcPct val="80000"/>
              </a:lnSpc>
            </a:pPr>
            <a:r>
              <a:rPr lang="hu-HU" sz="2800"/>
              <a:t>...</a:t>
            </a:r>
            <a:endParaRPr lang="en-US" sz="2800"/>
          </a:p>
        </p:txBody>
      </p:sp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6096000" y="4678363"/>
          <a:ext cx="2667000" cy="190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5" name="CorelDRAW" r:id="rId3" imgW="8884440" imgH="6358320" progId="">
                  <p:embed/>
                </p:oleObj>
              </mc:Choice>
              <mc:Fallback>
                <p:oleObj name="CorelDRAW" r:id="rId3" imgW="8884440" imgH="635832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56000" contrast="-24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678363"/>
                        <a:ext cx="2667000" cy="190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4495800" y="2781300"/>
          <a:ext cx="4419600" cy="35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6" name="Equation" r:id="rId5" imgW="2793960" imgH="203040" progId="Equation.3">
                  <p:embed/>
                </p:oleObj>
              </mc:Choice>
              <mc:Fallback>
                <p:oleObj name="Equation" r:id="rId5" imgW="2793960" imgH="203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2781300"/>
                        <a:ext cx="4419600" cy="352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5" name="Object 1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76800" y="3133725"/>
          <a:ext cx="3657600" cy="501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7" name="Equation" r:id="rId7" imgW="2031840" imgH="279360" progId="Equation.3">
                  <p:embed/>
                </p:oleObj>
              </mc:Choice>
              <mc:Fallback>
                <p:oleObj name="Equation" r:id="rId7" imgW="2031840" imgH="27936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3133725"/>
                        <a:ext cx="3657600" cy="501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7" name="Object 19"/>
          <p:cNvGraphicFramePr>
            <a:graphicFrameLocks noChangeAspect="1"/>
          </p:cNvGraphicFramePr>
          <p:nvPr/>
        </p:nvGraphicFramePr>
        <p:xfrm>
          <a:off x="3702050" y="2295525"/>
          <a:ext cx="544195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8" name="Equation" r:id="rId9" imgW="2997000" imgH="203040" progId="Equation.3">
                  <p:embed/>
                </p:oleObj>
              </mc:Choice>
              <mc:Fallback>
                <p:oleObj name="Equation" r:id="rId9" imgW="2997000" imgH="2030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lum bright="100000"/>
                        <a:grayscl/>
                        <a:biLevel thresh="50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050" y="2295525"/>
                        <a:ext cx="544195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48" name="Object 20"/>
          <p:cNvGraphicFramePr>
            <a:graphicFrameLocks noChangeAspect="1"/>
          </p:cNvGraphicFramePr>
          <p:nvPr/>
        </p:nvGraphicFramePr>
        <p:xfrm>
          <a:off x="4684713" y="3614738"/>
          <a:ext cx="4459287" cy="1033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" name="Equation" r:id="rId11" imgW="2412720" imgH="558720" progId="Equation.3">
                  <p:embed/>
                </p:oleObj>
              </mc:Choice>
              <mc:Fallback>
                <p:oleObj name="Equation" r:id="rId11" imgW="2412720" imgH="55872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4713" y="3614738"/>
                        <a:ext cx="4459287" cy="10334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 </a:t>
            </a:r>
            <a:r>
              <a:rPr lang="en-US" dirty="0" smtClean="0"/>
              <a:t>theory</a:t>
            </a:r>
            <a:r>
              <a:rPr lang="hu-HU" dirty="0" smtClean="0"/>
              <a:t>: elements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981200"/>
            <a:ext cx="8305800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Joint distribution</a:t>
            </a:r>
          </a:p>
          <a:p>
            <a:r>
              <a:rPr lang="en-US" dirty="0" smtClean="0"/>
              <a:t>Conditional probability</a:t>
            </a:r>
          </a:p>
          <a:p>
            <a:r>
              <a:rPr lang="en-US" dirty="0" smtClean="0"/>
              <a:t>Independence, conditional independence</a:t>
            </a:r>
          </a:p>
          <a:p>
            <a:r>
              <a:rPr lang="en-US" dirty="0" err="1" smtClean="0"/>
              <a:t>Bayes</a:t>
            </a:r>
            <a:r>
              <a:rPr lang="en-US" dirty="0" smtClean="0"/>
              <a:t> rule</a:t>
            </a:r>
          </a:p>
          <a:p>
            <a:r>
              <a:rPr lang="en-US" dirty="0" smtClean="0"/>
              <a:t>Marginalization/Expansion</a:t>
            </a:r>
          </a:p>
          <a:p>
            <a:r>
              <a:rPr lang="en-US" dirty="0" smtClean="0"/>
              <a:t>Chain rule</a:t>
            </a:r>
            <a:endParaRPr lang="hu-HU" dirty="0" smtClean="0"/>
          </a:p>
          <a:p>
            <a:r>
              <a:rPr lang="hu-HU" dirty="0" smtClean="0"/>
              <a:t>Expectation, variance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hu-HU" dirty="0" smtClean="0"/>
              <a:t>Conditional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0"/>
            <a:ext cx="8915400" cy="472440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u-HU" sz="2400" dirty="0" smtClean="0"/>
              <a:t>„Probability theory=measure theory+independence”</a:t>
            </a:r>
          </a:p>
          <a:p>
            <a:pPr>
              <a:buNone/>
            </a:pPr>
            <a:r>
              <a:rPr lang="hu-HU" sz="2400" dirty="0" smtClean="0"/>
              <a:t>I</a:t>
            </a:r>
            <a:r>
              <a:rPr lang="hu-HU" sz="2400" baseline="-25000" dirty="0" smtClean="0"/>
              <a:t>P</a:t>
            </a:r>
            <a:r>
              <a:rPr lang="hu-HU" sz="2400" dirty="0" smtClean="0"/>
              <a:t>(X;Y|Z) or (X</a:t>
            </a:r>
            <a:r>
              <a:rPr lang="hu-HU" sz="2400" dirty="0" smtClean="0">
                <a:latin typeface="Cambria Math"/>
                <a:ea typeface="Cambria Math"/>
              </a:rPr>
              <a:t>⫫</a:t>
            </a:r>
            <a:r>
              <a:rPr lang="hu-HU" sz="2400" dirty="0" smtClean="0"/>
              <a:t>Y|Z)</a:t>
            </a:r>
            <a:r>
              <a:rPr lang="hu-HU" sz="2400" baseline="-25000" dirty="0" smtClean="0"/>
              <a:t>P </a:t>
            </a:r>
            <a:r>
              <a:rPr lang="hu-HU" sz="2400" dirty="0" smtClean="0"/>
              <a:t>denotes that X is independent of Y given Z: P(X;Y|z)=P(Y|z) P(X|z) for all z with P(z)&gt;0.</a:t>
            </a:r>
          </a:p>
          <a:p>
            <a:pPr>
              <a:buNone/>
            </a:pPr>
            <a:endParaRPr lang="hu-HU" sz="2400" dirty="0" smtClean="0"/>
          </a:p>
          <a:p>
            <a:pPr>
              <a:buNone/>
            </a:pPr>
            <a:r>
              <a:rPr lang="hu-HU" sz="2400" dirty="0" smtClean="0"/>
              <a:t>(Almost) alternatively, I</a:t>
            </a:r>
            <a:r>
              <a:rPr lang="hu-HU" sz="2400" baseline="-25000" dirty="0" smtClean="0"/>
              <a:t>P</a:t>
            </a:r>
            <a:r>
              <a:rPr lang="hu-HU" sz="2400" dirty="0" smtClean="0"/>
              <a:t>(X;Y|Z) iff</a:t>
            </a:r>
          </a:p>
          <a:p>
            <a:pPr>
              <a:buNone/>
            </a:pPr>
            <a:r>
              <a:rPr lang="hu-HU" sz="2400" dirty="0" smtClean="0"/>
              <a:t>P(X|Z,Y)= P(X|Z) for all z,y with P(z,y)&gt;0.</a:t>
            </a:r>
          </a:p>
          <a:p>
            <a:pPr>
              <a:buNone/>
            </a:pPr>
            <a:r>
              <a:rPr lang="hu-HU" sz="2400" dirty="0" smtClean="0"/>
              <a:t>Other notations: D</a:t>
            </a:r>
            <a:r>
              <a:rPr lang="hu-HU" sz="2400" baseline="-25000" dirty="0" smtClean="0"/>
              <a:t>P</a:t>
            </a:r>
            <a:r>
              <a:rPr lang="hu-HU" sz="2400" dirty="0" smtClean="0"/>
              <a:t>(X;Y|Z) =def= ┐I</a:t>
            </a:r>
            <a:r>
              <a:rPr lang="hu-HU" sz="2400" baseline="-25000" dirty="0" smtClean="0"/>
              <a:t>P</a:t>
            </a:r>
            <a:r>
              <a:rPr lang="hu-HU" sz="2400" dirty="0" smtClean="0"/>
              <a:t>(X;Y|Z)</a:t>
            </a:r>
          </a:p>
          <a:p>
            <a:pPr>
              <a:buNone/>
            </a:pPr>
            <a:r>
              <a:rPr lang="hu-HU" sz="2400" dirty="0" smtClean="0"/>
              <a:t>Contextual independence: for not all z.</a:t>
            </a:r>
            <a:endParaRPr lang="en-US" sz="2400" dirty="0" smtClean="0"/>
          </a:p>
          <a:p>
            <a:pPr>
              <a:buNone/>
            </a:pPr>
            <a:r>
              <a:rPr lang="en-US" sz="2400" dirty="0" err="1" smtClean="0"/>
              <a:t>Homeworks</a:t>
            </a:r>
            <a:r>
              <a:rPr lang="en-US" sz="2400" dirty="0" smtClean="0"/>
              <a:t>:</a:t>
            </a:r>
          </a:p>
          <a:p>
            <a:pPr>
              <a:buNone/>
            </a:pPr>
            <a:r>
              <a:rPr lang="en-US" sz="2400" dirty="0" smtClean="0"/>
              <a:t>	Intransitivity: show that it is possible that D(X;Y), D(Y;Z), but I(X;Z).</a:t>
            </a:r>
          </a:p>
          <a:p>
            <a:pPr>
              <a:buNone/>
            </a:pPr>
            <a:r>
              <a:rPr lang="en-US" sz="2400" dirty="0" smtClean="0"/>
              <a:t>	order : show that it is possible that I(X;Z), I(Y;Z), but D(X,Y;Z).</a:t>
            </a:r>
            <a:endParaRPr lang="hu-HU" sz="2400" dirty="0" smtClean="0"/>
          </a:p>
        </p:txBody>
      </p:sp>
      <p:pic>
        <p:nvPicPr>
          <p:cNvPr id="4" name="Picture 13" descr="MCj02506440000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 flipV="1">
            <a:off x="7568406" y="481806"/>
            <a:ext cx="1423988" cy="1117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0677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52400"/>
            <a:ext cx="8229600" cy="1371600"/>
          </a:xfrm>
        </p:spPr>
        <p:txBody>
          <a:bodyPr/>
          <a:lstStyle/>
          <a:p>
            <a:r>
              <a:rPr lang="hu-HU"/>
              <a:t>Naive Bayesian network</a:t>
            </a:r>
            <a:endParaRPr lang="en-US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441325" y="2743200"/>
            <a:ext cx="7864475" cy="1220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hu-HU" sz="2000" b="1">
                <a:latin typeface="Arial" charset="0"/>
              </a:rPr>
              <a:t>Variables (nodes) </a:t>
            </a:r>
          </a:p>
          <a:p>
            <a:r>
              <a:rPr lang="hu-HU">
                <a:latin typeface="Arial" charset="0"/>
              </a:rPr>
              <a:t>	Flu: present/absent</a:t>
            </a:r>
          </a:p>
          <a:p>
            <a:r>
              <a:rPr lang="hu-HU">
                <a:latin typeface="Arial" charset="0"/>
              </a:rPr>
              <a:t>	FeverAbove38C: </a:t>
            </a:r>
            <a:r>
              <a:rPr lang="hu-HU"/>
              <a:t>present/absent</a:t>
            </a:r>
            <a:endParaRPr lang="hu-HU">
              <a:latin typeface="Arial" charset="0"/>
            </a:endParaRPr>
          </a:p>
          <a:p>
            <a:r>
              <a:rPr lang="hu-HU">
                <a:latin typeface="Arial" charset="0"/>
              </a:rPr>
              <a:t>	Coughing: </a:t>
            </a:r>
            <a:r>
              <a:rPr lang="hu-HU"/>
              <a:t>present/absent</a:t>
            </a:r>
          </a:p>
        </p:txBody>
      </p:sp>
      <p:sp>
        <p:nvSpPr>
          <p:cNvPr id="51204" name="Oval 4"/>
          <p:cNvSpPr>
            <a:spLocks noChangeArrowheads="1"/>
          </p:cNvSpPr>
          <p:nvPr/>
        </p:nvSpPr>
        <p:spPr bwMode="auto">
          <a:xfrm>
            <a:off x="3657600" y="4041775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Flu</a:t>
            </a:r>
            <a:endParaRPr lang="en-US">
              <a:latin typeface="Arial" charset="0"/>
            </a:endParaRPr>
          </a:p>
        </p:txBody>
      </p:sp>
      <p:sp>
        <p:nvSpPr>
          <p:cNvPr id="51205" name="Oval 5"/>
          <p:cNvSpPr>
            <a:spLocks noChangeArrowheads="1"/>
          </p:cNvSpPr>
          <p:nvPr/>
        </p:nvSpPr>
        <p:spPr bwMode="auto">
          <a:xfrm>
            <a:off x="1981200" y="5791200"/>
            <a:ext cx="9906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Fever</a:t>
            </a:r>
            <a:endParaRPr lang="en-US">
              <a:latin typeface="Arial" charset="0"/>
            </a:endParaRPr>
          </a:p>
        </p:txBody>
      </p:sp>
      <p:sp>
        <p:nvSpPr>
          <p:cNvPr id="51208" name="Oval 8"/>
          <p:cNvSpPr>
            <a:spLocks noChangeArrowheads="1"/>
          </p:cNvSpPr>
          <p:nvPr/>
        </p:nvSpPr>
        <p:spPr bwMode="auto">
          <a:xfrm>
            <a:off x="5943600" y="5791200"/>
            <a:ext cx="914400" cy="914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600">
                <a:latin typeface="Arial" charset="0"/>
              </a:rPr>
              <a:t>Coughing</a:t>
            </a:r>
            <a:endParaRPr lang="en-US" sz="1600">
              <a:latin typeface="Arial" charset="0"/>
            </a:endParaRPr>
          </a:p>
        </p:txBody>
      </p:sp>
      <p:cxnSp>
        <p:nvCxnSpPr>
          <p:cNvPr id="51211" name="AutoShape 11"/>
          <p:cNvCxnSpPr>
            <a:cxnSpLocks noChangeShapeType="1"/>
            <a:stCxn id="51204" idx="5"/>
            <a:endCxn id="51208" idx="0"/>
          </p:cNvCxnSpPr>
          <p:nvPr/>
        </p:nvCxnSpPr>
        <p:spPr bwMode="auto">
          <a:xfrm>
            <a:off x="4438650" y="4822825"/>
            <a:ext cx="1962150" cy="968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1216" name="AutoShape 16"/>
          <p:cNvCxnSpPr>
            <a:cxnSpLocks noChangeShapeType="1"/>
            <a:stCxn id="51204" idx="3"/>
            <a:endCxn id="51205" idx="0"/>
          </p:cNvCxnSpPr>
          <p:nvPr/>
        </p:nvCxnSpPr>
        <p:spPr bwMode="auto">
          <a:xfrm flipH="1">
            <a:off x="2476500" y="4822825"/>
            <a:ext cx="1314450" cy="9683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1222" name="Text Box 22"/>
          <p:cNvSpPr txBox="1">
            <a:spLocks noChangeArrowheads="1"/>
          </p:cNvSpPr>
          <p:nvPr/>
        </p:nvSpPr>
        <p:spPr bwMode="auto">
          <a:xfrm>
            <a:off x="152400" y="4648200"/>
            <a:ext cx="350678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600"/>
              <a:t>P(Fever=present|Flu=present)=0.6</a:t>
            </a:r>
          </a:p>
          <a:p>
            <a:r>
              <a:rPr lang="hu-HU" sz="1600"/>
              <a:t>P(Fever=absent|Flu=present)=1-0.6</a:t>
            </a:r>
          </a:p>
          <a:p>
            <a:r>
              <a:rPr lang="hu-HU" sz="1600"/>
              <a:t>P(Fever=present|Flu=absent)=0.01</a:t>
            </a:r>
          </a:p>
          <a:p>
            <a:r>
              <a:rPr lang="hu-HU" sz="1600"/>
              <a:t>P(Fever=absent|Flu=absent)=1-0.01</a:t>
            </a:r>
            <a:endParaRPr lang="en-US" sz="1600"/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auto">
          <a:xfrm>
            <a:off x="4495800" y="3702050"/>
            <a:ext cx="3517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latin typeface="Arial" charset="0"/>
              </a:rPr>
              <a:t>P(Flu=present)=0.001</a:t>
            </a:r>
          </a:p>
          <a:p>
            <a:r>
              <a:rPr lang="hu-HU"/>
              <a:t>P(Flu=absent)=1-P(Flu=present)</a:t>
            </a:r>
            <a:endParaRPr lang="en-US"/>
          </a:p>
        </p:txBody>
      </p:sp>
      <p:sp>
        <p:nvSpPr>
          <p:cNvPr id="51224" name="Text Box 24"/>
          <p:cNvSpPr txBox="1">
            <a:spLocks noChangeArrowheads="1"/>
          </p:cNvSpPr>
          <p:nvPr/>
        </p:nvSpPr>
        <p:spPr bwMode="auto">
          <a:xfrm>
            <a:off x="533400" y="4038600"/>
            <a:ext cx="917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2000" b="1">
                <a:latin typeface="Arial" charset="0"/>
              </a:rPr>
              <a:t>Model</a:t>
            </a:r>
            <a:endParaRPr lang="en-US" sz="2000" b="1">
              <a:latin typeface="Arial" charset="0"/>
            </a:endParaRPr>
          </a:p>
        </p:txBody>
      </p:sp>
      <p:sp>
        <p:nvSpPr>
          <p:cNvPr id="51227" name="Text Box 27"/>
          <p:cNvSpPr txBox="1">
            <a:spLocks noChangeArrowheads="1"/>
          </p:cNvSpPr>
          <p:nvPr/>
        </p:nvSpPr>
        <p:spPr bwMode="auto">
          <a:xfrm>
            <a:off x="4876800" y="4645025"/>
            <a:ext cx="3856038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 sz="1600"/>
              <a:t>P(Coughing=present|Flu=present)=0.3</a:t>
            </a:r>
          </a:p>
          <a:p>
            <a:r>
              <a:rPr lang="hu-HU" sz="1600"/>
              <a:t>P(Coughing=absent|Flu=present)=1-0.7</a:t>
            </a:r>
          </a:p>
          <a:p>
            <a:r>
              <a:rPr lang="hu-HU" sz="1600"/>
              <a:t>P(Coughing=present|Flu=absent)=0.02</a:t>
            </a:r>
          </a:p>
          <a:p>
            <a:r>
              <a:rPr lang="hu-HU" sz="1600"/>
              <a:t>P(Coughing=absent|Flu=absent)=1-0.02</a:t>
            </a:r>
            <a:endParaRPr lang="en-US" sz="1600"/>
          </a:p>
        </p:txBody>
      </p:sp>
      <p:sp>
        <p:nvSpPr>
          <p:cNvPr id="16" name="Text Box 25"/>
          <p:cNvSpPr txBox="1">
            <a:spLocks noChangeArrowheads="1"/>
          </p:cNvSpPr>
          <p:nvPr/>
        </p:nvSpPr>
        <p:spPr bwMode="auto">
          <a:xfrm>
            <a:off x="152400" y="1219200"/>
            <a:ext cx="8892178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dirty="0" smtClean="0">
                <a:latin typeface="Arial" charset="0"/>
              </a:rPr>
              <a:t>Assumptions: </a:t>
            </a:r>
          </a:p>
          <a:p>
            <a:endParaRPr lang="hu-HU" dirty="0" smtClean="0">
              <a:latin typeface="Arial" charset="0"/>
            </a:endParaRPr>
          </a:p>
          <a:p>
            <a:r>
              <a:rPr lang="hu-HU" dirty="0" smtClean="0">
                <a:latin typeface="Arial" charset="0"/>
              </a:rPr>
              <a:t>1, Two types of nodes: a cause and effects.</a:t>
            </a:r>
          </a:p>
          <a:p>
            <a:endParaRPr lang="hu-HU" dirty="0" smtClean="0">
              <a:latin typeface="Arial" charset="0"/>
            </a:endParaRPr>
          </a:p>
          <a:p>
            <a:r>
              <a:rPr lang="hu-HU" dirty="0" smtClean="0">
                <a:latin typeface="Arial" charset="0"/>
              </a:rPr>
              <a:t>2, Effects are conditionally independent of each other given their cause.</a:t>
            </a:r>
            <a:endParaRPr lang="hu-HU" dirty="0">
              <a:latin typeface="Arial" charset="0"/>
            </a:endParaRPr>
          </a:p>
          <a:p>
            <a:endParaRPr lang="en-US" dirty="0">
              <a:latin typeface="Arial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05425" y="1066800"/>
            <a:ext cx="2466975" cy="127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013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1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1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51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51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1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1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51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/>
      <p:bldP spid="51204" grpId="0" animBg="1"/>
      <p:bldP spid="51205" grpId="0" animBg="1"/>
      <p:bldP spid="51208" grpId="0" animBg="1"/>
      <p:bldP spid="51222" grpId="0"/>
      <p:bldP spid="51223" grpId="0"/>
      <p:bldP spid="51224" grpId="0"/>
      <p:bldP spid="5122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Bayesian networks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400"/>
              <a:t>A simple, graphical notation for conditional independence assertions and hence for compact specification of full joint distributions</a:t>
            </a:r>
          </a:p>
          <a:p>
            <a:pPr>
              <a:lnSpc>
                <a:spcPct val="80000"/>
              </a:lnSpc>
            </a:pPr>
            <a:endParaRPr lang="en-US" sz="2400"/>
          </a:p>
          <a:p>
            <a:pPr>
              <a:lnSpc>
                <a:spcPct val="80000"/>
              </a:lnSpc>
            </a:pPr>
            <a:r>
              <a:rPr lang="en-US" sz="2400"/>
              <a:t>Syntax: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 set of nodes, one per variable
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 directed, acyclic graph (link </a:t>
            </a:r>
            <a:r>
              <a:rPr lang="en-US" sz="2000">
                <a:cs typeface="Arial" charset="0"/>
              </a:rPr>
              <a:t>≈ </a:t>
            </a:r>
            <a:r>
              <a:rPr lang="en-US" sz="2000"/>
              <a:t>"directly influences")</a:t>
            </a:r>
          </a:p>
          <a:p>
            <a:pPr lvl="1">
              <a:lnSpc>
                <a:spcPct val="80000"/>
              </a:lnSpc>
            </a:pPr>
            <a:r>
              <a:rPr lang="en-US" sz="2000"/>
              <a:t>a conditional distribution for each node given its parents:</a:t>
            </a:r>
          </a:p>
          <a:p>
            <a:pPr lvl="2" algn="ctr">
              <a:lnSpc>
                <a:spcPct val="80000"/>
              </a:lnSpc>
              <a:buFontTx/>
              <a:buNone/>
            </a:pPr>
            <a:r>
              <a:rPr lang="en-US" sz="1800" b="1"/>
              <a:t>P </a:t>
            </a:r>
            <a:r>
              <a:rPr lang="en-US" sz="1800"/>
              <a:t>(X</a:t>
            </a:r>
            <a:r>
              <a:rPr lang="en-US" sz="1800" baseline="-25000"/>
              <a:t>i </a:t>
            </a:r>
            <a:r>
              <a:rPr lang="en-US" sz="1800"/>
              <a:t>| Parents (X</a:t>
            </a:r>
            <a:r>
              <a:rPr lang="en-US" sz="1800" baseline="-25000"/>
              <a:t>i</a:t>
            </a:r>
            <a:r>
              <a:rPr lang="en-US" sz="1800"/>
              <a:t>))</a:t>
            </a:r>
          </a:p>
          <a:p>
            <a:pPr lvl="2" algn="ctr">
              <a:lnSpc>
                <a:spcPct val="80000"/>
              </a:lnSpc>
              <a:buFontTx/>
              <a:buNone/>
            </a:pPr>
            <a:endParaRPr lang="en-US" sz="1800"/>
          </a:p>
          <a:p>
            <a:pPr>
              <a:lnSpc>
                <a:spcPct val="80000"/>
              </a:lnSpc>
            </a:pPr>
            <a:r>
              <a:rPr lang="en-US" sz="2400"/>
              <a:t>In the simplest case, conditional distribution represented as a </a:t>
            </a:r>
            <a:r>
              <a:rPr lang="en-US" sz="2400">
                <a:solidFill>
                  <a:schemeClr val="accent2"/>
                </a:solidFill>
              </a:rPr>
              <a:t>conditional probability table</a:t>
            </a:r>
            <a:r>
              <a:rPr lang="en-US" sz="2400"/>
              <a:t> (CPT) giving the distribution over </a:t>
            </a:r>
            <a:r>
              <a:rPr lang="en-US" sz="2400" i="1"/>
              <a:t>X</a:t>
            </a:r>
            <a:r>
              <a:rPr lang="en-US" sz="2400" i="1" baseline="-25000"/>
              <a:t>i</a:t>
            </a:r>
            <a:r>
              <a:rPr lang="en-US" sz="2400"/>
              <a:t> for each combination of parent values</a:t>
            </a:r>
          </a:p>
        </p:txBody>
      </p:sp>
    </p:spTree>
    <p:extLst>
      <p:ext uri="{BB962C8B-B14F-4D97-AF65-F5344CB8AC3E}">
        <p14:creationId xmlns:p14="http://schemas.microsoft.com/office/powerpoint/2010/main" val="40518912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Semantics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sz="2000"/>
              <a:t>The full joint distribution is defined as the product of the local conditional distributions:
</a:t>
            </a:r>
          </a:p>
          <a:p>
            <a:pPr>
              <a:buFontTx/>
              <a:buNone/>
            </a:pPr>
            <a:r>
              <a:rPr lang="en-US" sz="2000" b="1"/>
              <a:t>		</a:t>
            </a:r>
            <a:r>
              <a:rPr lang="en-US" sz="2000" b="1" i="1"/>
              <a:t>P </a:t>
            </a:r>
            <a:r>
              <a:rPr lang="en-US" sz="2000" i="1"/>
              <a:t>(X</a:t>
            </a:r>
            <a:r>
              <a:rPr lang="en-US" sz="2000" i="1" baseline="-25000"/>
              <a:t>1</a:t>
            </a:r>
            <a:r>
              <a:rPr lang="en-US" sz="2000" i="1"/>
              <a:t>, … ,X</a:t>
            </a:r>
            <a:r>
              <a:rPr lang="en-US" sz="2000" i="1" baseline="-25000"/>
              <a:t>n</a:t>
            </a:r>
            <a:r>
              <a:rPr lang="en-US" sz="2000" i="1"/>
              <a:t>) = </a:t>
            </a:r>
            <a:r>
              <a:rPr lang="el-GR" sz="2000" i="1">
                <a:cs typeface="Arial" charset="0"/>
              </a:rPr>
              <a:t>π</a:t>
            </a:r>
            <a:r>
              <a:rPr lang="en-US" sz="2000" i="1" baseline="-25000"/>
              <a:t>i = 1</a:t>
            </a:r>
            <a:r>
              <a:rPr lang="en-US" sz="2000" i="1"/>
              <a:t> </a:t>
            </a:r>
            <a:r>
              <a:rPr lang="en-US" sz="2000" b="1" i="1"/>
              <a:t>P</a:t>
            </a:r>
            <a:r>
              <a:rPr lang="en-US" sz="2000" i="1"/>
              <a:t> (X</a:t>
            </a:r>
            <a:r>
              <a:rPr lang="en-US" sz="2000" i="1" baseline="-25000"/>
              <a:t>i </a:t>
            </a:r>
            <a:r>
              <a:rPr lang="en-US" sz="2000" i="1"/>
              <a:t>| Parents(X</a:t>
            </a:r>
            <a:r>
              <a:rPr lang="en-US" sz="2000" i="1" baseline="-25000"/>
              <a:t>i</a:t>
            </a:r>
            <a:r>
              <a:rPr lang="en-US" sz="2000" i="1"/>
              <a:t>))
</a:t>
            </a:r>
          </a:p>
          <a:p>
            <a:pPr lvl="4"/>
            <a:endParaRPr lang="en-US" sz="1400"/>
          </a:p>
          <a:p>
            <a:pPr>
              <a:buFontTx/>
              <a:buNone/>
            </a:pPr>
            <a:r>
              <a:rPr lang="en-US" sz="2000"/>
              <a:t>e.g., </a:t>
            </a:r>
            <a:r>
              <a:rPr lang="en-US" sz="2000" b="1" i="1"/>
              <a:t>P</a:t>
            </a:r>
            <a:r>
              <a:rPr lang="en-US" sz="2000" i="1"/>
              <a:t>(j </a:t>
            </a:r>
            <a:r>
              <a:rPr lang="en-US" sz="2000" i="1">
                <a:sym typeface="Symbol" pitchFamily="18" charset="2"/>
              </a:rPr>
              <a:t></a:t>
            </a:r>
            <a:r>
              <a:rPr lang="en-US" sz="2000" i="1"/>
              <a:t> m </a:t>
            </a:r>
            <a:r>
              <a:rPr lang="en-US" sz="2000" i="1">
                <a:sym typeface="Symbol" pitchFamily="18" charset="2"/>
              </a:rPr>
              <a:t></a:t>
            </a:r>
            <a:r>
              <a:rPr lang="en-US" sz="2000" i="1"/>
              <a:t> a </a:t>
            </a:r>
            <a:r>
              <a:rPr lang="en-US" sz="2000" i="1">
                <a:sym typeface="Symbol" pitchFamily="18" charset="2"/>
              </a:rPr>
              <a:t></a:t>
            </a:r>
            <a:r>
              <a:rPr lang="en-US" sz="2000" i="1"/>
              <a:t> </a:t>
            </a:r>
            <a:r>
              <a:rPr lang="en-US" sz="2000" i="1">
                <a:sym typeface="Symbol" pitchFamily="18" charset="2"/>
              </a:rPr>
              <a:t></a:t>
            </a:r>
            <a:r>
              <a:rPr lang="en-US" sz="2000" i="1"/>
              <a:t>b </a:t>
            </a:r>
            <a:r>
              <a:rPr lang="en-US" sz="2000" i="1">
                <a:sym typeface="Symbol" pitchFamily="18" charset="2"/>
              </a:rPr>
              <a:t></a:t>
            </a:r>
            <a:r>
              <a:rPr lang="en-US" sz="2000" i="1"/>
              <a:t> </a:t>
            </a:r>
            <a:r>
              <a:rPr lang="en-US" sz="2000" i="1">
                <a:sym typeface="Symbol" pitchFamily="18" charset="2"/>
              </a:rPr>
              <a:t></a:t>
            </a:r>
            <a:r>
              <a:rPr lang="en-US" sz="2000" i="1"/>
              <a:t>e)
</a:t>
            </a:r>
          </a:p>
          <a:p>
            <a:pPr>
              <a:buFontTx/>
              <a:buNone/>
            </a:pPr>
            <a:r>
              <a:rPr lang="en-US" sz="2000" i="1"/>
              <a:t>	= </a:t>
            </a:r>
            <a:r>
              <a:rPr lang="en-US" sz="2000" b="1" i="1"/>
              <a:t>P </a:t>
            </a:r>
            <a:r>
              <a:rPr lang="en-US" sz="2000" i="1"/>
              <a:t>(j | a) </a:t>
            </a:r>
            <a:r>
              <a:rPr lang="en-US" sz="2000" b="1" i="1"/>
              <a:t>P </a:t>
            </a:r>
            <a:r>
              <a:rPr lang="en-US" sz="2000" i="1"/>
              <a:t>(m | a) </a:t>
            </a:r>
            <a:r>
              <a:rPr lang="en-US" sz="2000" b="1" i="1"/>
              <a:t>P </a:t>
            </a:r>
            <a:r>
              <a:rPr lang="en-US" sz="2000" i="1"/>
              <a:t>(a | </a:t>
            </a:r>
            <a:r>
              <a:rPr lang="en-US" sz="2000" i="1">
                <a:sym typeface="Symbol" pitchFamily="18" charset="2"/>
              </a:rPr>
              <a:t></a:t>
            </a:r>
            <a:r>
              <a:rPr lang="en-US" sz="2000" i="1"/>
              <a:t>b, </a:t>
            </a:r>
            <a:r>
              <a:rPr lang="en-US" sz="2000" i="1">
                <a:sym typeface="Symbol" pitchFamily="18" charset="2"/>
              </a:rPr>
              <a:t></a:t>
            </a:r>
            <a:r>
              <a:rPr lang="en-US" sz="2000" i="1"/>
              <a:t>e) </a:t>
            </a:r>
            <a:r>
              <a:rPr lang="en-US" sz="2000" b="1" i="1"/>
              <a:t>P </a:t>
            </a:r>
            <a:r>
              <a:rPr lang="en-US" sz="2000" i="1"/>
              <a:t>(</a:t>
            </a:r>
            <a:r>
              <a:rPr lang="en-US" sz="2000" i="1">
                <a:sym typeface="Symbol" pitchFamily="18" charset="2"/>
              </a:rPr>
              <a:t></a:t>
            </a:r>
            <a:r>
              <a:rPr lang="en-US" sz="2000" i="1"/>
              <a:t>b) </a:t>
            </a:r>
            <a:r>
              <a:rPr lang="en-US" sz="2000" b="1" i="1"/>
              <a:t>P </a:t>
            </a:r>
            <a:r>
              <a:rPr lang="en-US" sz="2000" i="1"/>
              <a:t>(</a:t>
            </a:r>
            <a:r>
              <a:rPr lang="en-US" sz="2000" i="1">
                <a:sym typeface="Symbol" pitchFamily="18" charset="2"/>
              </a:rPr>
              <a:t></a:t>
            </a:r>
            <a:r>
              <a:rPr lang="en-US" sz="2000" i="1"/>
              <a:t>e)
</a:t>
            </a:r>
          </a:p>
          <a:p>
            <a:pPr>
              <a:buFontTx/>
              <a:buNone/>
            </a:pPr>
            <a:r>
              <a:rPr lang="en-US" sz="2000"/>
              <a:t>
</a:t>
            </a:r>
          </a:p>
        </p:txBody>
      </p:sp>
      <p:pic>
        <p:nvPicPr>
          <p:cNvPr id="10244" name="Picture 4" descr="burglary-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86600" y="2209800"/>
            <a:ext cx="1209675" cy="1209675"/>
          </a:xfrm>
          <a:prstGeom prst="rect">
            <a:avLst/>
          </a:prstGeom>
          <a:noFill/>
        </p:spPr>
      </p:pic>
      <p:sp>
        <p:nvSpPr>
          <p:cNvPr id="10247" name="Text Box 7"/>
          <p:cNvSpPr txBox="1">
            <a:spLocks noChangeArrowheads="1"/>
          </p:cNvSpPr>
          <p:nvPr/>
        </p:nvSpPr>
        <p:spPr bwMode="auto">
          <a:xfrm>
            <a:off x="3297238" y="2209800"/>
            <a:ext cx="2825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3989405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dirty="0" smtClean="0"/>
              <a:t>Decision theory</a:t>
            </a:r>
            <a:br>
              <a:rPr lang="hu-HU" dirty="0" smtClean="0"/>
            </a:br>
            <a:r>
              <a:rPr lang="hu-HU" dirty="0" smtClean="0"/>
              <a:t>probability theory+utility theory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/>
              <a:t>Decision situation:</a:t>
            </a:r>
          </a:p>
          <a:p>
            <a:pPr lvl="1" eaLnBrk="1" hangingPunct="1">
              <a:defRPr/>
            </a:pPr>
            <a:r>
              <a:rPr lang="hu-HU" sz="2000" dirty="0" smtClean="0"/>
              <a:t>Actions</a:t>
            </a:r>
          </a:p>
          <a:p>
            <a:pPr lvl="1" eaLnBrk="1" hangingPunct="1">
              <a:defRPr/>
            </a:pPr>
            <a:r>
              <a:rPr lang="hu-HU" sz="2000" dirty="0" smtClean="0"/>
              <a:t>Outcomes</a:t>
            </a:r>
          </a:p>
          <a:p>
            <a:pPr lvl="1" eaLnBrk="1" hangingPunct="1">
              <a:defRPr/>
            </a:pPr>
            <a:r>
              <a:rPr lang="hu-HU" sz="2000" dirty="0" smtClean="0"/>
              <a:t>Probabilities of outcomes</a:t>
            </a:r>
          </a:p>
          <a:p>
            <a:pPr lvl="1" eaLnBrk="1" hangingPunct="1">
              <a:defRPr/>
            </a:pPr>
            <a:r>
              <a:rPr lang="hu-HU" sz="2000" dirty="0" smtClean="0"/>
              <a:t>Utilities/losses of outcomes</a:t>
            </a:r>
            <a:endParaRPr lang="hu-HU" sz="1800" dirty="0" smtClean="0"/>
          </a:p>
        </p:txBody>
      </p:sp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40512-AB67-4B30-AD80-5CF04291D94B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D3D073-2A7F-4FE7-B20A-6441FF433654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A.I.</a:t>
            </a:r>
            <a:endParaRPr lang="en-US" dirty="0" smtClean="0"/>
          </a:p>
        </p:txBody>
      </p:sp>
      <p:graphicFrame>
        <p:nvGraphicFramePr>
          <p:cNvPr id="6148" name="Object 23"/>
          <p:cNvGraphicFramePr>
            <a:graphicFrameLocks noChangeAspect="1"/>
          </p:cNvGraphicFramePr>
          <p:nvPr/>
        </p:nvGraphicFramePr>
        <p:xfrm>
          <a:off x="4572000" y="2514600"/>
          <a:ext cx="13589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6" name="Equation" r:id="rId3" imgW="596880" imgH="241200" progId="Equation.3">
                  <p:embed/>
                </p:oleObj>
              </mc:Choice>
              <mc:Fallback>
                <p:oleObj name="Equation" r:id="rId3" imgW="596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14600"/>
                        <a:ext cx="135890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24"/>
          <p:cNvGraphicFramePr>
            <a:graphicFrameLocks noChangeAspect="1"/>
          </p:cNvGraphicFramePr>
          <p:nvPr/>
        </p:nvGraphicFramePr>
        <p:xfrm>
          <a:off x="4554538" y="3048000"/>
          <a:ext cx="13890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7" name="Equation" r:id="rId5" imgW="609480" imgH="241200" progId="Equation.3">
                  <p:embed/>
                </p:oleObj>
              </mc:Choice>
              <mc:Fallback>
                <p:oleObj name="Equation" r:id="rId5" imgW="609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3048000"/>
                        <a:ext cx="138906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28"/>
          <p:cNvGraphicFramePr>
            <a:graphicFrameLocks noChangeAspect="1"/>
          </p:cNvGraphicFramePr>
          <p:nvPr/>
        </p:nvGraphicFramePr>
        <p:xfrm>
          <a:off x="4648200" y="2133600"/>
          <a:ext cx="3746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8" name="Equation" r:id="rId7" imgW="164880" imgH="241200" progId="Equation.3">
                  <p:embed/>
                </p:oleObj>
              </mc:Choice>
              <mc:Fallback>
                <p:oleObj name="Equation" r:id="rId7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33600"/>
                        <a:ext cx="37465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29"/>
          <p:cNvGraphicFramePr>
            <a:graphicFrameLocks noChangeAspect="1"/>
          </p:cNvGraphicFramePr>
          <p:nvPr/>
        </p:nvGraphicFramePr>
        <p:xfrm>
          <a:off x="4648200" y="1828800"/>
          <a:ext cx="3476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9" name="Equation" r:id="rId9" imgW="152280" imgH="228600" progId="Equation.3">
                  <p:embed/>
                </p:oleObj>
              </mc:Choice>
              <mc:Fallback>
                <p:oleObj name="Equation" r:id="rId9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28800"/>
                        <a:ext cx="3476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81"/>
          <p:cNvSpPr>
            <a:spLocks noChangeArrowheads="1"/>
          </p:cNvSpPr>
          <p:nvPr/>
        </p:nvSpPr>
        <p:spPr bwMode="auto">
          <a:xfrm>
            <a:off x="1295400" y="48768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82"/>
          <p:cNvSpPr>
            <a:spLocks noChangeShapeType="1"/>
          </p:cNvSpPr>
          <p:nvPr/>
        </p:nvSpPr>
        <p:spPr bwMode="auto">
          <a:xfrm flipV="1">
            <a:off x="1524000" y="4419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83"/>
          <p:cNvSpPr>
            <a:spLocks noChangeShapeType="1"/>
          </p:cNvSpPr>
          <p:nvPr/>
        </p:nvSpPr>
        <p:spPr bwMode="auto">
          <a:xfrm>
            <a:off x="1524000" y="49530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84"/>
          <p:cNvSpPr>
            <a:spLocks noChangeShapeType="1"/>
          </p:cNvSpPr>
          <p:nvPr/>
        </p:nvSpPr>
        <p:spPr bwMode="auto">
          <a:xfrm flipV="1">
            <a:off x="1524000" y="4876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85"/>
          <p:cNvSpPr>
            <a:spLocks noChangeShapeType="1"/>
          </p:cNvSpPr>
          <p:nvPr/>
        </p:nvSpPr>
        <p:spPr bwMode="auto">
          <a:xfrm>
            <a:off x="1524000" y="49530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86"/>
          <p:cNvSpPr>
            <a:spLocks noChangeShapeType="1"/>
          </p:cNvSpPr>
          <p:nvPr/>
        </p:nvSpPr>
        <p:spPr bwMode="auto">
          <a:xfrm flipV="1">
            <a:off x="1524000" y="45720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87"/>
          <p:cNvSpPr>
            <a:spLocks noChangeArrowheads="1"/>
          </p:cNvSpPr>
          <p:nvPr/>
        </p:nvSpPr>
        <p:spPr bwMode="auto">
          <a:xfrm>
            <a:off x="2362200" y="4754563"/>
            <a:ext cx="152400" cy="152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88"/>
          <p:cNvSpPr>
            <a:spLocks noChangeShapeType="1"/>
          </p:cNvSpPr>
          <p:nvPr/>
        </p:nvSpPr>
        <p:spPr bwMode="auto">
          <a:xfrm>
            <a:off x="1524000" y="49530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89"/>
          <p:cNvSpPr>
            <a:spLocks noChangeShapeType="1"/>
          </p:cNvSpPr>
          <p:nvPr/>
        </p:nvSpPr>
        <p:spPr bwMode="auto">
          <a:xfrm>
            <a:off x="2514600" y="4830763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90"/>
          <p:cNvSpPr>
            <a:spLocks noChangeShapeType="1"/>
          </p:cNvSpPr>
          <p:nvPr/>
        </p:nvSpPr>
        <p:spPr bwMode="auto">
          <a:xfrm flipV="1">
            <a:off x="2514600" y="4602163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91"/>
          <p:cNvSpPr>
            <a:spLocks noChangeShapeType="1"/>
          </p:cNvSpPr>
          <p:nvPr/>
        </p:nvSpPr>
        <p:spPr bwMode="auto">
          <a:xfrm>
            <a:off x="2514600" y="4830763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92"/>
          <p:cNvSpPr>
            <a:spLocks noChangeShapeType="1"/>
          </p:cNvSpPr>
          <p:nvPr/>
        </p:nvSpPr>
        <p:spPr bwMode="auto">
          <a:xfrm flipV="1">
            <a:off x="2514600" y="4449763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93"/>
          <p:cNvSpPr txBox="1">
            <a:spLocks noChangeArrowheads="1"/>
          </p:cNvSpPr>
          <p:nvPr/>
        </p:nvSpPr>
        <p:spPr bwMode="auto">
          <a:xfrm>
            <a:off x="2614613" y="5059363"/>
            <a:ext cx="29051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o</a:t>
            </a:r>
            <a:r>
              <a:rPr lang="en-US" sz="1200" baseline="-25000"/>
              <a:t>j</a:t>
            </a:r>
          </a:p>
        </p:txBody>
      </p:sp>
      <p:sp>
        <p:nvSpPr>
          <p:cNvPr id="37" name="Text Box 94"/>
          <p:cNvSpPr txBox="1">
            <a:spLocks noChangeArrowheads="1"/>
          </p:cNvSpPr>
          <p:nvPr/>
        </p:nvSpPr>
        <p:spPr bwMode="auto">
          <a:xfrm>
            <a:off x="1066800" y="3886200"/>
            <a:ext cx="83869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Actions </a:t>
            </a:r>
            <a:r>
              <a:rPr lang="en-US" sz="1200" dirty="0" err="1" smtClean="0"/>
              <a:t>a</a:t>
            </a:r>
            <a:r>
              <a:rPr lang="en-US" sz="1200" baseline="-25000" dirty="0" err="1" smtClean="0"/>
              <a:t>i</a:t>
            </a:r>
            <a:endParaRPr lang="en-US" sz="1200" baseline="-25000" dirty="0"/>
          </a:p>
        </p:txBody>
      </p:sp>
      <p:sp>
        <p:nvSpPr>
          <p:cNvPr id="38" name="Text Box 95"/>
          <p:cNvSpPr txBox="1">
            <a:spLocks noChangeArrowheads="1"/>
          </p:cNvSpPr>
          <p:nvPr/>
        </p:nvSpPr>
        <p:spPr bwMode="auto">
          <a:xfrm>
            <a:off x="2424113" y="3886200"/>
            <a:ext cx="88517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Outcomes</a:t>
            </a:r>
            <a:endParaRPr lang="en-US" sz="1200" dirty="0"/>
          </a:p>
        </p:txBody>
      </p:sp>
      <p:sp>
        <p:nvSpPr>
          <p:cNvPr id="39" name="Text Box 96"/>
          <p:cNvSpPr txBox="1">
            <a:spLocks noChangeArrowheads="1"/>
          </p:cNvSpPr>
          <p:nvPr/>
        </p:nvSpPr>
        <p:spPr bwMode="auto">
          <a:xfrm>
            <a:off x="2071688" y="4708525"/>
            <a:ext cx="29051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a</a:t>
            </a:r>
            <a:r>
              <a:rPr lang="en-US" sz="1200" baseline="-25000"/>
              <a:t>i</a:t>
            </a:r>
          </a:p>
        </p:txBody>
      </p:sp>
      <p:sp>
        <p:nvSpPr>
          <p:cNvPr id="40" name="Text Box 97"/>
          <p:cNvSpPr txBox="1">
            <a:spLocks noChangeArrowheads="1"/>
          </p:cNvSpPr>
          <p:nvPr/>
        </p:nvSpPr>
        <p:spPr bwMode="auto">
          <a:xfrm rot="5400000">
            <a:off x="3725069" y="4639469"/>
            <a:ext cx="412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…</a:t>
            </a:r>
          </a:p>
        </p:txBody>
      </p:sp>
      <p:sp>
        <p:nvSpPr>
          <p:cNvPr id="41" name="Text Box 98"/>
          <p:cNvSpPr txBox="1">
            <a:spLocks noChangeArrowheads="1"/>
          </p:cNvSpPr>
          <p:nvPr/>
        </p:nvSpPr>
        <p:spPr bwMode="auto">
          <a:xfrm>
            <a:off x="3505200" y="3886200"/>
            <a:ext cx="10096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Probabilities</a:t>
            </a:r>
            <a:endParaRPr lang="en-US" sz="1200" baseline="-25000"/>
          </a:p>
        </p:txBody>
      </p:sp>
      <p:sp>
        <p:nvSpPr>
          <p:cNvPr id="42" name="Text Box 99"/>
          <p:cNvSpPr txBox="1">
            <a:spLocks noChangeArrowheads="1"/>
          </p:cNvSpPr>
          <p:nvPr/>
        </p:nvSpPr>
        <p:spPr bwMode="auto">
          <a:xfrm>
            <a:off x="3581400" y="4343400"/>
            <a:ext cx="63976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P(o</a:t>
            </a:r>
            <a:r>
              <a:rPr lang="en-US" sz="1200" baseline="-25000"/>
              <a:t>j</a:t>
            </a:r>
            <a:r>
              <a:rPr lang="en-US" sz="1200"/>
              <a:t>|a</a:t>
            </a:r>
            <a:r>
              <a:rPr lang="en-US" sz="1200" baseline="-25000"/>
              <a:t>i</a:t>
            </a:r>
            <a:r>
              <a:rPr lang="en-US" sz="1200"/>
              <a:t>)</a:t>
            </a:r>
            <a:endParaRPr lang="en-US" sz="1200" baseline="-25000"/>
          </a:p>
        </p:txBody>
      </p:sp>
      <p:sp>
        <p:nvSpPr>
          <p:cNvPr id="43" name="Text Box 100"/>
          <p:cNvSpPr txBox="1">
            <a:spLocks noChangeArrowheads="1"/>
          </p:cNvSpPr>
          <p:nvPr/>
        </p:nvSpPr>
        <p:spPr bwMode="auto">
          <a:xfrm>
            <a:off x="4495800" y="3886200"/>
            <a:ext cx="11144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Utilities, costs</a:t>
            </a:r>
            <a:endParaRPr lang="en-US" sz="1200" baseline="-25000"/>
          </a:p>
        </p:txBody>
      </p:sp>
      <p:sp>
        <p:nvSpPr>
          <p:cNvPr id="44" name="Text Box 101"/>
          <p:cNvSpPr txBox="1">
            <a:spLocks noChangeArrowheads="1"/>
          </p:cNvSpPr>
          <p:nvPr/>
        </p:nvSpPr>
        <p:spPr bwMode="auto">
          <a:xfrm>
            <a:off x="4541838" y="4343400"/>
            <a:ext cx="9048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U(o</a:t>
            </a:r>
            <a:r>
              <a:rPr lang="en-US" sz="1200" baseline="-25000"/>
              <a:t>j</a:t>
            </a:r>
            <a:r>
              <a:rPr lang="en-US" sz="1200"/>
              <a:t>), C(a</a:t>
            </a:r>
            <a:r>
              <a:rPr lang="en-US" sz="1200" baseline="-25000"/>
              <a:t>i</a:t>
            </a:r>
            <a:r>
              <a:rPr lang="en-US" sz="1200"/>
              <a:t>)</a:t>
            </a:r>
          </a:p>
        </p:txBody>
      </p:sp>
      <p:sp>
        <p:nvSpPr>
          <p:cNvPr id="45" name="Text Box 102"/>
          <p:cNvSpPr txBox="1">
            <a:spLocks noChangeArrowheads="1"/>
          </p:cNvSpPr>
          <p:nvPr/>
        </p:nvSpPr>
        <p:spPr bwMode="auto">
          <a:xfrm rot="5400000">
            <a:off x="2948782" y="4625181"/>
            <a:ext cx="412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…</a:t>
            </a:r>
          </a:p>
        </p:txBody>
      </p:sp>
      <p:sp>
        <p:nvSpPr>
          <p:cNvPr id="46" name="Text Box 103"/>
          <p:cNvSpPr txBox="1">
            <a:spLocks noChangeArrowheads="1"/>
          </p:cNvSpPr>
          <p:nvPr/>
        </p:nvSpPr>
        <p:spPr bwMode="auto">
          <a:xfrm rot="5400000">
            <a:off x="4868069" y="4595019"/>
            <a:ext cx="412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…</a:t>
            </a:r>
          </a:p>
        </p:txBody>
      </p:sp>
      <p:sp>
        <p:nvSpPr>
          <p:cNvPr id="47" name="AutoShape 104"/>
          <p:cNvSpPr>
            <a:spLocks/>
          </p:cNvSpPr>
          <p:nvPr/>
        </p:nvSpPr>
        <p:spPr bwMode="auto">
          <a:xfrm>
            <a:off x="5410200" y="41910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105"/>
          <p:cNvSpPr txBox="1">
            <a:spLocks noChangeArrowheads="1"/>
          </p:cNvSpPr>
          <p:nvPr/>
        </p:nvSpPr>
        <p:spPr bwMode="auto">
          <a:xfrm>
            <a:off x="5573713" y="3886200"/>
            <a:ext cx="13239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Expected utilities</a:t>
            </a:r>
            <a:endParaRPr lang="en-US" sz="1200" baseline="-25000"/>
          </a:p>
        </p:txBody>
      </p:sp>
      <p:sp>
        <p:nvSpPr>
          <p:cNvPr id="49" name="Text Box 106"/>
          <p:cNvSpPr txBox="1">
            <a:spLocks noChangeArrowheads="1"/>
          </p:cNvSpPr>
          <p:nvPr/>
        </p:nvSpPr>
        <p:spPr bwMode="auto">
          <a:xfrm>
            <a:off x="5715000" y="4373563"/>
            <a:ext cx="171713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EU(</a:t>
            </a:r>
            <a:r>
              <a:rPr lang="en-US" sz="1200" dirty="0" err="1"/>
              <a:t>a</a:t>
            </a:r>
            <a:r>
              <a:rPr lang="en-US" sz="1200" baseline="-25000" dirty="0" err="1"/>
              <a:t>i</a:t>
            </a:r>
            <a:r>
              <a:rPr lang="en-US" sz="1200" dirty="0" smtClean="0"/>
              <a:t>) = </a:t>
            </a:r>
            <a:r>
              <a:rPr lang="en-US" sz="1200" dirty="0" smtClean="0">
                <a:cs typeface="Arial" charset="0"/>
              </a:rPr>
              <a:t>∑ </a:t>
            </a:r>
            <a:r>
              <a:rPr lang="en-US" sz="1200" dirty="0"/>
              <a:t>P(</a:t>
            </a:r>
            <a:r>
              <a:rPr lang="en-US" sz="1200" dirty="0" err="1"/>
              <a:t>o</a:t>
            </a:r>
            <a:r>
              <a:rPr lang="en-US" sz="1200" baseline="-25000" dirty="0" err="1"/>
              <a:t>j</a:t>
            </a:r>
            <a:r>
              <a:rPr lang="en-US" sz="1200" dirty="0" err="1"/>
              <a:t>|a</a:t>
            </a:r>
            <a:r>
              <a:rPr lang="en-US" sz="1200" baseline="-25000" dirty="0" err="1"/>
              <a:t>i</a:t>
            </a:r>
            <a:r>
              <a:rPr lang="en-US" sz="1200" dirty="0"/>
              <a:t>)U(</a:t>
            </a:r>
            <a:r>
              <a:rPr lang="en-US" sz="1200" dirty="0" err="1"/>
              <a:t>o</a:t>
            </a:r>
            <a:r>
              <a:rPr lang="en-US" sz="1200" baseline="-25000" dirty="0" err="1"/>
              <a:t>j</a:t>
            </a:r>
            <a:r>
              <a:rPr lang="en-US" sz="1200" dirty="0"/>
              <a:t>)</a:t>
            </a:r>
          </a:p>
        </p:txBody>
      </p:sp>
      <p:sp>
        <p:nvSpPr>
          <p:cNvPr id="53" name="Content Placeholder 5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4" name="Content Placeholder 53"/>
          <p:cNvSpPr>
            <a:spLocks noGrp="1"/>
          </p:cNvSpPr>
          <p:nvPr>
            <p:ph sz="quarter" idx="3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60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C1F33C-5B71-47B9-BAEB-B2B66710AEF3}" type="datetime4">
              <a:rPr lang="en-US" smtClean="0"/>
              <a:pPr>
                <a:defRPr/>
              </a:pPr>
              <a:t>October 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C2C00-423E-4A1E-AC5D-011AABCC80F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Bayesian network based decision support systems (DSS):</a:t>
            </a:r>
            <a:br>
              <a:rPr lang="en-US" dirty="0" smtClean="0"/>
            </a:br>
            <a:r>
              <a:rPr lang="en-US" dirty="0" smtClean="0"/>
              <a:t>Phases of construction</a:t>
            </a:r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/>
          <a:lstStyle/>
          <a:p>
            <a:pPr marL="681228" indent="-571500">
              <a:buFont typeface="+mj-lt"/>
              <a:buAutoNum type="romanUcPeriod"/>
            </a:pPr>
            <a:r>
              <a:rPr lang="en-US" sz="2600" dirty="0" smtClean="0"/>
              <a:t>Variables/Nodes (concepts)</a:t>
            </a:r>
          </a:p>
          <a:p>
            <a:pPr marL="624078" indent="-514350">
              <a:buFont typeface="+mj-lt"/>
              <a:buAutoNum type="romanUcPeriod"/>
            </a:pPr>
            <a:r>
              <a:rPr lang="en-US" sz="2600" dirty="0" smtClean="0"/>
              <a:t>Values (descriptions)</a:t>
            </a:r>
          </a:p>
          <a:p>
            <a:pPr marL="624078" indent="-514350">
              <a:buFont typeface="+mj-lt"/>
              <a:buAutoNum type="romanUcPeriod"/>
            </a:pPr>
            <a:r>
              <a:rPr lang="en-US" sz="2600" dirty="0" smtClean="0"/>
              <a:t>Dependencies/Edges</a:t>
            </a:r>
          </a:p>
          <a:p>
            <a:pPr marL="624078" indent="-514350">
              <a:buFont typeface="+mj-lt"/>
              <a:buAutoNum type="romanUcPeriod"/>
            </a:pPr>
            <a:r>
              <a:rPr lang="en-US" sz="2600" dirty="0" smtClean="0"/>
              <a:t>Parameters/Conditional probabilities</a:t>
            </a:r>
          </a:p>
          <a:p>
            <a:pPr marL="624078" indent="-514350">
              <a:buFont typeface="+mj-lt"/>
              <a:buAutoNum type="romanUcPeriod"/>
            </a:pPr>
            <a:r>
              <a:rPr lang="en-US" sz="2600" dirty="0" smtClean="0"/>
              <a:t>Utilities/losses</a:t>
            </a:r>
          </a:p>
          <a:p>
            <a:pPr marL="624078" indent="-514350">
              <a:buFont typeface="+mj-lt"/>
              <a:buAutoNum type="romanUcPeriod"/>
            </a:pPr>
            <a:r>
              <a:rPr lang="en-US" sz="2600" dirty="0" smtClean="0"/>
              <a:t>Probabilistic inference</a:t>
            </a:r>
          </a:p>
          <a:p>
            <a:pPr marL="624078" indent="-514350">
              <a:buFont typeface="+mj-lt"/>
              <a:buAutoNum type="romanUcPeriod"/>
            </a:pPr>
            <a:r>
              <a:rPr lang="en-US" sz="2600" dirty="0" smtClean="0"/>
              <a:t>Sensitivity of inference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260207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Outline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Rationality</a:t>
            </a:r>
            <a:endParaRPr lang="en-US" dirty="0"/>
          </a:p>
          <a:p>
            <a:r>
              <a:rPr lang="hu-HU" dirty="0" smtClean="0"/>
              <a:t>Bayesian decision theory</a:t>
            </a:r>
            <a:endParaRPr lang="en-US" dirty="0"/>
          </a:p>
          <a:p>
            <a:r>
              <a:rPr lang="hu-HU" dirty="0" smtClean="0"/>
              <a:t>Bayesian networks</a:t>
            </a:r>
            <a:endParaRPr lang="en-US" dirty="0"/>
          </a:p>
          <a:p>
            <a:r>
              <a:rPr lang="hu-HU" dirty="0" smtClean="0"/>
              <a:t>Decision support</a:t>
            </a:r>
            <a:endParaRPr lang="en-US" dirty="0"/>
          </a:p>
          <a:p>
            <a:r>
              <a:rPr lang="hu-HU" dirty="0" smtClean="0"/>
              <a:t>Automation of science</a:t>
            </a:r>
          </a:p>
          <a:p>
            <a:r>
              <a:rPr lang="hu-HU" dirty="0" smtClean="0"/>
              <a:t>Homework guide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C1F33C-5B71-47B9-BAEB-B2B66710AEF3}" type="datetime4">
              <a:rPr lang="en-US" smtClean="0"/>
              <a:pPr>
                <a:defRPr/>
              </a:pPr>
              <a:t>October 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C2C00-423E-4A1E-AC5D-011AABCC80F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Decision support systems I.</a:t>
            </a:r>
            <a:br>
              <a:rPr lang="en-US" dirty="0" smtClean="0"/>
            </a:br>
            <a:r>
              <a:rPr lang="en-US" dirty="0" smtClean="0"/>
              <a:t>variables</a:t>
            </a:r>
            <a:endParaRPr lang="en-US" dirty="0"/>
          </a:p>
        </p:txBody>
      </p:sp>
      <p:pic>
        <p:nvPicPr>
          <p:cNvPr id="302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31258"/>
            <a:ext cx="8382000" cy="562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333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C1F33C-5B71-47B9-BAEB-B2B66710AEF3}" type="datetime4">
              <a:rPr lang="en-US" smtClean="0"/>
              <a:pPr>
                <a:defRPr/>
              </a:pPr>
              <a:t>October 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C2C00-423E-4A1E-AC5D-011AABCC80F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Decision support systems II.</a:t>
            </a:r>
            <a:br>
              <a:rPr lang="en-US" dirty="0" smtClean="0"/>
            </a:br>
            <a:r>
              <a:rPr lang="en-US" dirty="0" smtClean="0"/>
              <a:t>values</a:t>
            </a:r>
            <a:endParaRPr lang="en-US" dirty="0"/>
          </a:p>
        </p:txBody>
      </p:sp>
      <p:pic>
        <p:nvPicPr>
          <p:cNvPr id="307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563313"/>
            <a:ext cx="8077200" cy="529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50585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C1F33C-5B71-47B9-BAEB-B2B66710AEF3}" type="datetime4">
              <a:rPr lang="en-US" smtClean="0"/>
              <a:pPr>
                <a:defRPr/>
              </a:pPr>
              <a:t>October 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C2C00-423E-4A1E-AC5D-011AABCC80F6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Decision support systems III.</a:t>
            </a:r>
            <a:br>
              <a:rPr lang="en-US" dirty="0" smtClean="0"/>
            </a:br>
            <a:r>
              <a:rPr lang="en-US" dirty="0" smtClean="0"/>
              <a:t>dependencies</a:t>
            </a:r>
            <a:endParaRPr lang="en-US" dirty="0"/>
          </a:p>
        </p:txBody>
      </p:sp>
      <p:pic>
        <p:nvPicPr>
          <p:cNvPr id="303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30868"/>
            <a:ext cx="7924800" cy="5227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31725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C1F33C-5B71-47B9-BAEB-B2B66710AEF3}" type="datetime4">
              <a:rPr lang="en-US" smtClean="0"/>
              <a:pPr>
                <a:defRPr/>
              </a:pPr>
              <a:t>October 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C2C00-423E-4A1E-AC5D-011AABCC80F6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Decision support systems IV.</a:t>
            </a:r>
            <a:br>
              <a:rPr lang="en-US" dirty="0" smtClean="0"/>
            </a:br>
            <a:r>
              <a:rPr lang="en-US" dirty="0" smtClean="0"/>
              <a:t>Conditional </a:t>
            </a:r>
            <a:r>
              <a:rPr lang="en-US" dirty="0" err="1" smtClean="0"/>
              <a:t>probabilites</a:t>
            </a:r>
            <a:endParaRPr lang="en-US" dirty="0"/>
          </a:p>
        </p:txBody>
      </p:sp>
      <p:pic>
        <p:nvPicPr>
          <p:cNvPr id="304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39545"/>
            <a:ext cx="7924800" cy="5218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7032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C1F33C-5B71-47B9-BAEB-B2B66710AEF3}" type="datetime4">
              <a:rPr lang="en-US" smtClean="0"/>
              <a:pPr>
                <a:defRPr/>
              </a:pPr>
              <a:t>October 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C2C00-423E-4A1E-AC5D-011AABCC80F6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Decision support systems V.</a:t>
            </a:r>
            <a:br>
              <a:rPr lang="en-US" dirty="0" smtClean="0"/>
            </a:br>
            <a:r>
              <a:rPr lang="en-US" dirty="0" smtClean="0"/>
              <a:t>utilities/losses</a:t>
            </a:r>
            <a:endParaRPr lang="en-US" dirty="0"/>
          </a:p>
        </p:txBody>
      </p:sp>
      <p:pic>
        <p:nvPicPr>
          <p:cNvPr id="305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524000"/>
            <a:ext cx="8150832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3187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C1F33C-5B71-47B9-BAEB-B2B66710AEF3}" type="datetime4">
              <a:rPr lang="en-US" smtClean="0"/>
              <a:pPr>
                <a:defRPr/>
              </a:pPr>
              <a:t>October 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C2C00-423E-4A1E-AC5D-011AABCC80F6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Decision support systems VI.</a:t>
            </a:r>
            <a:br>
              <a:rPr lang="en-US" dirty="0" smtClean="0"/>
            </a:br>
            <a:r>
              <a:rPr lang="en-US" dirty="0" smtClean="0"/>
              <a:t>inference</a:t>
            </a:r>
            <a:endParaRPr lang="en-US" dirty="0"/>
          </a:p>
        </p:txBody>
      </p:sp>
      <p:pic>
        <p:nvPicPr>
          <p:cNvPr id="308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813109"/>
            <a:ext cx="7705725" cy="5044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5393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0C1F33C-5B71-47B9-BAEB-B2B66710AEF3}" type="datetime4">
              <a:rPr lang="en-US" smtClean="0"/>
              <a:pPr>
                <a:defRPr/>
              </a:pPr>
              <a:t>October 9, 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C2C00-423E-4A1E-AC5D-011AABCC80F6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Decision support systems VII.</a:t>
            </a:r>
            <a:br>
              <a:rPr lang="en-US" dirty="0" smtClean="0"/>
            </a:br>
            <a:r>
              <a:rPr lang="en-US" dirty="0" smtClean="0"/>
              <a:t>Sensitivity of inference</a:t>
            </a:r>
            <a:endParaRPr lang="en-US" dirty="0"/>
          </a:p>
        </p:txBody>
      </p:sp>
      <p:pic>
        <p:nvPicPr>
          <p:cNvPr id="3092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03374"/>
            <a:ext cx="8181975" cy="5354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3407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Some caution: causes to think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481328"/>
            <a:ext cx="9144000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Can we represent exactly (in)dependencies by a BN?</a:t>
            </a:r>
          </a:p>
          <a:p>
            <a:pPr lvl="1"/>
            <a:r>
              <a:rPr lang="en-US" sz="2000" dirty="0" smtClean="0"/>
              <a:t>From a causal model? </a:t>
            </a:r>
            <a:r>
              <a:rPr lang="en-US" sz="2000" dirty="0" err="1" smtClean="0"/>
              <a:t>Suff</a:t>
            </a:r>
            <a:r>
              <a:rPr lang="en-US" sz="2000" dirty="0" smtClean="0"/>
              <a:t>.&amp;</a:t>
            </a:r>
            <a:r>
              <a:rPr lang="en-US" sz="2000" dirty="0" err="1" smtClean="0"/>
              <a:t>nec</a:t>
            </a:r>
            <a:r>
              <a:rPr lang="en-US" sz="2000" dirty="0" smtClean="0"/>
              <a:t>.? </a:t>
            </a:r>
          </a:p>
          <a:p>
            <a:r>
              <a:rPr lang="en-US" sz="2400" dirty="0" smtClean="0"/>
              <a:t>Can we interpret </a:t>
            </a:r>
          </a:p>
          <a:p>
            <a:pPr lvl="1"/>
            <a:r>
              <a:rPr lang="en-US" sz="2000" dirty="0" smtClean="0"/>
              <a:t>edges as causal relations</a:t>
            </a:r>
          </a:p>
          <a:p>
            <a:pPr lvl="2"/>
            <a:r>
              <a:rPr lang="en-US" sz="2000" dirty="0" smtClean="0"/>
              <a:t>with no hidden variables?</a:t>
            </a:r>
          </a:p>
          <a:p>
            <a:pPr lvl="2"/>
            <a:r>
              <a:rPr lang="en-US" sz="2000" dirty="0" smtClean="0"/>
              <a:t>in the presence of hidden variables?</a:t>
            </a:r>
          </a:p>
          <a:p>
            <a:pPr lvl="1"/>
            <a:r>
              <a:rPr lang="en-US" sz="2000" dirty="0" smtClean="0"/>
              <a:t>local models as autonomous mechanisms?</a:t>
            </a:r>
          </a:p>
          <a:p>
            <a:r>
              <a:rPr lang="en-US" sz="2400" dirty="0" smtClean="0"/>
              <a:t>Can we infer the effect of interventions?</a:t>
            </a:r>
          </a:p>
          <a:p>
            <a:r>
              <a:rPr lang="en-US" sz="2400" dirty="0" smtClean="0"/>
              <a:t>Optimal study design to infer the effect of interventions?</a:t>
            </a:r>
          </a:p>
          <a:p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607495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3243072"/>
          </a:xfrm>
        </p:spPr>
        <p:txBody>
          <a:bodyPr/>
          <a:lstStyle/>
          <a:p>
            <a:r>
              <a:rPr lang="en-US" dirty="0" smtClean="0"/>
              <a:t>In a Bayesian network, any query can be answered corresponding to passive observations: p(Q=</a:t>
            </a:r>
            <a:r>
              <a:rPr lang="en-US" dirty="0" err="1" smtClean="0"/>
              <a:t>q|E</a:t>
            </a:r>
            <a:r>
              <a:rPr lang="en-US" dirty="0" smtClean="0"/>
              <a:t>=e).</a:t>
            </a:r>
          </a:p>
          <a:p>
            <a:pPr lvl="1"/>
            <a:r>
              <a:rPr lang="en-US" dirty="0" smtClean="0"/>
              <a:t>What is the (conditional) probability of </a:t>
            </a:r>
            <a:r>
              <a:rPr lang="en-US" i="1" dirty="0" smtClean="0"/>
              <a:t>Q=q</a:t>
            </a:r>
            <a:r>
              <a:rPr lang="en-US" dirty="0" smtClean="0"/>
              <a:t> given that </a:t>
            </a:r>
            <a:r>
              <a:rPr lang="en-US" i="1" dirty="0" smtClean="0"/>
              <a:t>E=e.</a:t>
            </a:r>
          </a:p>
          <a:p>
            <a:pPr lvl="1"/>
            <a:r>
              <a:rPr lang="en-US" dirty="0" smtClean="0"/>
              <a:t>Note that Q can </a:t>
            </a:r>
            <a:r>
              <a:rPr lang="en-US" dirty="0" err="1" smtClean="0"/>
              <a:t>preceed</a:t>
            </a:r>
            <a:r>
              <a:rPr lang="en-US" dirty="0" smtClean="0"/>
              <a:t> temporally E.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8EF2FE-5331-490F-87A2-8C4838A08AF5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C2C00-423E-4A1E-AC5D-011AABCC80F6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Motivation: from observational inference…</a:t>
            </a:r>
            <a:endParaRPr lang="en-US" sz="3200" dirty="0"/>
          </a:p>
        </p:txBody>
      </p:sp>
      <p:sp>
        <p:nvSpPr>
          <p:cNvPr id="7" name="Oval 34"/>
          <p:cNvSpPr>
            <a:spLocks noChangeArrowheads="1"/>
          </p:cNvSpPr>
          <p:nvPr/>
        </p:nvSpPr>
        <p:spPr bwMode="auto">
          <a:xfrm>
            <a:off x="1295400" y="42672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X</a:t>
            </a:r>
            <a:endParaRPr lang="en-US"/>
          </a:p>
        </p:txBody>
      </p:sp>
      <p:sp>
        <p:nvSpPr>
          <p:cNvPr id="8" name="Oval 35"/>
          <p:cNvSpPr>
            <a:spLocks noChangeArrowheads="1"/>
          </p:cNvSpPr>
          <p:nvPr/>
        </p:nvSpPr>
        <p:spPr bwMode="auto">
          <a:xfrm>
            <a:off x="1295400" y="51054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Y</a:t>
            </a:r>
            <a:endParaRPr lang="en-US"/>
          </a:p>
        </p:txBody>
      </p:sp>
      <p:cxnSp>
        <p:nvCxnSpPr>
          <p:cNvPr id="9" name="Straight Arrow Connector 8"/>
          <p:cNvCxnSpPr>
            <a:stCxn id="7" idx="4"/>
            <a:endCxn id="8" idx="0"/>
          </p:cNvCxnSpPr>
          <p:nvPr/>
        </p:nvCxnSpPr>
        <p:spPr>
          <a:xfrm>
            <a:off x="1600200" y="48006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/>
          <p:cNvSpPr txBox="1">
            <a:spLocks/>
          </p:cNvSpPr>
          <p:nvPr/>
        </p:nvSpPr>
        <p:spPr>
          <a:xfrm>
            <a:off x="2286000" y="4267200"/>
            <a:ext cx="6629400" cy="17526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Specification: p(X), p(Y|X)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>
                <a:latin typeface="+mn-lt"/>
                <a:cs typeface="+mn-cs"/>
              </a:rPr>
              <a:t>Joint distribution: p(X,Y)</a:t>
            </a: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Inferences: p(X),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p(Y), </a:t>
            </a:r>
            <a:r>
              <a:rPr lang="en-US" sz="2700" dirty="0" smtClean="0"/>
              <a:t>p(Y|X), p(X|Y)</a:t>
            </a: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8758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3243072"/>
          </a:xfrm>
        </p:spPr>
        <p:txBody>
          <a:bodyPr>
            <a:noAutofit/>
          </a:bodyPr>
          <a:lstStyle/>
          <a:p>
            <a:r>
              <a:rPr lang="en-US" sz="2000" dirty="0" smtClean="0"/>
              <a:t>Perfect intervention: do(X=x) as set X to x.</a:t>
            </a:r>
          </a:p>
          <a:p>
            <a:r>
              <a:rPr lang="en-US" sz="2000" dirty="0" smtClean="0"/>
              <a:t>What is the relation of p(Q=</a:t>
            </a:r>
            <a:r>
              <a:rPr lang="en-US" sz="2000" dirty="0" err="1" smtClean="0"/>
              <a:t>q|E</a:t>
            </a:r>
            <a:r>
              <a:rPr lang="en-US" sz="2000" dirty="0" smtClean="0"/>
              <a:t>=e) and p(Q=</a:t>
            </a:r>
            <a:r>
              <a:rPr lang="en-US" sz="2000" dirty="0" err="1" smtClean="0"/>
              <a:t>q|do</a:t>
            </a:r>
            <a:r>
              <a:rPr lang="en-US" sz="2000" dirty="0" smtClean="0"/>
              <a:t>(E=e))?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What is a formal knowledge representation of a causal model?</a:t>
            </a:r>
          </a:p>
          <a:p>
            <a:r>
              <a:rPr lang="en-US" sz="2000" dirty="0" smtClean="0"/>
              <a:t>What is the formal inference method?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8EF2FE-5331-490F-87A2-8C4838A08AF5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C2C00-423E-4A1E-AC5D-011AABCC80F6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Motivation: to interventional inference…</a:t>
            </a:r>
            <a:endParaRPr lang="en-US" sz="3200" dirty="0"/>
          </a:p>
        </p:txBody>
      </p:sp>
      <p:sp>
        <p:nvSpPr>
          <p:cNvPr id="7" name="Oval 34"/>
          <p:cNvSpPr>
            <a:spLocks noChangeArrowheads="1"/>
          </p:cNvSpPr>
          <p:nvPr/>
        </p:nvSpPr>
        <p:spPr bwMode="auto">
          <a:xfrm>
            <a:off x="990600" y="21336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X</a:t>
            </a:r>
            <a:endParaRPr lang="en-US"/>
          </a:p>
        </p:txBody>
      </p:sp>
      <p:sp>
        <p:nvSpPr>
          <p:cNvPr id="8" name="Oval 35"/>
          <p:cNvSpPr>
            <a:spLocks noChangeArrowheads="1"/>
          </p:cNvSpPr>
          <p:nvPr/>
        </p:nvSpPr>
        <p:spPr bwMode="auto">
          <a:xfrm>
            <a:off x="990600" y="2971800"/>
            <a:ext cx="6096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/>
              <a:t>Y</a:t>
            </a:r>
            <a:endParaRPr lang="en-US"/>
          </a:p>
        </p:txBody>
      </p:sp>
      <p:cxnSp>
        <p:nvCxnSpPr>
          <p:cNvPr id="9" name="Straight Arrow Connector 8"/>
          <p:cNvCxnSpPr>
            <a:stCxn id="7" idx="4"/>
            <a:endCxn id="8" idx="0"/>
          </p:cNvCxnSpPr>
          <p:nvPr/>
        </p:nvCxnSpPr>
        <p:spPr>
          <a:xfrm>
            <a:off x="1295400" y="2667000"/>
            <a:ext cx="0" cy="304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1"/>
          <p:cNvSpPr txBox="1">
            <a:spLocks/>
          </p:cNvSpPr>
          <p:nvPr/>
        </p:nvSpPr>
        <p:spPr>
          <a:xfrm>
            <a:off x="1981200" y="2133600"/>
            <a:ext cx="6629400" cy="1752600"/>
          </a:xfrm>
          <a:prstGeom prst="rect">
            <a:avLst/>
          </a:prstGeom>
        </p:spPr>
        <p:txBody>
          <a:bodyPr vert="horz">
            <a:normAutofit fontScale="85000" lnSpcReduction="20000"/>
          </a:bodyPr>
          <a:lstStyle/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Specification: p(X), p(Y|X)</a:t>
            </a:r>
          </a:p>
          <a:p>
            <a:pPr marL="365760" marR="0" lvl="0" indent="-256032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tabLst/>
              <a:defRPr/>
            </a:pPr>
            <a:r>
              <a:rPr lang="en-US" sz="2700" dirty="0" smtClean="0">
                <a:latin typeface="+mn-lt"/>
                <a:cs typeface="+mn-cs"/>
              </a:rPr>
              <a:t>Joint distribution: p(X,Y)</a:t>
            </a:r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kumimoji="0" lang="en-US" sz="27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Inferences:</a:t>
            </a:r>
          </a:p>
          <a:p>
            <a:pPr marL="822960" lvl="1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700" dirty="0" smtClean="0"/>
              <a:t>p(Y|X=x)=p(</a:t>
            </a:r>
            <a:r>
              <a:rPr lang="en-US" sz="2700" dirty="0" err="1" smtClean="0"/>
              <a:t>Y|do</a:t>
            </a:r>
            <a:r>
              <a:rPr lang="en-US" sz="2700" dirty="0" smtClean="0"/>
              <a:t>(X=x))</a:t>
            </a:r>
          </a:p>
          <a:p>
            <a:pPr marL="822960" lvl="1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r>
              <a:rPr lang="en-US" sz="2700" dirty="0" smtClean="0"/>
              <a:t>p(X|Y=y)≠p(</a:t>
            </a:r>
            <a:r>
              <a:rPr lang="en-US" sz="2700" dirty="0" err="1" smtClean="0"/>
              <a:t>X|do</a:t>
            </a:r>
            <a:r>
              <a:rPr lang="en-US" sz="2700" dirty="0" smtClean="0"/>
              <a:t>(Y=y))</a:t>
            </a:r>
          </a:p>
          <a:p>
            <a:pPr marL="822960" lvl="1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endParaRPr lang="en-US" sz="2700" dirty="0" smtClean="0"/>
          </a:p>
          <a:p>
            <a:pPr marL="365760" lvl="0" indent="-256032" fontAlgn="auto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</a:pPr>
            <a:endParaRPr kumimoji="0" lang="en-US" sz="27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00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AI?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 smtClean="0"/>
              <a:t>AI approaches can be grouped as follows:</a:t>
            </a:r>
            <a:r>
              <a:rPr lang="en-US" dirty="0"/>
              <a:t>
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	Thinking humanly	Thinking rationally </a:t>
            </a:r>
          </a:p>
          <a:p>
            <a:pPr>
              <a:buFontTx/>
              <a:buNone/>
            </a:pPr>
            <a:r>
              <a:rPr lang="en-US" dirty="0"/>
              <a:t>	Acting humanly	Acting rationally </a:t>
            </a:r>
          </a:p>
          <a:p>
            <a:endParaRPr lang="en-US" dirty="0"/>
          </a:p>
          <a:p>
            <a:pPr>
              <a:buFontTx/>
              <a:buNone/>
            </a:pPr>
            <a:r>
              <a:rPr lang="en-US" dirty="0"/>
              <a:t>
</a:t>
            </a:r>
          </a:p>
        </p:txBody>
      </p:sp>
      <p:graphicFrame>
        <p:nvGraphicFramePr>
          <p:cNvPr id="7186" name="Group 18"/>
          <p:cNvGraphicFramePr>
            <a:graphicFrameLocks noGrp="1"/>
          </p:cNvGraphicFramePr>
          <p:nvPr/>
        </p:nvGraphicFramePr>
        <p:xfrm>
          <a:off x="762000" y="2743200"/>
          <a:ext cx="7086600" cy="1295400"/>
        </p:xfrm>
        <a:graphic>
          <a:graphicData uri="http://schemas.openxmlformats.org/drawingml/2006/table">
            <a:tbl>
              <a:tblPr/>
              <a:tblGrid>
                <a:gridCol w="3352800"/>
                <a:gridCol w="3733800"/>
              </a:tblGrid>
              <a:tr h="609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22672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762000"/>
            <a:ext cx="9525000" cy="3243072"/>
          </a:xfrm>
        </p:spPr>
        <p:txBody>
          <a:bodyPr>
            <a:noAutofit/>
          </a:bodyPr>
          <a:lstStyle/>
          <a:p>
            <a:r>
              <a:rPr lang="en-US" sz="2000" dirty="0" smtClean="0"/>
              <a:t>Imagery observations and interventions:</a:t>
            </a:r>
          </a:p>
          <a:p>
            <a:pPr lvl="1"/>
            <a:r>
              <a:rPr lang="en-US" sz="1600" dirty="0" smtClean="0"/>
              <a:t>We observed X=x, but imagine that x’ would have been observed: denoted as X’=x’.</a:t>
            </a:r>
          </a:p>
          <a:p>
            <a:pPr lvl="1"/>
            <a:r>
              <a:rPr lang="en-US" sz="1600" dirty="0" smtClean="0"/>
              <a:t>We set X=x, but imagine that x’ would have been set: denoted as do(X’=x’).</a:t>
            </a:r>
          </a:p>
          <a:p>
            <a:r>
              <a:rPr lang="en-US" sz="2400" dirty="0" smtClean="0"/>
              <a:t> What is the relation of </a:t>
            </a:r>
          </a:p>
          <a:p>
            <a:pPr lvl="1"/>
            <a:r>
              <a:rPr lang="en-US" sz="1600" dirty="0" smtClean="0"/>
              <a:t>Observational p(Q=</a:t>
            </a:r>
            <a:r>
              <a:rPr lang="en-US" sz="1600" dirty="0" err="1" smtClean="0"/>
              <a:t>q|E</a:t>
            </a:r>
            <a:r>
              <a:rPr lang="en-US" sz="1600" dirty="0" smtClean="0"/>
              <a:t>=e, X=x’) </a:t>
            </a:r>
          </a:p>
          <a:p>
            <a:pPr lvl="1"/>
            <a:r>
              <a:rPr lang="en-US" sz="1600" dirty="0" smtClean="0"/>
              <a:t>Interventional p(Q=</a:t>
            </a:r>
            <a:r>
              <a:rPr lang="en-US" sz="1600" dirty="0" err="1" smtClean="0"/>
              <a:t>q|E</a:t>
            </a:r>
            <a:r>
              <a:rPr lang="en-US" sz="1600" dirty="0" smtClean="0"/>
              <a:t>=e, do(X=x’))</a:t>
            </a:r>
          </a:p>
          <a:p>
            <a:pPr lvl="1"/>
            <a:r>
              <a:rPr lang="en-US" sz="1600" dirty="0" smtClean="0"/>
              <a:t>Counterfactual p(Q’=</a:t>
            </a:r>
            <a:r>
              <a:rPr lang="en-US" sz="1600" dirty="0" err="1" smtClean="0"/>
              <a:t>q’|Q</a:t>
            </a:r>
            <a:r>
              <a:rPr lang="en-US" sz="1600" dirty="0" smtClean="0"/>
              <a:t>=q, E=e, do(X=x), do(X’=x’))</a:t>
            </a:r>
          </a:p>
          <a:p>
            <a:pPr lvl="1"/>
            <a:endParaRPr lang="en-US" sz="1600" dirty="0" smtClean="0"/>
          </a:p>
          <a:p>
            <a:r>
              <a:rPr lang="en-US" sz="1800" dirty="0" smtClean="0"/>
              <a:t>O: What is the probability that the patient recovers if he takes the drug </a:t>
            </a:r>
            <a:r>
              <a:rPr lang="en-US" sz="1800" i="1" dirty="0" smtClean="0"/>
              <a:t>x’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I:What is the probability that the patient recovers if we prescribe* the drug </a:t>
            </a:r>
            <a:r>
              <a:rPr lang="en-US" sz="1800" i="1" dirty="0" smtClean="0"/>
              <a:t>x’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C: Given that the patient did not recovered for the drug x, what would have been the probability that patient recovers if we had prescribed* the drug </a:t>
            </a:r>
            <a:r>
              <a:rPr lang="en-US" sz="1800" i="1" dirty="0" smtClean="0"/>
              <a:t>x’</a:t>
            </a:r>
            <a:r>
              <a:rPr lang="en-US" sz="1800" dirty="0" smtClean="0"/>
              <a:t>, instead of </a:t>
            </a:r>
            <a:r>
              <a:rPr lang="en-US" sz="1800" i="1" dirty="0" smtClean="0"/>
              <a:t>x</a:t>
            </a:r>
            <a:r>
              <a:rPr lang="en-US" sz="1800" dirty="0" smtClean="0"/>
              <a:t>.</a:t>
            </a:r>
          </a:p>
          <a:p>
            <a:r>
              <a:rPr lang="en-US" sz="1800" dirty="0" smtClean="0"/>
              <a:t>~C (time-shifted): Given that patient did not recovered for the drug </a:t>
            </a:r>
            <a:r>
              <a:rPr lang="en-US" sz="1800" i="1" dirty="0" smtClean="0"/>
              <a:t>x </a:t>
            </a:r>
            <a:r>
              <a:rPr lang="en-US" sz="1800" dirty="0" smtClean="0"/>
              <a:t>and he has not respond well**, what is the probability that patient will recover if we change the prescribed* drug </a:t>
            </a:r>
            <a:r>
              <a:rPr lang="en-US" sz="1800" i="1" dirty="0" smtClean="0"/>
              <a:t>x to x’</a:t>
            </a:r>
            <a:r>
              <a:rPr lang="en-US" sz="1800" dirty="0" smtClean="0"/>
              <a:t>.</a:t>
            </a:r>
          </a:p>
          <a:p>
            <a:endParaRPr lang="en-US" sz="1800" dirty="0" smtClean="0"/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*: Assume that the patient is fully compliant.</a:t>
            </a:r>
          </a:p>
          <a:p>
            <a:r>
              <a:rPr lang="en-US" sz="1800" dirty="0" smtClean="0">
                <a:solidFill>
                  <a:schemeClr val="bg1">
                    <a:lumMod val="50000"/>
                  </a:schemeClr>
                </a:solidFill>
              </a:rPr>
              <a:t>**” expected to neither he will.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8EF2FE-5331-490F-87A2-8C4838A08AF5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C2C00-423E-4A1E-AC5D-011AABCC80F6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-152400"/>
            <a:ext cx="9144000" cy="1143000"/>
          </a:xfrm>
        </p:spPr>
        <p:txBody>
          <a:bodyPr>
            <a:noAutofit/>
          </a:bodyPr>
          <a:lstStyle/>
          <a:p>
            <a:r>
              <a:rPr lang="en-US" sz="3200" dirty="0" smtClean="0"/>
              <a:t>Motivation: and to counterfactual inference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72901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Challenges in a complex domain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763000" cy="47545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hu-HU" sz="2800" dirty="0" smtClean="0"/>
              <a:t>The domain is defined by the joint distribution</a:t>
            </a:r>
          </a:p>
          <a:p>
            <a:pPr lvl="1">
              <a:buNone/>
            </a:pPr>
            <a:r>
              <a:rPr lang="hu-HU" sz="2800" dirty="0" smtClean="0"/>
              <a:t>			P(X</a:t>
            </a:r>
            <a:r>
              <a:rPr lang="hu-HU" sz="2800" baseline="-25000" dirty="0" smtClean="0"/>
              <a:t>1</a:t>
            </a:r>
            <a:r>
              <a:rPr lang="hu-HU" sz="2800" dirty="0" smtClean="0"/>
              <a:t>,..., X</a:t>
            </a:r>
            <a:r>
              <a:rPr lang="hu-HU" sz="2800" baseline="-25000" dirty="0" smtClean="0"/>
              <a:t>n</a:t>
            </a:r>
            <a:r>
              <a:rPr lang="hu-HU" sz="2800" dirty="0" smtClean="0"/>
              <a:t>|Structure,parameters)</a:t>
            </a:r>
          </a:p>
          <a:p>
            <a:pPr marL="514350" indent="-514350">
              <a:buFont typeface="+mj-lt"/>
              <a:buAutoNum type="arabicPeriod"/>
            </a:pPr>
            <a:endParaRPr lang="hu-HU" sz="2800" dirty="0" smtClean="0"/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/>
              <a:t>Representation of </a:t>
            </a:r>
            <a:r>
              <a:rPr lang="en-US" sz="2800" dirty="0" err="1" smtClean="0"/>
              <a:t>parameteres</a:t>
            </a:r>
            <a:endParaRPr lang="hu-HU" sz="2800" dirty="0" smtClean="0"/>
          </a:p>
          <a:p>
            <a:pPr marL="914400" lvl="1" indent="-514350">
              <a:buNone/>
            </a:pPr>
            <a:endParaRPr lang="hu-HU" sz="2800" dirty="0" smtClean="0"/>
          </a:p>
          <a:p>
            <a:pPr marL="514350" lvl="1" indent="-514350">
              <a:buFont typeface="+mj-lt"/>
              <a:buAutoNum type="arabicPeriod" startAt="2"/>
            </a:pPr>
            <a:r>
              <a:rPr lang="en-US" sz="2800" dirty="0" smtClean="0"/>
              <a:t>R</a:t>
            </a:r>
            <a:r>
              <a:rPr lang="hu-HU" sz="2800" dirty="0" smtClean="0"/>
              <a:t>epresentation of independencies</a:t>
            </a:r>
          </a:p>
          <a:p>
            <a:pPr marL="857250" lvl="2" indent="-457200">
              <a:buNone/>
            </a:pPr>
            <a:endParaRPr lang="hu-HU" sz="28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R</a:t>
            </a:r>
            <a:r>
              <a:rPr lang="hu-HU" sz="2800" dirty="0" smtClean="0"/>
              <a:t>epresentation of causal relations</a:t>
            </a:r>
            <a:endParaRPr lang="en-US" sz="2800" dirty="0" smtClean="0"/>
          </a:p>
          <a:p>
            <a:pPr marL="514350" indent="-514350">
              <a:buFont typeface="+mj-lt"/>
              <a:buAutoNum type="arabicPeriod" startAt="3"/>
            </a:pPr>
            <a:endParaRPr lang="en-US" sz="2800" dirty="0" smtClean="0"/>
          </a:p>
          <a:p>
            <a:pPr marL="514350" indent="-514350">
              <a:buFont typeface="+mj-lt"/>
              <a:buAutoNum type="arabicPeriod" startAt="3"/>
            </a:pPr>
            <a:r>
              <a:rPr lang="en-US" sz="2800" dirty="0" smtClean="0"/>
              <a:t>Representation of possible worlds</a:t>
            </a:r>
            <a:endParaRPr lang="hu-HU" sz="28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6400800" y="3355538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quantitave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00800" y="4205406"/>
            <a:ext cx="1223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qualitative</a:t>
            </a:r>
            <a:endParaRPr lang="en-US" dirty="0"/>
          </a:p>
        </p:txBody>
      </p:sp>
      <p:sp>
        <p:nvSpPr>
          <p:cNvPr id="6" name="Up-Down Arrow 5"/>
          <p:cNvSpPr/>
          <p:nvPr/>
        </p:nvSpPr>
        <p:spPr>
          <a:xfrm>
            <a:off x="6781800" y="3736538"/>
            <a:ext cx="381000" cy="457200"/>
          </a:xfrm>
          <a:prstGeom prst="up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467600" y="3812738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passive</a:t>
            </a:r>
          </a:p>
          <a:p>
            <a:pPr algn="ctr"/>
            <a:r>
              <a:rPr lang="hu-HU" dirty="0" smtClean="0"/>
              <a:t>(observational)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899875" y="4953000"/>
            <a:ext cx="17107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dirty="0" smtClean="0"/>
              <a:t>Active</a:t>
            </a:r>
          </a:p>
          <a:p>
            <a:pPr algn="ctr"/>
            <a:r>
              <a:rPr lang="hu-HU" dirty="0" smtClean="0"/>
              <a:t>(interventional)</a:t>
            </a:r>
            <a:endParaRPr lang="en-US" dirty="0"/>
          </a:p>
        </p:txBody>
      </p:sp>
      <p:sp>
        <p:nvSpPr>
          <p:cNvPr id="9" name="Up-Down Arrow 8"/>
          <p:cNvSpPr/>
          <p:nvPr/>
        </p:nvSpPr>
        <p:spPr>
          <a:xfrm>
            <a:off x="7882925" y="4419600"/>
            <a:ext cx="381000" cy="457200"/>
          </a:xfrm>
          <a:prstGeom prst="up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  <p:sp>
        <p:nvSpPr>
          <p:cNvPr id="10" name="Right Brace 9"/>
          <p:cNvSpPr/>
          <p:nvPr/>
        </p:nvSpPr>
        <p:spPr>
          <a:xfrm>
            <a:off x="7315200" y="2974538"/>
            <a:ext cx="533400" cy="1789331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381000" y="373380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57200" y="4648200"/>
            <a:ext cx="6096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268089" y="3276600"/>
            <a:ext cx="4675511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dirty="0" smtClean="0"/>
              <a:t>„small number of parameters”</a:t>
            </a:r>
          </a:p>
          <a:p>
            <a:endParaRPr lang="hu-HU" sz="2400" dirty="0" smtClean="0"/>
          </a:p>
          <a:p>
            <a:r>
              <a:rPr lang="hu-HU" sz="2400" dirty="0" smtClean="0"/>
              <a:t>„what is relevant for diagnosis”</a:t>
            </a:r>
          </a:p>
          <a:p>
            <a:endParaRPr lang="hu-HU" sz="2400" dirty="0" smtClean="0"/>
          </a:p>
          <a:p>
            <a:endParaRPr lang="hu-HU" sz="2400" dirty="0" smtClean="0"/>
          </a:p>
          <a:p>
            <a:pPr marL="0" lvl="1"/>
            <a:r>
              <a:rPr lang="hu-HU" sz="2400" dirty="0" smtClean="0"/>
              <a:t>„what is the effect of a treatment”</a:t>
            </a:r>
          </a:p>
          <a:p>
            <a:endParaRPr lang="en-US" sz="2400" dirty="0"/>
          </a:p>
        </p:txBody>
      </p:sp>
      <p:sp>
        <p:nvSpPr>
          <p:cNvPr id="16" name="Cloud Callout 15"/>
          <p:cNvSpPr/>
          <p:nvPr/>
        </p:nvSpPr>
        <p:spPr>
          <a:xfrm>
            <a:off x="7620000" y="2514600"/>
            <a:ext cx="1219200" cy="609600"/>
          </a:xfrm>
          <a:prstGeom prst="cloudCallout">
            <a:avLst>
              <a:gd name="adj1" fmla="val 69123"/>
              <a:gd name="adj2" fmla="val 124757"/>
            </a:avLst>
          </a:prstGeom>
          <a:noFill/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394804" y="5562600"/>
            <a:ext cx="17876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Imagery</a:t>
            </a:r>
            <a:endParaRPr lang="hu-HU" dirty="0" smtClean="0"/>
          </a:p>
          <a:p>
            <a:pPr algn="ctr"/>
            <a:r>
              <a:rPr lang="hu-HU" dirty="0" smtClean="0"/>
              <a:t>(</a:t>
            </a:r>
            <a:r>
              <a:rPr lang="en-US" dirty="0" smtClean="0"/>
              <a:t>counterfactual</a:t>
            </a:r>
            <a:r>
              <a:rPr lang="hu-HU" dirty="0" smtClean="0"/>
              <a:t>)</a:t>
            </a:r>
            <a:endParaRPr lang="en-US" dirty="0"/>
          </a:p>
        </p:txBody>
      </p:sp>
      <p:sp>
        <p:nvSpPr>
          <p:cNvPr id="19" name="Up-Down Arrow 18"/>
          <p:cNvSpPr/>
          <p:nvPr/>
        </p:nvSpPr>
        <p:spPr>
          <a:xfrm>
            <a:off x="8305800" y="4953000"/>
            <a:ext cx="381000" cy="457200"/>
          </a:xfrm>
          <a:prstGeom prst="upDownArrow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22953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  <p:bldP spid="7" grpId="0"/>
      <p:bldP spid="8" grpId="0"/>
      <p:bldP spid="9" grpId="0" animBg="1"/>
      <p:bldP spid="10" grpId="0" animBg="1"/>
      <p:bldP spid="15" grpId="0"/>
      <p:bldP spid="16" grpId="0" animBg="1"/>
      <p:bldP spid="16" grpId="1" animBg="1"/>
      <p:bldP spid="18" grpId="0"/>
      <p:bldP spid="19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strong association,</a:t>
            </a:r>
          </a:p>
          <a:p>
            <a:r>
              <a:rPr lang="en-US" dirty="0" smtClean="0"/>
              <a:t>X precedes temporally Y,</a:t>
            </a:r>
          </a:p>
          <a:p>
            <a:r>
              <a:rPr lang="en-US" dirty="0" smtClean="0"/>
              <a:t>plausible explanation without alternative explanations based on confounding,</a:t>
            </a:r>
          </a:p>
          <a:p>
            <a:r>
              <a:rPr lang="en-US" dirty="0" smtClean="0"/>
              <a:t>necessity (generally: if cause is removed, effect is decreased or actually: y would not have been occurred with that much probability if x had not been present),</a:t>
            </a:r>
          </a:p>
          <a:p>
            <a:r>
              <a:rPr lang="en-US" dirty="0" smtClean="0"/>
              <a:t>sufficiency (generally: if exposure to cause is increased, effect is increased or actually: y would have been occurred with larger probability if x had been present).</a:t>
            </a:r>
          </a:p>
          <a:p>
            <a:endParaRPr lang="en-US" dirty="0" smtClean="0"/>
          </a:p>
          <a:p>
            <a:r>
              <a:rPr lang="en-US" dirty="0" smtClean="0"/>
              <a:t>Autonomous, transportable mechanism.</a:t>
            </a:r>
          </a:p>
          <a:p>
            <a:endParaRPr lang="en-US" dirty="0" smtClean="0"/>
          </a:p>
          <a:p>
            <a:r>
              <a:rPr lang="en-US" dirty="0" smtClean="0"/>
              <a:t>The probabilistic definition of causation formalizes many, but for example not the counterfactual aspects.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78EF2FE-5331-490F-87A2-8C4838A08AF5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A.I.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7C2C00-423E-4A1E-AC5D-011AABCC80F6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Principles of causality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08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76200"/>
            <a:ext cx="9144000" cy="990600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Local Causal Discovery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000" dirty="0" smtClean="0"/>
              <a:t>“can we interpret edges as causal relations in the presence of hidden variables?”</a:t>
            </a:r>
            <a:endParaRPr lang="en-US" dirty="0"/>
          </a:p>
        </p:txBody>
      </p:sp>
      <p:sp>
        <p:nvSpPr>
          <p:cNvPr id="58371" name="Text Box 3"/>
          <p:cNvSpPr txBox="1">
            <a:spLocks noGrp="1" noChangeArrowheads="1"/>
          </p:cNvSpPr>
          <p:nvPr>
            <p:ph type="body" idx="1"/>
          </p:nvPr>
        </p:nvSpPr>
        <p:spPr>
          <a:xfrm>
            <a:off x="381000" y="990600"/>
            <a:ext cx="8763000" cy="457200"/>
          </a:xfrm>
          <a:noFill/>
          <a:ln/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hu-HU" sz="1800" dirty="0" smtClean="0"/>
              <a:t>Can </a:t>
            </a:r>
            <a:r>
              <a:rPr lang="hu-HU" sz="1800" dirty="0"/>
              <a:t>we </a:t>
            </a:r>
            <a:r>
              <a:rPr lang="hu-HU" sz="1800" dirty="0" smtClean="0"/>
              <a:t>learn causal relations from </a:t>
            </a:r>
            <a:r>
              <a:rPr lang="hu-HU" sz="1800" dirty="0"/>
              <a:t>observational </a:t>
            </a:r>
            <a:r>
              <a:rPr lang="hu-HU" sz="1800" dirty="0" smtClean="0"/>
              <a:t>data in presence of confounders???</a:t>
            </a:r>
            <a:endParaRPr lang="hu-HU" sz="1800" dirty="0"/>
          </a:p>
        </p:txBody>
      </p:sp>
      <p:sp>
        <p:nvSpPr>
          <p:cNvPr id="58372" name="Oval 4"/>
          <p:cNvSpPr>
            <a:spLocks noChangeArrowheads="1"/>
          </p:cNvSpPr>
          <p:nvPr/>
        </p:nvSpPr>
        <p:spPr bwMode="auto">
          <a:xfrm>
            <a:off x="1539875" y="49530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E</a:t>
            </a:r>
            <a:endParaRPr lang="en-US">
              <a:latin typeface="Arial" charset="0"/>
            </a:endParaRPr>
          </a:p>
        </p:txBody>
      </p:sp>
      <p:sp>
        <p:nvSpPr>
          <p:cNvPr id="58373" name="Oval 5"/>
          <p:cNvSpPr>
            <a:spLocks noChangeArrowheads="1"/>
          </p:cNvSpPr>
          <p:nvPr/>
        </p:nvSpPr>
        <p:spPr bwMode="auto">
          <a:xfrm>
            <a:off x="1539875" y="54864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X</a:t>
            </a:r>
            <a:endParaRPr lang="en-US">
              <a:latin typeface="Arial" charset="0"/>
            </a:endParaRPr>
          </a:p>
        </p:txBody>
      </p:sp>
      <p:sp>
        <p:nvSpPr>
          <p:cNvPr id="58374" name="Oval 6"/>
          <p:cNvSpPr>
            <a:spLocks noChangeArrowheads="1"/>
          </p:cNvSpPr>
          <p:nvPr/>
        </p:nvSpPr>
        <p:spPr bwMode="auto">
          <a:xfrm>
            <a:off x="1539875" y="60960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Y</a:t>
            </a:r>
            <a:endParaRPr lang="en-US">
              <a:latin typeface="Arial" charset="0"/>
            </a:endParaRPr>
          </a:p>
        </p:txBody>
      </p:sp>
      <p:cxnSp>
        <p:nvCxnSpPr>
          <p:cNvPr id="58375" name="AutoShape 7"/>
          <p:cNvCxnSpPr>
            <a:cxnSpLocks noChangeShapeType="1"/>
            <a:stCxn id="58372" idx="4"/>
            <a:endCxn id="58373" idx="0"/>
          </p:cNvCxnSpPr>
          <p:nvPr/>
        </p:nvCxnSpPr>
        <p:spPr bwMode="auto">
          <a:xfrm>
            <a:off x="1768475" y="52578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376" name="AutoShape 8"/>
          <p:cNvCxnSpPr>
            <a:cxnSpLocks noChangeShapeType="1"/>
            <a:stCxn id="58373" idx="4"/>
            <a:endCxn id="58374" idx="0"/>
          </p:cNvCxnSpPr>
          <p:nvPr/>
        </p:nvCxnSpPr>
        <p:spPr bwMode="auto">
          <a:xfrm>
            <a:off x="1768475" y="57912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8377" name="Oval 9"/>
          <p:cNvSpPr>
            <a:spLocks noChangeArrowheads="1"/>
          </p:cNvSpPr>
          <p:nvPr/>
        </p:nvSpPr>
        <p:spPr bwMode="auto">
          <a:xfrm>
            <a:off x="3048000" y="5257800"/>
            <a:ext cx="4572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*</a:t>
            </a:r>
            <a:endParaRPr lang="en-US">
              <a:latin typeface="Arial" charset="0"/>
            </a:endParaRPr>
          </a:p>
        </p:txBody>
      </p:sp>
      <p:cxnSp>
        <p:nvCxnSpPr>
          <p:cNvPr id="58380" name="AutoShape 12"/>
          <p:cNvCxnSpPr>
            <a:cxnSpLocks noChangeShapeType="1"/>
          </p:cNvCxnSpPr>
          <p:nvPr/>
        </p:nvCxnSpPr>
        <p:spPr bwMode="auto">
          <a:xfrm flipH="1">
            <a:off x="1981200" y="5410200"/>
            <a:ext cx="1050925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58381" name="AutoShape 13"/>
          <p:cNvCxnSpPr>
            <a:cxnSpLocks noChangeShapeType="1"/>
            <a:stCxn id="58377" idx="4"/>
            <a:endCxn id="58374" idx="7"/>
          </p:cNvCxnSpPr>
          <p:nvPr/>
        </p:nvCxnSpPr>
        <p:spPr bwMode="auto">
          <a:xfrm flipH="1">
            <a:off x="1930400" y="5562600"/>
            <a:ext cx="1346200" cy="57785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8383" name="Text Box 15"/>
          <p:cNvSpPr txBox="1">
            <a:spLocks noChangeArrowheads="1"/>
          </p:cNvSpPr>
          <p:nvPr/>
        </p:nvSpPr>
        <p:spPr bwMode="auto">
          <a:xfrm>
            <a:off x="1524000" y="5729288"/>
            <a:ext cx="311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>
                <a:latin typeface="Arial" charset="0"/>
              </a:rPr>
              <a:t>?</a:t>
            </a:r>
            <a:endParaRPr lang="en-US">
              <a:latin typeface="Arial" charset="0"/>
            </a:endParaRPr>
          </a:p>
        </p:txBody>
      </p:sp>
      <p:sp>
        <p:nvSpPr>
          <p:cNvPr id="58388" name="AutoShape 20"/>
          <p:cNvSpPr>
            <a:spLocks noChangeArrowheads="1"/>
          </p:cNvSpPr>
          <p:nvPr/>
        </p:nvSpPr>
        <p:spPr bwMode="auto">
          <a:xfrm>
            <a:off x="2133600" y="4800600"/>
            <a:ext cx="914400" cy="609600"/>
          </a:xfrm>
          <a:prstGeom prst="cloudCallout">
            <a:avLst>
              <a:gd name="adj1" fmla="val -43750"/>
              <a:gd name="adj2" fmla="val 45051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 algn="ctr"/>
            <a:r>
              <a:rPr lang="hu-HU">
                <a:latin typeface="Arial" charset="0"/>
              </a:rPr>
              <a:t>???</a:t>
            </a:r>
            <a:endParaRPr lang="en-US">
              <a:latin typeface="Arial" charset="0"/>
            </a:endParaRPr>
          </a:p>
        </p:txBody>
      </p:sp>
      <p:sp>
        <p:nvSpPr>
          <p:cNvPr id="58389" name="Oval 21"/>
          <p:cNvSpPr>
            <a:spLocks noChangeArrowheads="1"/>
          </p:cNvSpPr>
          <p:nvPr/>
        </p:nvSpPr>
        <p:spPr bwMode="auto">
          <a:xfrm>
            <a:off x="1371600" y="1828800"/>
            <a:ext cx="1143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Smoking</a:t>
            </a:r>
            <a:endParaRPr lang="en-US">
              <a:latin typeface="Arial" charset="0"/>
            </a:endParaRPr>
          </a:p>
        </p:txBody>
      </p:sp>
      <p:sp>
        <p:nvSpPr>
          <p:cNvPr id="58390" name="Oval 22"/>
          <p:cNvSpPr>
            <a:spLocks noChangeArrowheads="1"/>
          </p:cNvSpPr>
          <p:nvPr/>
        </p:nvSpPr>
        <p:spPr bwMode="auto">
          <a:xfrm>
            <a:off x="1447800" y="3276600"/>
            <a:ext cx="10668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400">
                <a:latin typeface="Arial" charset="0"/>
              </a:rPr>
              <a:t>Lung cancer</a:t>
            </a:r>
            <a:endParaRPr lang="en-US" sz="1400">
              <a:latin typeface="Arial" charset="0"/>
            </a:endParaRPr>
          </a:p>
        </p:txBody>
      </p:sp>
      <p:cxnSp>
        <p:nvCxnSpPr>
          <p:cNvPr id="58391" name="AutoShape 23"/>
          <p:cNvCxnSpPr>
            <a:cxnSpLocks noChangeShapeType="1"/>
          </p:cNvCxnSpPr>
          <p:nvPr/>
        </p:nvCxnSpPr>
        <p:spPr bwMode="auto">
          <a:xfrm>
            <a:off x="1981200" y="2438400"/>
            <a:ext cx="0" cy="8159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8392" name="Text Box 24"/>
          <p:cNvSpPr txBox="1">
            <a:spLocks noChangeArrowheads="1"/>
          </p:cNvSpPr>
          <p:nvPr/>
        </p:nvSpPr>
        <p:spPr bwMode="auto">
          <a:xfrm>
            <a:off x="457200" y="3962400"/>
            <a:ext cx="8686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hu-HU" sz="2000" dirty="0"/>
              <a:t>Automated, tabula rasa causal inference from (passive) observation is possible, i.e. hidden, confounding variables can be excluded</a:t>
            </a:r>
          </a:p>
          <a:p>
            <a:pPr marL="342900" indent="-342900">
              <a:lnSpc>
                <a:spcPct val="80000"/>
              </a:lnSpc>
              <a:buClr>
                <a:schemeClr val="hlink"/>
              </a:buClr>
              <a:buSzPct val="65000"/>
              <a:buFont typeface="Wingdings" pitchFamily="2" charset="2"/>
              <a:buNone/>
            </a:pPr>
            <a:endParaRPr lang="hu-HU" sz="2000" dirty="0"/>
          </a:p>
        </p:txBody>
      </p:sp>
      <p:sp>
        <p:nvSpPr>
          <p:cNvPr id="58393" name="Oval 25"/>
          <p:cNvSpPr>
            <a:spLocks noChangeArrowheads="1"/>
          </p:cNvSpPr>
          <p:nvPr/>
        </p:nvSpPr>
        <p:spPr bwMode="auto">
          <a:xfrm>
            <a:off x="5181600" y="2209800"/>
            <a:ext cx="11430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Smoking</a:t>
            </a:r>
            <a:endParaRPr lang="en-US">
              <a:latin typeface="Arial" charset="0"/>
            </a:endParaRPr>
          </a:p>
        </p:txBody>
      </p:sp>
      <p:sp>
        <p:nvSpPr>
          <p:cNvPr id="58394" name="Oval 26"/>
          <p:cNvSpPr>
            <a:spLocks noChangeArrowheads="1"/>
          </p:cNvSpPr>
          <p:nvPr/>
        </p:nvSpPr>
        <p:spPr bwMode="auto">
          <a:xfrm>
            <a:off x="5334000" y="3276600"/>
            <a:ext cx="16764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 sz="1400">
                <a:latin typeface="Arial" charset="0"/>
              </a:rPr>
              <a:t>Lung cancer</a:t>
            </a:r>
            <a:endParaRPr lang="en-US" sz="1400">
              <a:latin typeface="Arial" charset="0"/>
            </a:endParaRPr>
          </a:p>
        </p:txBody>
      </p:sp>
      <p:sp>
        <p:nvSpPr>
          <p:cNvPr id="58396" name="Oval 28"/>
          <p:cNvSpPr>
            <a:spLocks noChangeArrowheads="1"/>
          </p:cNvSpPr>
          <p:nvPr/>
        </p:nvSpPr>
        <p:spPr bwMode="auto">
          <a:xfrm>
            <a:off x="6781800" y="1600200"/>
            <a:ext cx="2362200" cy="60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hu-HU">
                <a:latin typeface="Arial" charset="0"/>
              </a:rPr>
              <a:t>A genetic</a:t>
            </a:r>
          </a:p>
          <a:p>
            <a:pPr algn="ctr"/>
            <a:r>
              <a:rPr lang="hu-HU">
                <a:latin typeface="Arial" charset="0"/>
              </a:rPr>
              <a:t>polymorphism*</a:t>
            </a:r>
            <a:endParaRPr lang="en-US">
              <a:latin typeface="Arial" charset="0"/>
            </a:endParaRPr>
          </a:p>
        </p:txBody>
      </p:sp>
      <p:cxnSp>
        <p:nvCxnSpPr>
          <p:cNvPr id="58398" name="AutoShape 30"/>
          <p:cNvCxnSpPr>
            <a:cxnSpLocks noChangeShapeType="1"/>
            <a:stCxn id="58396" idx="4"/>
            <a:endCxn id="58394" idx="7"/>
          </p:cNvCxnSpPr>
          <p:nvPr/>
        </p:nvCxnSpPr>
        <p:spPr bwMode="auto">
          <a:xfrm flipH="1">
            <a:off x="6764338" y="2209800"/>
            <a:ext cx="1198562" cy="1155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58399" name="Text Box 31"/>
          <p:cNvSpPr txBox="1">
            <a:spLocks noChangeArrowheads="1"/>
          </p:cNvSpPr>
          <p:nvPr/>
        </p:nvSpPr>
        <p:spPr bwMode="auto">
          <a:xfrm>
            <a:off x="6324600" y="2757488"/>
            <a:ext cx="25320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Increased susceptibility</a:t>
            </a:r>
          </a:p>
        </p:txBody>
      </p:sp>
      <p:sp>
        <p:nvSpPr>
          <p:cNvPr id="58400" name="Text Box 32"/>
          <p:cNvSpPr txBox="1">
            <a:spLocks noChangeArrowheads="1"/>
          </p:cNvSpPr>
          <p:nvPr/>
        </p:nvSpPr>
        <p:spPr bwMode="auto">
          <a:xfrm>
            <a:off x="4419600" y="1752600"/>
            <a:ext cx="22987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hu-HU"/>
              <a:t>Increased propensity</a:t>
            </a:r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4876800" y="1676400"/>
            <a:ext cx="3429000" cy="2362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 flipH="1">
            <a:off x="5029200" y="1600200"/>
            <a:ext cx="3429000" cy="2362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 flipH="1">
            <a:off x="6248400" y="19812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06" name="Line 38"/>
          <p:cNvSpPr>
            <a:spLocks noChangeShapeType="1"/>
          </p:cNvSpPr>
          <p:nvPr/>
        </p:nvSpPr>
        <p:spPr bwMode="auto">
          <a:xfrm>
            <a:off x="2971800" y="5257800"/>
            <a:ext cx="609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407" name="Line 39"/>
          <p:cNvSpPr>
            <a:spLocks noChangeShapeType="1"/>
          </p:cNvSpPr>
          <p:nvPr/>
        </p:nvSpPr>
        <p:spPr bwMode="auto">
          <a:xfrm flipH="1">
            <a:off x="2971800" y="5257800"/>
            <a:ext cx="6096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70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hu-HU"/>
              <a:t>Automated discovery systems</a:t>
            </a:r>
          </a:p>
        </p:txBody>
      </p:sp>
      <p:pic>
        <p:nvPicPr>
          <p:cNvPr id="2201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900" y="4667250"/>
            <a:ext cx="3848100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016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343400"/>
            <a:ext cx="3933825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0165" name="Text Box 5"/>
          <p:cNvSpPr txBox="1">
            <a:spLocks noChangeArrowheads="1"/>
          </p:cNvSpPr>
          <p:nvPr/>
        </p:nvSpPr>
        <p:spPr bwMode="auto">
          <a:xfrm>
            <a:off x="152400" y="1219200"/>
            <a:ext cx="89916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hu-HU" sz="2000" dirty="0"/>
              <a:t> </a:t>
            </a:r>
            <a:r>
              <a:rPr lang="en-US" sz="2000" dirty="0"/>
              <a:t>Langley, P. (1978). Bacon: A general discovery system. </a:t>
            </a:r>
            <a:endParaRPr lang="hu-HU" sz="20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hu-HU" sz="2000" dirty="0"/>
              <a:t>…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hu-HU" sz="2000" dirty="0"/>
              <a:t> </a:t>
            </a:r>
            <a:r>
              <a:rPr lang="en-US" sz="2000" dirty="0"/>
              <a:t>Chrisman, L., Langley, P., &amp; Bay, S. (2003). Incorporating biological knowledge into evaluation of causal regulatory </a:t>
            </a:r>
            <a:r>
              <a:rPr lang="en-US" sz="2000" dirty="0" smtClean="0"/>
              <a:t>hypotheses</a:t>
            </a:r>
            <a:endParaRPr lang="hu-HU" sz="2000" dirty="0" smtClean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hu-HU" sz="2000" dirty="0" smtClean="0"/>
              <a:t>...</a:t>
            </a:r>
            <a:endParaRPr lang="hu-HU" sz="2000" dirty="0"/>
          </a:p>
          <a:p>
            <a:pPr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65000"/>
              <a:buFont typeface="Wingdings" pitchFamily="2" charset="2"/>
              <a:buChar char="n"/>
            </a:pPr>
            <a:r>
              <a:rPr lang="hu-HU" sz="2000" dirty="0"/>
              <a:t> </a:t>
            </a:r>
            <a:r>
              <a:rPr lang="en-US" sz="2000" dirty="0" err="1"/>
              <a:t>R.D.King</a:t>
            </a:r>
            <a:r>
              <a:rPr lang="hu-HU" sz="2000" dirty="0"/>
              <a:t> et al.</a:t>
            </a:r>
            <a:r>
              <a:rPr lang="en-US" sz="2000" dirty="0"/>
              <a:t>: The Automation of Science, Science, 2009</a:t>
            </a:r>
          </a:p>
          <a:p>
            <a:endParaRPr lang="hu-HU" sz="1600" dirty="0">
              <a:latin typeface="Arial" pitchFamily="34" charset="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5926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 cstate="print">
            <a:lum bright="51000" contrast="-67000"/>
          </a:blip>
          <a:srcRect/>
          <a:stretch>
            <a:fillRect/>
          </a:stretch>
        </p:blipFill>
        <p:spPr bwMode="auto">
          <a:xfrm>
            <a:off x="133576" y="1219200"/>
            <a:ext cx="8934224" cy="38436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Medical decision support</a:t>
            </a:r>
            <a:br>
              <a:rPr lang="en-US" dirty="0" smtClean="0"/>
            </a:br>
            <a:r>
              <a:rPr lang="en-US" dirty="0" smtClean="0"/>
              <a:t>o</a:t>
            </a:r>
            <a:r>
              <a:rPr lang="hu-HU" dirty="0" smtClean="0"/>
              <a:t>varian cancer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4525963"/>
          </a:xfrm>
        </p:spPr>
        <p:txBody>
          <a:bodyPr/>
          <a:lstStyle/>
          <a:p>
            <a:r>
              <a:rPr lang="hu-HU" dirty="0" smtClean="0"/>
              <a:t>Outperforms diagnosticians </a:t>
            </a:r>
            <a:r>
              <a:rPr lang="en-US" dirty="0" smtClean="0"/>
              <a:t>with moderate expertise (</a:t>
            </a:r>
            <a:r>
              <a:rPr lang="hu-HU" dirty="0" smtClean="0"/>
              <a:t>~evaluating &lt;1000 cases).</a:t>
            </a:r>
          </a:p>
          <a:p>
            <a:r>
              <a:rPr lang="hu-HU" dirty="0" smtClean="0"/>
              <a:t>400 parameteres, estimated in 40 hours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hu-HU" dirty="0" smtClean="0"/>
              <a:t>D.Timmerman and P.Antal.</a:t>
            </a:r>
            <a:r>
              <a:rPr lang="en-US" dirty="0" smtClean="0"/>
              <a:t>,2000)</a:t>
            </a:r>
            <a:endParaRPr lang="hu-HU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4953000"/>
            <a:ext cx="8610600" cy="914400"/>
          </a:xfrm>
          <a:prstGeom prst="rect">
            <a:avLst/>
          </a:prstGeom>
        </p:spPr>
        <p:txBody>
          <a:bodyPr vert="horz" rtlCol="0" anchor="ctr">
            <a:normAutofit fontScale="97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stellar" pitchFamily="18" charset="0"/>
              </a:rPr>
              <a:t>Bayes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stellar" pitchFamily="18" charset="0"/>
              </a:rPr>
              <a:t> Cube (~</a:t>
            </a:r>
            <a:r>
              <a:rPr kumimoji="0" lang="hu-HU" sz="18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stellar" pitchFamily="18" charset="0"/>
              </a:rPr>
              <a:t>Bayes Eye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stellar" pitchFamily="18" charset="0"/>
              </a:rPr>
              <a:t>)</a:t>
            </a:r>
            <a:b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Castellar" pitchFamily="18" charset="0"/>
              </a:rPr>
            </a:br>
            <a:r>
              <a:rPr kumimoji="0" lang="en-US" sz="2000" b="0" i="0" u="sng" strike="noStrike" kern="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hlinkClick r:id="rId3"/>
              </a:rPr>
              <a:t>http://mitpc40.mit.bme.hu/~balazs/BayesCube_131014_win64_alpha.zip</a:t>
            </a:r>
            <a:endParaRPr kumimoji="0" lang="en-US" sz="1800" b="1" i="0" u="none" strike="noStrike" kern="0" cap="none" spc="0" normalizeH="0" baseline="0" noProof="0" dirty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Castellar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Goal of the homework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Tx/>
              <a:buNone/>
            </a:pPr>
            <a:r>
              <a:rPr lang="hu-HU" altLang="en-US" dirty="0" smtClean="0"/>
              <a:t>Experience the </a:t>
            </a:r>
            <a:r>
              <a:rPr lang="hu-HU" altLang="en-US" dirty="0" smtClean="0"/>
              <a:t>multifaceted nature of Bayesian networks.</a:t>
            </a:r>
            <a:endParaRPr lang="en-US" altLang="en-US" dirty="0" smtClean="0"/>
          </a:p>
          <a:p>
            <a:r>
              <a:rPr lang="hu-HU" altLang="en-US" sz="1600" dirty="0" smtClean="0"/>
              <a:t>As a probabilistic logic knowledge base, it provides a coherent framework to represents beliefs (see Bayesian interpretation of probabilities).</a:t>
            </a:r>
            <a:endParaRPr lang="en-US" altLang="en-US" sz="1600" dirty="0" smtClean="0"/>
          </a:p>
          <a:p>
            <a:r>
              <a:rPr lang="hu-HU" altLang="en-US" sz="1600" dirty="0" smtClean="0"/>
              <a:t>As a decision network, it provides a coherent framework to represent preferences for actions.</a:t>
            </a:r>
            <a:endParaRPr lang="en-US" altLang="en-US" sz="1600" dirty="0" smtClean="0"/>
          </a:p>
          <a:p>
            <a:r>
              <a:rPr lang="hu-HU" altLang="en-US" sz="1600" dirty="0" smtClean="0"/>
              <a:t>As a dependency map, it explicitly represents the system of conditional independencies in a given domain.</a:t>
            </a:r>
            <a:endParaRPr lang="en-US" altLang="en-US" sz="1600" dirty="0" smtClean="0"/>
          </a:p>
          <a:p>
            <a:r>
              <a:rPr lang="hu-HU" altLang="en-US" sz="1600" dirty="0" smtClean="0"/>
              <a:t>As a causal map, it explicitly represents the system of causal relations in a given domain.</a:t>
            </a:r>
            <a:endParaRPr lang="en-US" altLang="en-US" sz="1600" dirty="0" smtClean="0"/>
          </a:p>
          <a:p>
            <a:r>
              <a:rPr lang="hu-HU" altLang="en-US" sz="1600" dirty="0" smtClean="0"/>
              <a:t>As a decomposable probabilistic graphical model, it parsimoniously represents the quantitative stochastic dependencies (the joint distribution) of a domain and it allows efficient observational inference.</a:t>
            </a:r>
            <a:endParaRPr lang="en-US" altLang="en-US" sz="1600" dirty="0" smtClean="0"/>
          </a:p>
          <a:p>
            <a:r>
              <a:rPr lang="hu-HU" altLang="en-US" sz="1600" dirty="0" smtClean="0"/>
              <a:t>As an uncertain causal model, it parsimoniously represents the quantitative, stochastic,  autonomous mechanisms in a domain and it allows efficient interventional and counterfactual inference.</a:t>
            </a:r>
            <a:endParaRPr lang="en-US" altLang="en-US" sz="1600" dirty="0" smtClean="0"/>
          </a:p>
        </p:txBody>
      </p:sp>
      <p:sp>
        <p:nvSpPr>
          <p:cNvPr id="717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A.I.: BN homework guide</a:t>
            </a:r>
          </a:p>
        </p:txBody>
      </p:sp>
    </p:spTree>
    <p:extLst>
      <p:ext uri="{BB962C8B-B14F-4D97-AF65-F5344CB8AC3E}">
        <p14:creationId xmlns:p14="http://schemas.microsoft.com/office/powerpoint/2010/main" val="78790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hu-HU" altLang="en-US" smtClean="0"/>
              <a:t>Obligatory and optional subtasks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u-HU" sz="2000" dirty="0" smtClean="0"/>
              <a:t>The minimal level contains the following </a:t>
            </a:r>
            <a:r>
              <a:rPr lang="hu-HU" sz="2000" dirty="0" smtClean="0"/>
              <a:t>subtasks:</a:t>
            </a:r>
            <a:endParaRPr lang="en-US" sz="2000" dirty="0" smtClean="0"/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Select a domain, select candidate </a:t>
            </a:r>
            <a:r>
              <a:rPr lang="hu-HU" sz="1600" dirty="0" smtClean="0">
                <a:ea typeface="+mn-ea"/>
                <a:cs typeface="+mn-cs"/>
              </a:rPr>
              <a:t>variables, </a:t>
            </a:r>
            <a:r>
              <a:rPr lang="hu-HU" sz="1600" dirty="0" smtClean="0">
                <a:ea typeface="+mn-ea"/>
                <a:cs typeface="+mn-cs"/>
              </a:rPr>
              <a:t>and sketch the structure of the Bayesian network model.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Consult it.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Quantify the Bayesian networks.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Evaluate it with global inference and „information sensitivity of inference” analysis.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Generate a data set from your model.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Learn a model from your data.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Compare the structural and parametric differences between the two models.</a:t>
            </a:r>
            <a:endParaRPr lang="en-US" sz="16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hu-HU" sz="2000" dirty="0" smtClean="0"/>
              <a:t>Optional tasks:</a:t>
            </a:r>
            <a:endParaRPr lang="en-US" sz="2000" dirty="0" smtClean="0"/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Analyse estimation </a:t>
            </a:r>
            <a:r>
              <a:rPr lang="hu-HU" sz="1600" dirty="0" smtClean="0">
                <a:ea typeface="+mn-ea"/>
                <a:cs typeface="+mn-cs"/>
              </a:rPr>
              <a:t>biases.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Investigate the effect of model uncertainty and sample size on learning: vary the strength of dependency  in the model (increase underconfidence to decrease information content) and sample size and see their effect on </a:t>
            </a:r>
            <a:r>
              <a:rPr lang="hu-HU" sz="1600" dirty="0" smtClean="0">
                <a:ea typeface="+mn-ea"/>
                <a:cs typeface="+mn-cs"/>
              </a:rPr>
              <a:t>learning.</a:t>
            </a:r>
            <a:endParaRPr lang="en-US" sz="1600" dirty="0" smtClean="0">
              <a:ea typeface="+mn-ea"/>
              <a:cs typeface="+mn-cs"/>
            </a:endParaRPr>
          </a:p>
          <a:p>
            <a:pPr>
              <a:defRPr/>
            </a:pPr>
            <a:endParaRPr lang="en-US" sz="2000" dirty="0"/>
          </a:p>
        </p:txBody>
      </p:sp>
      <p:sp>
        <p:nvSpPr>
          <p:cNvPr id="819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A.I.: BN homework guide</a:t>
            </a:r>
          </a:p>
        </p:txBody>
      </p:sp>
    </p:spTree>
    <p:extLst>
      <p:ext uri="{BB962C8B-B14F-4D97-AF65-F5344CB8AC3E}">
        <p14:creationId xmlns:p14="http://schemas.microsoft.com/office/powerpoint/2010/main" val="2682517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hu-HU" altLang="en-US" smtClean="0"/>
              <a:t>Documentation</a:t>
            </a:r>
            <a:endParaRPr lang="en-US" alt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838200" y="914400"/>
          <a:ext cx="7696200" cy="5397502"/>
        </p:xfrm>
        <a:graphic>
          <a:graphicData uri="http://schemas.openxmlformats.org/drawingml/2006/table">
            <a:tbl>
              <a:tblPr/>
              <a:tblGrid>
                <a:gridCol w="3111096"/>
                <a:gridCol w="4585104"/>
              </a:tblGrid>
              <a:tr h="630356">
                <a:tc>
                  <a:txBody>
                    <a:bodyPr/>
                    <a:lstStyle/>
                    <a:p>
                      <a:pPr marL="90678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Calibri"/>
                          <a:ea typeface="Calibri"/>
                          <a:cs typeface="Times New Roman"/>
                        </a:rPr>
                        <a:t>Domain description.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44" marR="12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latin typeface="Calibri"/>
                          <a:ea typeface="Calibri"/>
                          <a:cs typeface="Times New Roman"/>
                        </a:rPr>
                        <a:t>10-100 words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44" marR="12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Calibri"/>
                          <a:ea typeface="Calibri"/>
                          <a:cs typeface="Times New Roman"/>
                        </a:rPr>
                        <a:t>Variable definitions, with definitions of their values.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44" marR="12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latin typeface="Calibri"/>
                          <a:ea typeface="Calibri"/>
                          <a:cs typeface="Times New Roman"/>
                        </a:rPr>
                        <a:t>&lt;20 words/variable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44" marR="12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Calibri"/>
                          <a:ea typeface="Calibri"/>
                          <a:cs typeface="Times New Roman"/>
                        </a:rPr>
                        <a:t>Structure of the Bayesian network.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44" marR="12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latin typeface="Calibri"/>
                          <a:ea typeface="Calibri"/>
                          <a:cs typeface="Times New Roman"/>
                        </a:rPr>
                        <a:t>Explain the (preferably) causal order of the variables and interesting independencies in your model. 50-500 words + figure(s).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44" marR="12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084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Calibri"/>
                          <a:ea typeface="Calibri"/>
                          <a:cs typeface="Times New Roman"/>
                        </a:rPr>
                        <a:t>Quantify the Bayesian networks.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44" marR="12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latin typeface="Calibri"/>
                          <a:ea typeface="Calibri"/>
                          <a:cs typeface="Times New Roman"/>
                        </a:rPr>
                        <a:t>Illustrate your estimation in your model. 50-200 words + table(s)/figure(s).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44" marR="12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Calibri"/>
                          <a:ea typeface="Calibri"/>
                          <a:cs typeface="Times New Roman"/>
                        </a:rPr>
                        <a:t>Evaluate it with global inference and „information sensitivity of inference” analysis.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44" marR="12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latin typeface="Calibri"/>
                          <a:ea typeface="Calibri"/>
                          <a:cs typeface="Times New Roman"/>
                        </a:rPr>
                        <a:t>20-100 words + table(s)/figure(s).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44" marR="12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Calibri"/>
                          <a:ea typeface="Calibri"/>
                          <a:cs typeface="Times New Roman"/>
                        </a:rPr>
                        <a:t>Compare the structural and parametric differences between the constructed and learnt models.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44" marR="12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latin typeface="Calibri"/>
                          <a:ea typeface="Calibri"/>
                          <a:cs typeface="Times New Roman"/>
                        </a:rPr>
                        <a:t>50-200 words.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44" marR="12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04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Calibri"/>
                          <a:ea typeface="Calibri"/>
                          <a:cs typeface="Times New Roman"/>
                        </a:rPr>
                        <a:t>Analyse estimation biases.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44" marR="12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>
                          <a:latin typeface="Calibri"/>
                          <a:ea typeface="Calibri"/>
                          <a:cs typeface="Times New Roman"/>
                        </a:rPr>
                        <a:t>250-500 words + table(s)/figure(s).</a:t>
                      </a:r>
                      <a:endParaRPr lang="en-US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44" marR="12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412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Calibri"/>
                          <a:ea typeface="Calibri"/>
                          <a:cs typeface="Times New Roman"/>
                        </a:rPr>
                        <a:t>Investigate the effect of model uncertainty and sample size on learning.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44" marR="12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1600" dirty="0">
                          <a:latin typeface="Calibri"/>
                          <a:ea typeface="Calibri"/>
                          <a:cs typeface="Times New Roman"/>
                        </a:rPr>
                        <a:t>500-1000 words + table(s)/figure(s).</a:t>
                      </a:r>
                      <a:endParaRPr lang="en-US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2644" marR="126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0272" name="Rectangle 4"/>
          <p:cNvSpPr>
            <a:spLocks noChangeArrowheads="1"/>
          </p:cNvSpPr>
          <p:nvPr/>
        </p:nvSpPr>
        <p:spPr bwMode="auto">
          <a:xfrm>
            <a:off x="685800" y="6259513"/>
            <a:ext cx="8153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/>
              <a:t>The overall documentation can be 3-5 pages (minimal) or 5-10 pages (full).</a:t>
            </a:r>
            <a:endParaRPr lang="en-US" altLang="en-US" sz="1800"/>
          </a:p>
        </p:txBody>
      </p:sp>
    </p:spTree>
    <p:extLst>
      <p:ext uri="{BB962C8B-B14F-4D97-AF65-F5344CB8AC3E}">
        <p14:creationId xmlns:p14="http://schemas.microsoft.com/office/powerpoint/2010/main" val="3148549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hu-HU" altLang="en-US" smtClean="0"/>
              <a:t>Subtasks: importance of causality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u-HU" sz="2000" dirty="0" smtClean="0"/>
              <a:t>The minimal level contains the following subtasks (10 point):</a:t>
            </a:r>
            <a:endParaRPr lang="en-US" sz="2000" dirty="0" smtClean="0"/>
          </a:p>
          <a:p>
            <a:pPr lvl="1">
              <a:defRPr/>
            </a:pPr>
            <a:r>
              <a:rPr lang="hu-HU" sz="1600" b="1" dirty="0" smtClean="0">
                <a:solidFill>
                  <a:srgbClr val="0070C0"/>
                </a:solidFill>
                <a:ea typeface="+mn-ea"/>
                <a:cs typeface="+mn-cs"/>
              </a:rPr>
              <a:t>Select a domain, select candidate variables (5-10), and sketch the structure of the Bayesian network model.</a:t>
            </a:r>
            <a:endParaRPr lang="en-US" sz="1600" b="1" dirty="0" smtClean="0">
              <a:solidFill>
                <a:srgbClr val="0070C0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Consult it.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Quantify the Bayesian networks.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Evaluate it with global inference and „information sensitivity of inference” analysis.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Generate a data set from your model.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Learn a model from your data.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Compare the structural and parametric differences between the two models.</a:t>
            </a:r>
            <a:endParaRPr lang="en-US" sz="16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hu-HU" sz="2000" dirty="0" smtClean="0"/>
              <a:t>Optional tasks:</a:t>
            </a:r>
            <a:endParaRPr lang="en-US" sz="2000" dirty="0" smtClean="0"/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Analyse estimation biases (5 point).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Investigate the effect of model uncertainty and sample size on learning: vary the strength of dependency  in the model (increase underconfidence to decrease information content) and sample size and see their effect on learning (10 point).</a:t>
            </a:r>
            <a:endParaRPr lang="en-US" sz="1600" dirty="0" smtClean="0">
              <a:ea typeface="+mn-ea"/>
              <a:cs typeface="+mn-cs"/>
            </a:endParaRPr>
          </a:p>
          <a:p>
            <a:pPr>
              <a:defRPr/>
            </a:pPr>
            <a:endParaRPr lang="en-US" sz="2000" dirty="0"/>
          </a:p>
        </p:txBody>
      </p:sp>
      <p:sp>
        <p:nvSpPr>
          <p:cNvPr id="1229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A.I.: BN homework guide</a:t>
            </a:r>
          </a:p>
        </p:txBody>
      </p:sp>
    </p:spTree>
    <p:extLst>
      <p:ext uri="{BB962C8B-B14F-4D97-AF65-F5344CB8AC3E}">
        <p14:creationId xmlns:p14="http://schemas.microsoft.com/office/powerpoint/2010/main" val="2354081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Acting humanly: Turing Test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80000"/>
              </a:lnSpc>
            </a:pPr>
            <a:r>
              <a:rPr lang="en-US" sz="2000" dirty="0"/>
              <a:t>Turing (1950) "Computing machinery and intelligence":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"Can machines think?" </a:t>
            </a:r>
            <a:r>
              <a:rPr lang="en-US" sz="2000" dirty="0">
                <a:sym typeface="Wingdings" pitchFamily="2" charset="2"/>
              </a:rPr>
              <a:t></a:t>
            </a:r>
            <a:r>
              <a:rPr lang="en-US" sz="2000" dirty="0"/>
              <a:t> "Can machines behave intelligently?"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Operational test for intelligent behavior: the Imitation Game</a:t>
            </a:r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</a:pPr>
            <a:endParaRPr lang="en-US" sz="2000" dirty="0"/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/>
              <a:t>
</a:t>
            </a:r>
            <a:endParaRPr lang="en-US" sz="2000" dirty="0" smtClean="0"/>
          </a:p>
          <a:p>
            <a:pPr>
              <a:lnSpc>
                <a:spcPct val="80000"/>
              </a:lnSpc>
              <a:buFontTx/>
              <a:buNone/>
            </a:pPr>
            <a:endParaRPr lang="en-US" sz="2000" dirty="0"/>
          </a:p>
          <a:p>
            <a:pPr>
              <a:lnSpc>
                <a:spcPct val="80000"/>
              </a:lnSpc>
            </a:pPr>
            <a:r>
              <a:rPr lang="en-US" sz="2000" dirty="0"/>
              <a:t>Predicted that by 2000, a machine might have a 30% chance of fooling a lay person for 5 minutes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Anticipated all major arguments against AI in following 50 years</a:t>
            </a:r>
          </a:p>
          <a:p>
            <a:pPr>
              <a:lnSpc>
                <a:spcPct val="80000"/>
              </a:lnSpc>
            </a:pPr>
            <a:r>
              <a:rPr lang="en-US" sz="2000" dirty="0"/>
              <a:t>Suggested major components of AI: knowledge, reasoning, language understanding, learning
</a:t>
            </a:r>
          </a:p>
        </p:txBody>
      </p:sp>
      <p:pic>
        <p:nvPicPr>
          <p:cNvPr id="8196" name="Picture 4" descr="turi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590800"/>
            <a:ext cx="3948113" cy="13684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54002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hu-HU" altLang="en-US" smtClean="0"/>
              <a:t>Subtasks: canonical models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u-HU" sz="2000" dirty="0" smtClean="0"/>
              <a:t>The minimal level contains the following subtasks (10 point):</a:t>
            </a:r>
            <a:endParaRPr lang="en-US" sz="2000" dirty="0" smtClean="0"/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Select a domain, select candidate variables (5-10), and sketch the structure of the Bayesian network model.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Consult it.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b="1" dirty="0" smtClean="0">
                <a:solidFill>
                  <a:srgbClr val="0070C0"/>
                </a:solidFill>
                <a:ea typeface="+mn-ea"/>
                <a:cs typeface="+mn-cs"/>
              </a:rPr>
              <a:t>Quantify the Bayesian networks.</a:t>
            </a: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Evaluate it with global inference and „information sensitivity of inference” analysis.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Generate a data set from your model.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Learn a model from your data.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Compare the structural and parametric differences between the two models.</a:t>
            </a:r>
            <a:endParaRPr lang="en-US" sz="16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hu-HU" sz="2000" dirty="0" smtClean="0"/>
              <a:t>Optional tasks:</a:t>
            </a:r>
            <a:endParaRPr lang="en-US" sz="2000" dirty="0" smtClean="0"/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Analyse estimation biases (5 point).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Investigate the effect of model uncertainty and sample size on learning: vary the strength of dependency  in the model (increase underconfidence to decrease information content) and sample size and see their effect on learning (10 point).</a:t>
            </a:r>
            <a:endParaRPr lang="en-US" sz="1600" dirty="0" smtClean="0">
              <a:ea typeface="+mn-ea"/>
              <a:cs typeface="+mn-cs"/>
            </a:endParaRPr>
          </a:p>
          <a:p>
            <a:pPr>
              <a:defRPr/>
            </a:pPr>
            <a:endParaRPr lang="en-US" sz="2000" dirty="0"/>
          </a:p>
        </p:txBody>
      </p:sp>
      <p:sp>
        <p:nvSpPr>
          <p:cNvPr id="1331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A.I.: BN homework guide</a:t>
            </a:r>
          </a:p>
        </p:txBody>
      </p:sp>
    </p:spTree>
    <p:extLst>
      <p:ext uri="{BB962C8B-B14F-4D97-AF65-F5344CB8AC3E}">
        <p14:creationId xmlns:p14="http://schemas.microsoft.com/office/powerpoint/2010/main" val="1722903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Noisy-OR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381875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Date Placeholder 6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A.I.: BN homework guide</a:t>
            </a:r>
          </a:p>
        </p:txBody>
      </p:sp>
    </p:spTree>
    <p:extLst>
      <p:ext uri="{BB962C8B-B14F-4D97-AF65-F5344CB8AC3E}">
        <p14:creationId xmlns:p14="http://schemas.microsoft.com/office/powerpoint/2010/main" val="160902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Isosceles Triangle 72"/>
          <p:cNvSpPr/>
          <p:nvPr/>
        </p:nvSpPr>
        <p:spPr>
          <a:xfrm>
            <a:off x="4724400" y="3306763"/>
            <a:ext cx="3124200" cy="182880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72" name="Isosceles Triangle 71"/>
          <p:cNvSpPr/>
          <p:nvPr/>
        </p:nvSpPr>
        <p:spPr>
          <a:xfrm>
            <a:off x="1219200" y="3230563"/>
            <a:ext cx="3124200" cy="1828800"/>
          </a:xfrm>
          <a:prstGeom prst="triangle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1536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pPr eaLnBrk="1" hangingPunct="1"/>
            <a:r>
              <a:rPr lang="hu-HU" altLang="en-US" smtClean="0"/>
              <a:t>Decision trees</a:t>
            </a:r>
            <a:r>
              <a:rPr lang="en-US" altLang="en-US" smtClean="0"/>
              <a:t>, decision graphs</a:t>
            </a:r>
          </a:p>
        </p:txBody>
      </p:sp>
      <p:sp>
        <p:nvSpPr>
          <p:cNvPr id="15365" name="Oval 4"/>
          <p:cNvSpPr>
            <a:spLocks noChangeArrowheads="1"/>
          </p:cNvSpPr>
          <p:nvPr/>
        </p:nvSpPr>
        <p:spPr bwMode="auto">
          <a:xfrm>
            <a:off x="2133600" y="3611563"/>
            <a:ext cx="1219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Mutation</a:t>
            </a:r>
          </a:p>
        </p:txBody>
      </p:sp>
      <p:sp>
        <p:nvSpPr>
          <p:cNvPr id="15366" name="Oval 6"/>
          <p:cNvSpPr>
            <a:spLocks noChangeArrowheads="1"/>
          </p:cNvSpPr>
          <p:nvPr/>
        </p:nvSpPr>
        <p:spPr bwMode="auto">
          <a:xfrm>
            <a:off x="1066800" y="2620963"/>
            <a:ext cx="1219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Onset</a:t>
            </a:r>
          </a:p>
        </p:txBody>
      </p:sp>
      <p:sp>
        <p:nvSpPr>
          <p:cNvPr id="15367" name="Oval 7"/>
          <p:cNvSpPr>
            <a:spLocks noChangeArrowheads="1"/>
          </p:cNvSpPr>
          <p:nvPr/>
        </p:nvSpPr>
        <p:spPr bwMode="auto">
          <a:xfrm>
            <a:off x="2133600" y="1554163"/>
            <a:ext cx="1524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800"/>
              <a:t>Bleeding</a:t>
            </a:r>
            <a:endParaRPr lang="en-US" altLang="en-US" sz="1800"/>
          </a:p>
        </p:txBody>
      </p:sp>
      <p:cxnSp>
        <p:nvCxnSpPr>
          <p:cNvPr id="15368" name="AutoShape 11"/>
          <p:cNvCxnSpPr>
            <a:cxnSpLocks noChangeShapeType="1"/>
            <a:stCxn id="15366" idx="5"/>
            <a:endCxn id="15365" idx="0"/>
          </p:cNvCxnSpPr>
          <p:nvPr/>
        </p:nvCxnSpPr>
        <p:spPr bwMode="auto">
          <a:xfrm rot="16200000" flipH="1">
            <a:off x="2158206" y="3026569"/>
            <a:ext cx="534988" cy="63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9" name="AutoShape 12"/>
          <p:cNvCxnSpPr>
            <a:cxnSpLocks noChangeShapeType="1"/>
          </p:cNvCxnSpPr>
          <p:nvPr/>
        </p:nvCxnSpPr>
        <p:spPr bwMode="auto">
          <a:xfrm rot="5400000">
            <a:off x="876300" y="3192463"/>
            <a:ext cx="5334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0" name="AutoShape 13"/>
          <p:cNvCxnSpPr>
            <a:cxnSpLocks noChangeShapeType="1"/>
            <a:stCxn id="15367" idx="3"/>
            <a:endCxn id="15366" idx="0"/>
          </p:cNvCxnSpPr>
          <p:nvPr/>
        </p:nvCxnSpPr>
        <p:spPr bwMode="auto">
          <a:xfrm rot="5400000">
            <a:off x="1711325" y="1974850"/>
            <a:ext cx="611188" cy="681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1" name="AutoShape 14"/>
          <p:cNvCxnSpPr>
            <a:cxnSpLocks noChangeShapeType="1"/>
            <a:stCxn id="15367" idx="5"/>
            <a:endCxn id="15374" idx="0"/>
          </p:cNvCxnSpPr>
          <p:nvPr/>
        </p:nvCxnSpPr>
        <p:spPr bwMode="auto">
          <a:xfrm rot="16200000" flipH="1">
            <a:off x="3582988" y="1860550"/>
            <a:ext cx="611188" cy="9096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72" name="Text Box 26"/>
          <p:cNvSpPr txBox="1">
            <a:spLocks noChangeArrowheads="1"/>
          </p:cNvSpPr>
          <p:nvPr/>
        </p:nvSpPr>
        <p:spPr bwMode="auto">
          <a:xfrm>
            <a:off x="1524000" y="2087563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/>
              <a:t>absent</a:t>
            </a:r>
            <a:endParaRPr lang="en-US" altLang="en-US" sz="1800"/>
          </a:p>
        </p:txBody>
      </p:sp>
      <p:sp>
        <p:nvSpPr>
          <p:cNvPr id="15373" name="Text Box 28"/>
          <p:cNvSpPr txBox="1">
            <a:spLocks noChangeArrowheads="1"/>
          </p:cNvSpPr>
          <p:nvPr/>
        </p:nvSpPr>
        <p:spPr bwMode="auto">
          <a:xfrm>
            <a:off x="3240088" y="4606925"/>
            <a:ext cx="12192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P(D|</a:t>
            </a:r>
            <a:r>
              <a:rPr lang="hu-HU" altLang="en-US" sz="1800"/>
              <a:t>a,l,m</a:t>
            </a:r>
            <a:r>
              <a:rPr lang="en-US" altLang="en-US" sz="1800"/>
              <a:t>)</a:t>
            </a:r>
          </a:p>
        </p:txBody>
      </p:sp>
      <p:sp>
        <p:nvSpPr>
          <p:cNvPr id="15374" name="Oval 7"/>
          <p:cNvSpPr>
            <a:spLocks noChangeArrowheads="1"/>
          </p:cNvSpPr>
          <p:nvPr/>
        </p:nvSpPr>
        <p:spPr bwMode="auto">
          <a:xfrm>
            <a:off x="3581400" y="2620963"/>
            <a:ext cx="15240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hu-HU" altLang="en-US" sz="1800"/>
              <a:t>Regularity</a:t>
            </a:r>
            <a:endParaRPr lang="en-US" altLang="en-US" sz="1800"/>
          </a:p>
        </p:txBody>
      </p:sp>
      <p:sp>
        <p:nvSpPr>
          <p:cNvPr id="15375" name="Text Box 26"/>
          <p:cNvSpPr txBox="1">
            <a:spLocks noChangeArrowheads="1"/>
          </p:cNvSpPr>
          <p:nvPr/>
        </p:nvSpPr>
        <p:spPr bwMode="auto">
          <a:xfrm>
            <a:off x="3352800" y="2087563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/>
              <a:t>weak</a:t>
            </a:r>
            <a:endParaRPr lang="en-US" altLang="en-US" sz="1800"/>
          </a:p>
        </p:txBody>
      </p:sp>
      <p:sp>
        <p:nvSpPr>
          <p:cNvPr id="15376" name="Text Box 26"/>
          <p:cNvSpPr txBox="1">
            <a:spLocks noChangeArrowheads="1"/>
          </p:cNvSpPr>
          <p:nvPr/>
        </p:nvSpPr>
        <p:spPr bwMode="auto">
          <a:xfrm>
            <a:off x="152400" y="316547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/>
              <a:t>Onset=early</a:t>
            </a:r>
            <a:endParaRPr lang="en-US" altLang="en-US" sz="1800"/>
          </a:p>
        </p:txBody>
      </p:sp>
      <p:sp>
        <p:nvSpPr>
          <p:cNvPr id="15377" name="Text Box 26"/>
          <p:cNvSpPr txBox="1">
            <a:spLocks noChangeArrowheads="1"/>
          </p:cNvSpPr>
          <p:nvPr/>
        </p:nvSpPr>
        <p:spPr bwMode="auto">
          <a:xfrm>
            <a:off x="1676400" y="316547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/>
              <a:t>Onset=late</a:t>
            </a:r>
            <a:endParaRPr lang="en-US" altLang="en-US" sz="1800"/>
          </a:p>
        </p:txBody>
      </p:sp>
      <p:cxnSp>
        <p:nvCxnSpPr>
          <p:cNvPr id="15378" name="AutoShape 11"/>
          <p:cNvCxnSpPr>
            <a:cxnSpLocks noChangeShapeType="1"/>
          </p:cNvCxnSpPr>
          <p:nvPr/>
        </p:nvCxnSpPr>
        <p:spPr bwMode="auto">
          <a:xfrm rot="16200000" flipH="1">
            <a:off x="3148806" y="4017169"/>
            <a:ext cx="534988" cy="63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79" name="AutoShape 12"/>
          <p:cNvCxnSpPr>
            <a:cxnSpLocks noChangeShapeType="1"/>
          </p:cNvCxnSpPr>
          <p:nvPr/>
        </p:nvCxnSpPr>
        <p:spPr bwMode="auto">
          <a:xfrm rot="5400000">
            <a:off x="1866900" y="4183063"/>
            <a:ext cx="5334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0" name="Text Box 26"/>
          <p:cNvSpPr txBox="1">
            <a:spLocks noChangeArrowheads="1"/>
          </p:cNvSpPr>
          <p:nvPr/>
        </p:nvSpPr>
        <p:spPr bwMode="auto">
          <a:xfrm>
            <a:off x="1143000" y="415607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/>
              <a:t>h.wild</a:t>
            </a:r>
            <a:endParaRPr lang="en-US" altLang="en-US" sz="1800"/>
          </a:p>
        </p:txBody>
      </p:sp>
      <p:cxnSp>
        <p:nvCxnSpPr>
          <p:cNvPr id="48" name="AutoShape 11"/>
          <p:cNvCxnSpPr>
            <a:cxnSpLocks noChangeShapeType="1"/>
          </p:cNvCxnSpPr>
          <p:nvPr/>
        </p:nvCxnSpPr>
        <p:spPr bwMode="auto">
          <a:xfrm rot="16200000" flipH="1">
            <a:off x="4977606" y="3104357"/>
            <a:ext cx="534987" cy="63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82" name="AutoShape 12"/>
          <p:cNvCxnSpPr>
            <a:cxnSpLocks noChangeShapeType="1"/>
          </p:cNvCxnSpPr>
          <p:nvPr/>
        </p:nvCxnSpPr>
        <p:spPr bwMode="auto">
          <a:xfrm rot="5400000">
            <a:off x="3848100" y="3192463"/>
            <a:ext cx="5334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3" name="Text Box 26"/>
          <p:cNvSpPr txBox="1">
            <a:spLocks noChangeArrowheads="1"/>
          </p:cNvSpPr>
          <p:nvPr/>
        </p:nvSpPr>
        <p:spPr bwMode="auto">
          <a:xfrm>
            <a:off x="3429000" y="3306763"/>
            <a:ext cx="914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/>
              <a:t>regular</a:t>
            </a:r>
            <a:endParaRPr lang="en-US" altLang="en-US" sz="1800"/>
          </a:p>
        </p:txBody>
      </p:sp>
      <p:sp>
        <p:nvSpPr>
          <p:cNvPr id="15384" name="Text Box 26"/>
          <p:cNvSpPr txBox="1">
            <a:spLocks noChangeArrowheads="1"/>
          </p:cNvSpPr>
          <p:nvPr/>
        </p:nvSpPr>
        <p:spPr bwMode="auto">
          <a:xfrm>
            <a:off x="4876800" y="3230563"/>
            <a:ext cx="1143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/>
              <a:t>irregular</a:t>
            </a:r>
            <a:endParaRPr lang="en-US" altLang="en-US" sz="1800"/>
          </a:p>
        </p:txBody>
      </p:sp>
      <p:sp>
        <p:nvSpPr>
          <p:cNvPr id="15385" name="Text Box 26"/>
          <p:cNvSpPr txBox="1">
            <a:spLocks noChangeArrowheads="1"/>
          </p:cNvSpPr>
          <p:nvPr/>
        </p:nvSpPr>
        <p:spPr bwMode="auto">
          <a:xfrm>
            <a:off x="2743200" y="415607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/>
              <a:t>mutated</a:t>
            </a:r>
            <a:endParaRPr lang="en-US" altLang="en-US" sz="1800"/>
          </a:p>
        </p:txBody>
      </p:sp>
      <p:sp>
        <p:nvSpPr>
          <p:cNvPr id="15386" name="Text Box 28"/>
          <p:cNvSpPr txBox="1">
            <a:spLocks noChangeArrowheads="1"/>
          </p:cNvSpPr>
          <p:nvPr/>
        </p:nvSpPr>
        <p:spPr bwMode="auto">
          <a:xfrm>
            <a:off x="1371600" y="4678363"/>
            <a:ext cx="1436688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P(D|</a:t>
            </a:r>
            <a:r>
              <a:rPr lang="hu-HU" altLang="en-US" sz="1800"/>
              <a:t>a,l,h.w.</a:t>
            </a:r>
            <a:r>
              <a:rPr lang="en-US" altLang="en-US" sz="1800"/>
              <a:t>)</a:t>
            </a:r>
          </a:p>
        </p:txBody>
      </p:sp>
      <p:sp>
        <p:nvSpPr>
          <p:cNvPr id="15387" name="Text Box 28"/>
          <p:cNvSpPr txBox="1">
            <a:spLocks noChangeArrowheads="1"/>
          </p:cNvSpPr>
          <p:nvPr/>
        </p:nvSpPr>
        <p:spPr bwMode="auto">
          <a:xfrm>
            <a:off x="381000" y="3611563"/>
            <a:ext cx="1039813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P(D|</a:t>
            </a:r>
            <a:r>
              <a:rPr lang="hu-HU" altLang="en-US" sz="1800"/>
              <a:t>a,e)</a:t>
            </a:r>
            <a:endParaRPr lang="en-US" altLang="en-US" sz="1800"/>
          </a:p>
        </p:txBody>
      </p:sp>
      <p:cxnSp>
        <p:nvCxnSpPr>
          <p:cNvPr id="15388" name="AutoShape 14"/>
          <p:cNvCxnSpPr>
            <a:cxnSpLocks noChangeShapeType="1"/>
            <a:stCxn id="15367" idx="6"/>
          </p:cNvCxnSpPr>
          <p:nvPr/>
        </p:nvCxnSpPr>
        <p:spPr bwMode="auto">
          <a:xfrm>
            <a:off x="3657600" y="1820863"/>
            <a:ext cx="2057400" cy="80168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89" name="Text Box 26"/>
          <p:cNvSpPr txBox="1">
            <a:spLocks noChangeArrowheads="1"/>
          </p:cNvSpPr>
          <p:nvPr/>
        </p:nvSpPr>
        <p:spPr bwMode="auto">
          <a:xfrm>
            <a:off x="4572000" y="1935163"/>
            <a:ext cx="2057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/>
              <a:t>strong</a:t>
            </a:r>
            <a:endParaRPr lang="en-US" altLang="en-US" sz="1800"/>
          </a:p>
        </p:txBody>
      </p:sp>
      <p:sp>
        <p:nvSpPr>
          <p:cNvPr id="15390" name="Text Box 28"/>
          <p:cNvSpPr txBox="1">
            <a:spLocks noChangeArrowheads="1"/>
          </p:cNvSpPr>
          <p:nvPr/>
        </p:nvSpPr>
        <p:spPr bwMode="auto">
          <a:xfrm>
            <a:off x="5410200" y="2468563"/>
            <a:ext cx="2392363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P(D|</a:t>
            </a:r>
            <a:r>
              <a:rPr lang="hu-HU" altLang="en-US" sz="1800"/>
              <a:t>Bleeding=strong</a:t>
            </a:r>
            <a:r>
              <a:rPr lang="en-US" altLang="en-US" sz="1800"/>
              <a:t>)</a:t>
            </a:r>
          </a:p>
        </p:txBody>
      </p:sp>
      <p:sp>
        <p:nvSpPr>
          <p:cNvPr id="60" name="Oval 4"/>
          <p:cNvSpPr>
            <a:spLocks noChangeArrowheads="1"/>
          </p:cNvSpPr>
          <p:nvPr/>
        </p:nvSpPr>
        <p:spPr bwMode="auto">
          <a:xfrm>
            <a:off x="5486400" y="3687763"/>
            <a:ext cx="1219200" cy="533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Mutation</a:t>
            </a:r>
          </a:p>
        </p:txBody>
      </p:sp>
      <p:sp>
        <p:nvSpPr>
          <p:cNvPr id="61" name="Text Box 28"/>
          <p:cNvSpPr txBox="1">
            <a:spLocks noChangeArrowheads="1"/>
          </p:cNvSpPr>
          <p:nvPr/>
        </p:nvSpPr>
        <p:spPr bwMode="auto">
          <a:xfrm>
            <a:off x="6592888" y="4683125"/>
            <a:ext cx="1244600" cy="369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P(D|</a:t>
            </a:r>
            <a:r>
              <a:rPr lang="hu-HU" altLang="en-US" sz="1800"/>
              <a:t>w,i,m</a:t>
            </a:r>
            <a:r>
              <a:rPr lang="en-US" altLang="en-US" sz="1800"/>
              <a:t>)</a:t>
            </a:r>
          </a:p>
        </p:txBody>
      </p:sp>
      <p:cxnSp>
        <p:nvCxnSpPr>
          <p:cNvPr id="62" name="AutoShape 11"/>
          <p:cNvCxnSpPr>
            <a:cxnSpLocks noChangeShapeType="1"/>
          </p:cNvCxnSpPr>
          <p:nvPr/>
        </p:nvCxnSpPr>
        <p:spPr bwMode="auto">
          <a:xfrm rot="16200000" flipH="1">
            <a:off x="6501606" y="4093369"/>
            <a:ext cx="534988" cy="63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3" name="AutoShape 12"/>
          <p:cNvCxnSpPr>
            <a:cxnSpLocks noChangeShapeType="1"/>
          </p:cNvCxnSpPr>
          <p:nvPr/>
        </p:nvCxnSpPr>
        <p:spPr bwMode="auto">
          <a:xfrm rot="5400000">
            <a:off x="5219700" y="4259263"/>
            <a:ext cx="533400" cy="457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4" name="Text Box 26"/>
          <p:cNvSpPr txBox="1">
            <a:spLocks noChangeArrowheads="1"/>
          </p:cNvSpPr>
          <p:nvPr/>
        </p:nvSpPr>
        <p:spPr bwMode="auto">
          <a:xfrm>
            <a:off x="4495800" y="423227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/>
              <a:t>h.wild</a:t>
            </a:r>
            <a:endParaRPr lang="en-US" altLang="en-US" sz="1800"/>
          </a:p>
        </p:txBody>
      </p:sp>
      <p:sp>
        <p:nvSpPr>
          <p:cNvPr id="65" name="Text Box 26"/>
          <p:cNvSpPr txBox="1">
            <a:spLocks noChangeArrowheads="1"/>
          </p:cNvSpPr>
          <p:nvPr/>
        </p:nvSpPr>
        <p:spPr bwMode="auto">
          <a:xfrm>
            <a:off x="6096000" y="4232275"/>
            <a:ext cx="20574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/>
              <a:t>mutated</a:t>
            </a:r>
            <a:endParaRPr lang="en-US" altLang="en-US" sz="1800"/>
          </a:p>
        </p:txBody>
      </p:sp>
      <p:sp>
        <p:nvSpPr>
          <p:cNvPr id="66" name="Text Box 28"/>
          <p:cNvSpPr txBox="1">
            <a:spLocks noChangeArrowheads="1"/>
          </p:cNvSpPr>
          <p:nvPr/>
        </p:nvSpPr>
        <p:spPr bwMode="auto">
          <a:xfrm>
            <a:off x="4724400" y="4754563"/>
            <a:ext cx="1462088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P(D|</a:t>
            </a:r>
            <a:r>
              <a:rPr lang="hu-HU" altLang="en-US" sz="1800"/>
              <a:t>w,i,h.w.</a:t>
            </a:r>
            <a:r>
              <a:rPr lang="en-US" altLang="en-US" sz="1800"/>
              <a:t>)</a:t>
            </a:r>
          </a:p>
        </p:txBody>
      </p:sp>
      <p:sp>
        <p:nvSpPr>
          <p:cNvPr id="15398" name="Text Box 28"/>
          <p:cNvSpPr txBox="1">
            <a:spLocks noChangeArrowheads="1"/>
          </p:cNvSpPr>
          <p:nvPr/>
        </p:nvSpPr>
        <p:spPr bwMode="auto">
          <a:xfrm>
            <a:off x="3505200" y="3687763"/>
            <a:ext cx="1014413" cy="3698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P(D|</a:t>
            </a:r>
            <a:r>
              <a:rPr lang="hu-HU" altLang="en-US" sz="1800"/>
              <a:t>w,r</a:t>
            </a:r>
            <a:r>
              <a:rPr lang="en-US" altLang="en-US" sz="1800"/>
              <a:t>)</a:t>
            </a:r>
          </a:p>
        </p:txBody>
      </p:sp>
      <p:sp>
        <p:nvSpPr>
          <p:cNvPr id="15399" name="TextBox 67"/>
          <p:cNvSpPr txBox="1">
            <a:spLocks noChangeArrowheads="1"/>
          </p:cNvSpPr>
          <p:nvPr/>
        </p:nvSpPr>
        <p:spPr bwMode="auto">
          <a:xfrm>
            <a:off x="304800" y="5287963"/>
            <a:ext cx="8456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/>
              <a:t>Decision tree: Each internal node represent a (univariate) test, the leafs contains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/>
              <a:t>the conditional probabilities given the values along the path.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/>
              <a:t>Decision graph: If conditions are equivalent, then subtrees can be merged.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hu-HU" altLang="en-US" sz="1800"/>
              <a:t>E.g. If (Bleeding=absent,Onset=late) ~ (Bleeding=weak,Regularity=irreg)</a:t>
            </a:r>
            <a:endParaRPr lang="en-US" altLang="en-US" sz="1800"/>
          </a:p>
        </p:txBody>
      </p:sp>
      <p:cxnSp>
        <p:nvCxnSpPr>
          <p:cNvPr id="75" name="Curved Connector 74"/>
          <p:cNvCxnSpPr>
            <a:stCxn id="15374" idx="5"/>
            <a:endCxn id="15365" idx="0"/>
          </p:cNvCxnSpPr>
          <p:nvPr/>
        </p:nvCxnSpPr>
        <p:spPr>
          <a:xfrm rot="5400000">
            <a:off x="3544888" y="2274887"/>
            <a:ext cx="534988" cy="2138363"/>
          </a:xfrm>
          <a:prstGeom prst="curvedConnector3">
            <a:avLst>
              <a:gd name="adj1" fmla="val 47628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401" name="Date Placeholder 41"/>
          <p:cNvSpPr>
            <a:spLocks noGrp="1"/>
          </p:cNvSpPr>
          <p:nvPr>
            <p:ph type="dt" sz="quarter" idx="10"/>
          </p:nvPr>
        </p:nvSpPr>
        <p:spPr>
          <a:xfrm>
            <a:off x="457200" y="6381750"/>
            <a:ext cx="26670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A.I.: BN homework guide</a:t>
            </a:r>
          </a:p>
        </p:txBody>
      </p:sp>
    </p:spTree>
    <p:extLst>
      <p:ext uri="{BB962C8B-B14F-4D97-AF65-F5344CB8AC3E}">
        <p14:creationId xmlns:p14="http://schemas.microsoft.com/office/powerpoint/2010/main" val="2182645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animBg="1"/>
      <p:bldP spid="60" grpId="0" animBg="1"/>
      <p:bldP spid="61" grpId="0" animBg="1"/>
      <p:bldP spid="64" grpId="0"/>
      <p:bldP spid="65" grpId="0"/>
      <p:bldP spid="66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hu-HU" altLang="en-US" smtClean="0"/>
              <a:t>Subtasks: sensitivity of inference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u-HU" sz="2000" dirty="0" smtClean="0"/>
              <a:t>The minimal level contains the following subtasks (10 point):</a:t>
            </a:r>
            <a:endParaRPr lang="en-US" sz="2000" dirty="0" smtClean="0"/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Select a domain, select candidate variables (5-10), and sketch the structure of the Bayesian network model.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Consult it.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Quantify the Bayesian networks.</a:t>
            </a:r>
          </a:p>
          <a:p>
            <a:pPr lvl="1">
              <a:defRPr/>
            </a:pPr>
            <a:r>
              <a:rPr lang="hu-HU" sz="1600" b="1" dirty="0" smtClean="0">
                <a:solidFill>
                  <a:srgbClr val="0070C0"/>
                </a:solidFill>
                <a:ea typeface="+mn-ea"/>
                <a:cs typeface="+mn-cs"/>
              </a:rPr>
              <a:t>Evaluate it with global inference and „information sensitivity of inference” analysis.</a:t>
            </a:r>
            <a:endParaRPr lang="en-US" sz="1600" b="1" dirty="0" smtClean="0">
              <a:solidFill>
                <a:srgbClr val="0070C0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Generate a data set from your model.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Learn a model from your data.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Compare the structural and parametric differences between the two models.</a:t>
            </a:r>
            <a:endParaRPr lang="en-US" sz="16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hu-HU" sz="2000" dirty="0" smtClean="0"/>
              <a:t>Optional tasks:</a:t>
            </a:r>
            <a:endParaRPr lang="en-US" sz="2000" dirty="0" smtClean="0"/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Analyse estimation biases (5 point).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Investigate the effect of model uncertainty and sample size on learning: vary the strength of dependency  in the model (increase underconfidence to decrease information content) and sample size and see their effect on learning (10 point).</a:t>
            </a:r>
            <a:endParaRPr lang="en-US" sz="1600" dirty="0" smtClean="0">
              <a:ea typeface="+mn-ea"/>
              <a:cs typeface="+mn-cs"/>
            </a:endParaRPr>
          </a:p>
          <a:p>
            <a:pPr>
              <a:defRPr/>
            </a:pPr>
            <a:endParaRPr lang="en-US" sz="2000" dirty="0"/>
          </a:p>
        </p:txBody>
      </p:sp>
      <p:sp>
        <p:nvSpPr>
          <p:cNvPr id="16388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A.I.: BN homework guide</a:t>
            </a:r>
          </a:p>
        </p:txBody>
      </p:sp>
    </p:spTree>
    <p:extLst>
      <p:ext uri="{BB962C8B-B14F-4D97-AF65-F5344CB8AC3E}">
        <p14:creationId xmlns:p14="http://schemas.microsoft.com/office/powerpoint/2010/main" val="345779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hu-HU" altLang="en-US" smtClean="0"/>
              <a:t>Subtasks: sensitivity of inference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u-HU" sz="2000" dirty="0" smtClean="0"/>
              <a:t>The minimal level contains the following subtasks (10 point):</a:t>
            </a:r>
            <a:endParaRPr lang="en-US" sz="2000" dirty="0" smtClean="0"/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Select a domain, select candidate variables (5-10), and sketch the structure of the Bayesian network model.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Consult it.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Quantify the Bayesian networks.</a:t>
            </a:r>
          </a:p>
          <a:p>
            <a:pPr lvl="1">
              <a:defRPr/>
            </a:pPr>
            <a:r>
              <a:rPr lang="hu-HU" sz="1600" b="1" dirty="0" smtClean="0">
                <a:solidFill>
                  <a:srgbClr val="0070C0"/>
                </a:solidFill>
                <a:ea typeface="+mn-ea"/>
                <a:cs typeface="+mn-cs"/>
              </a:rPr>
              <a:t>Evaluate it with global inference and „information sensitivity of inference” analysis.</a:t>
            </a:r>
            <a:endParaRPr lang="en-US" sz="1600" b="1" dirty="0" smtClean="0">
              <a:solidFill>
                <a:srgbClr val="0070C0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Generate a data set from your model.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Learn a model from your data.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Compare the structural and parametric differences between the two models.</a:t>
            </a:r>
            <a:endParaRPr lang="en-US" sz="16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hu-HU" sz="2000" dirty="0" smtClean="0"/>
              <a:t>Optional tasks:</a:t>
            </a:r>
            <a:endParaRPr lang="en-US" sz="2000" dirty="0" smtClean="0"/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Analyse estimation biases (5 point).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Investigate the effect of model uncertainty and sample size on learning: vary the strength of dependency  in the model (increase underconfidence to decrease information content) and sample size and see their effect on learning (10 point).</a:t>
            </a:r>
            <a:endParaRPr lang="en-US" sz="1600" dirty="0" smtClean="0">
              <a:ea typeface="+mn-ea"/>
              <a:cs typeface="+mn-cs"/>
            </a:endParaRPr>
          </a:p>
          <a:p>
            <a:pPr>
              <a:defRPr/>
            </a:pPr>
            <a:endParaRPr lang="en-US" sz="2000" dirty="0"/>
          </a:p>
        </p:txBody>
      </p:sp>
      <p:sp>
        <p:nvSpPr>
          <p:cNvPr id="17412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A.I.: BN homework guide</a:t>
            </a:r>
          </a:p>
        </p:txBody>
      </p:sp>
    </p:spTree>
    <p:extLst>
      <p:ext uri="{BB962C8B-B14F-4D97-AF65-F5344CB8AC3E}">
        <p14:creationId xmlns:p14="http://schemas.microsoft.com/office/powerpoint/2010/main" val="165686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hu-HU" altLang="en-US" smtClean="0"/>
              <a:t>Subtasks: learn model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u-HU" sz="2000" dirty="0" smtClean="0"/>
              <a:t>The minimal level contains the following subtasks (10 point):</a:t>
            </a:r>
            <a:endParaRPr lang="en-US" sz="2000" dirty="0" smtClean="0"/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Select a domain, select candidate variables (5-10), and sketch the structure of the Bayesian network model.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Consult it.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Quantify the Bayesian networks.</a:t>
            </a: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Evaluate it with global inference and „information sensitivity of inference” analysis.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b="1" dirty="0" smtClean="0">
                <a:solidFill>
                  <a:srgbClr val="0070C0"/>
                </a:solidFill>
                <a:ea typeface="+mn-ea"/>
                <a:cs typeface="+mn-cs"/>
              </a:rPr>
              <a:t>Generate a data set from your model.</a:t>
            </a:r>
            <a:endParaRPr lang="en-US" sz="1600" b="1" dirty="0" smtClean="0">
              <a:solidFill>
                <a:srgbClr val="0070C0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b="1" dirty="0" smtClean="0">
                <a:solidFill>
                  <a:srgbClr val="0070C0"/>
                </a:solidFill>
                <a:ea typeface="+mn-ea"/>
                <a:cs typeface="+mn-cs"/>
              </a:rPr>
              <a:t>Learn a model from your data.</a:t>
            </a:r>
            <a:endParaRPr lang="en-US" sz="1600" b="1" dirty="0" smtClean="0">
              <a:solidFill>
                <a:srgbClr val="0070C0"/>
              </a:solidFill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Compare the structural and parametric differences between the two models.</a:t>
            </a:r>
            <a:endParaRPr lang="en-US" sz="16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hu-HU" sz="2000" dirty="0" smtClean="0"/>
              <a:t>Optional tasks:</a:t>
            </a:r>
            <a:endParaRPr lang="en-US" sz="2000" dirty="0" smtClean="0"/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Analyse estimation biases (5 point).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Investigate the effect of model uncertainty and sample size on learning: vary the strength of dependency  in the model (increase underconfidence to decrease information content) and sample size and see their effect on learning (10 point).</a:t>
            </a:r>
            <a:endParaRPr lang="en-US" sz="1600" dirty="0" smtClean="0">
              <a:ea typeface="+mn-ea"/>
              <a:cs typeface="+mn-cs"/>
            </a:endParaRPr>
          </a:p>
          <a:p>
            <a:pPr>
              <a:defRPr/>
            </a:pPr>
            <a:endParaRPr lang="en-US" sz="2000" dirty="0"/>
          </a:p>
        </p:txBody>
      </p:sp>
      <p:sp>
        <p:nvSpPr>
          <p:cNvPr id="18436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A.I.: BN homework guide</a:t>
            </a:r>
          </a:p>
        </p:txBody>
      </p:sp>
    </p:spTree>
    <p:extLst>
      <p:ext uri="{BB962C8B-B14F-4D97-AF65-F5344CB8AC3E}">
        <p14:creationId xmlns:p14="http://schemas.microsoft.com/office/powerpoint/2010/main" val="1967893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/>
          <a:lstStyle/>
          <a:p>
            <a:r>
              <a:rPr lang="hu-HU" altLang="en-US" smtClean="0"/>
              <a:t>Subtasks: </a:t>
            </a:r>
            <a:r>
              <a:rPr lang="hu-HU" altLang="en-US" smtClean="0">
                <a:solidFill>
                  <a:schemeClr val="tx1"/>
                </a:solidFill>
              </a:rPr>
              <a:t>estimation bias</a:t>
            </a:r>
            <a:endParaRPr lang="en-US" alt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u-HU" sz="2000" dirty="0" smtClean="0"/>
              <a:t>The minimal level contains the following subtasks (10 point):</a:t>
            </a:r>
            <a:endParaRPr lang="en-US" sz="2000" dirty="0" smtClean="0"/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Select a domain, select candidate variables (5-10), and sketch the structure of the Bayesian network model.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Consult it.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Quantify the Bayesian networks.</a:t>
            </a: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Evaluate it with global inference and „information sensitivity of inference” analysis.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Generate a data set from your model.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Learn a model from your data.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Compare the structural and parametric differences between the two models.</a:t>
            </a:r>
            <a:endParaRPr lang="en-US" sz="16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hu-HU" sz="2000" dirty="0" smtClean="0"/>
              <a:t>Optional tasks:</a:t>
            </a:r>
            <a:endParaRPr lang="en-US" sz="2000" dirty="0" smtClean="0"/>
          </a:p>
          <a:p>
            <a:pPr lvl="1">
              <a:defRPr/>
            </a:pPr>
            <a:r>
              <a:rPr lang="hu-HU" sz="1600" b="1" dirty="0" smtClean="0">
                <a:solidFill>
                  <a:srgbClr val="0070C0"/>
                </a:solidFill>
                <a:ea typeface="+mn-ea"/>
                <a:cs typeface="+mn-cs"/>
              </a:rPr>
              <a:t>Analyse estimation biases</a:t>
            </a:r>
            <a:r>
              <a:rPr lang="hu-HU" sz="1600" dirty="0" smtClean="0">
                <a:ea typeface="+mn-ea"/>
                <a:cs typeface="+mn-cs"/>
              </a:rPr>
              <a:t> (5 point).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Investigate the effect of model uncertainty and sample size on learning: vary the strength of dependency  in the model (increase underconfidence to decrease information content) and sample size and see their effect on learning (10 point).</a:t>
            </a:r>
            <a:endParaRPr lang="en-US" sz="1600" dirty="0" smtClean="0">
              <a:ea typeface="+mn-ea"/>
              <a:cs typeface="+mn-cs"/>
            </a:endParaRPr>
          </a:p>
          <a:p>
            <a:pPr>
              <a:defRPr/>
            </a:pPr>
            <a:endParaRPr lang="en-US" sz="2000" dirty="0"/>
          </a:p>
        </p:txBody>
      </p:sp>
      <p:sp>
        <p:nvSpPr>
          <p:cNvPr id="19460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A.I.: BN homework guide</a:t>
            </a:r>
          </a:p>
        </p:txBody>
      </p:sp>
    </p:spTree>
    <p:extLst>
      <p:ext uri="{BB962C8B-B14F-4D97-AF65-F5344CB8AC3E}">
        <p14:creationId xmlns:p14="http://schemas.microsoft.com/office/powerpoint/2010/main" val="335189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hu-HU" altLang="en-US" sz="4000" smtClean="0"/>
              <a:t>Subtasks: </a:t>
            </a:r>
            <a:r>
              <a:rPr lang="hu-HU" altLang="en-US" sz="4000" smtClean="0">
                <a:solidFill>
                  <a:schemeClr val="tx1"/>
                </a:solidFill>
              </a:rPr>
              <a:t>effect of model uncertainty and sample size on learning</a:t>
            </a:r>
            <a:endParaRPr lang="en-US" altLang="en-US" sz="400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defRPr/>
            </a:pPr>
            <a:r>
              <a:rPr lang="hu-HU" sz="2000" dirty="0" smtClean="0"/>
              <a:t>The minimal level contains the following subtasks (10 point):</a:t>
            </a:r>
            <a:endParaRPr lang="en-US" sz="2000" dirty="0" smtClean="0"/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Select a domain, select candidate variables (5-10), and sketch the structure of the Bayesian network model.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Consult it.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Quantify the Bayesian networks.</a:t>
            </a: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Evaluate it with global inference and „information sensitivity of inference” analysis.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Generate a data set from your model.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Learn a model from your data.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Compare the structural and parametric differences between the two models.</a:t>
            </a:r>
            <a:endParaRPr lang="en-US" sz="1600" dirty="0" smtClean="0">
              <a:ea typeface="+mn-ea"/>
              <a:cs typeface="+mn-cs"/>
            </a:endParaRPr>
          </a:p>
          <a:p>
            <a:pPr>
              <a:defRPr/>
            </a:pPr>
            <a:r>
              <a:rPr lang="hu-HU" sz="2000" dirty="0" smtClean="0"/>
              <a:t>Optional tasks:</a:t>
            </a:r>
            <a:endParaRPr lang="en-US" sz="2000" dirty="0" smtClean="0"/>
          </a:p>
          <a:p>
            <a:pPr lvl="1">
              <a:defRPr/>
            </a:pPr>
            <a:r>
              <a:rPr lang="hu-HU" sz="1600" dirty="0" smtClean="0">
                <a:ea typeface="+mn-ea"/>
                <a:cs typeface="+mn-cs"/>
              </a:rPr>
              <a:t>Analyse estimation biases (5 point).</a:t>
            </a:r>
            <a:endParaRPr lang="en-US" sz="1600" dirty="0" smtClean="0">
              <a:ea typeface="+mn-ea"/>
              <a:cs typeface="+mn-cs"/>
            </a:endParaRPr>
          </a:p>
          <a:p>
            <a:pPr lvl="1">
              <a:defRPr/>
            </a:pPr>
            <a:r>
              <a:rPr lang="hu-HU" sz="1600" b="1" dirty="0" smtClean="0">
                <a:solidFill>
                  <a:srgbClr val="0070C0"/>
                </a:solidFill>
                <a:ea typeface="+mn-ea"/>
                <a:cs typeface="+mn-cs"/>
              </a:rPr>
              <a:t>Investigate the effect of model uncertainty and sample size on learning</a:t>
            </a:r>
            <a:r>
              <a:rPr lang="hu-HU" sz="1600" dirty="0" smtClean="0">
                <a:ea typeface="+mn-ea"/>
                <a:cs typeface="+mn-cs"/>
              </a:rPr>
              <a:t>: vary the strength of dependency  in the model (increase underconfidence to decrease information content) and sample size and see their effect on learning (10 point).</a:t>
            </a:r>
            <a:endParaRPr lang="en-US" sz="1600" dirty="0" smtClean="0">
              <a:ea typeface="+mn-ea"/>
              <a:cs typeface="+mn-cs"/>
            </a:endParaRPr>
          </a:p>
          <a:p>
            <a:pPr>
              <a:defRPr/>
            </a:pPr>
            <a:endParaRPr lang="en-US" sz="2000" dirty="0"/>
          </a:p>
        </p:txBody>
      </p:sp>
      <p:sp>
        <p:nvSpPr>
          <p:cNvPr id="20484" name="Date Placeholder 4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smtClean="0"/>
              <a:t>A.I.: BN homework guide</a:t>
            </a:r>
          </a:p>
        </p:txBody>
      </p:sp>
    </p:spTree>
    <p:extLst>
      <p:ext uri="{BB962C8B-B14F-4D97-AF65-F5344CB8AC3E}">
        <p14:creationId xmlns:p14="http://schemas.microsoft.com/office/powerpoint/2010/main" val="402669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231776" y="914400"/>
            <a:ext cx="9375775" cy="58674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20000"/>
              </a:lnSpc>
            </a:pPr>
            <a:r>
              <a:rPr lang="hu-HU" sz="2800" dirty="0" smtClean="0"/>
              <a:t>Bayesian decision theory as a foundation of AI</a:t>
            </a:r>
          </a:p>
          <a:p>
            <a:pPr>
              <a:lnSpc>
                <a:spcPct val="120000"/>
              </a:lnSpc>
            </a:pPr>
            <a:r>
              <a:rPr lang="hu-HU" sz="2800" dirty="0" smtClean="0"/>
              <a:t>Bayesian networks as bridges</a:t>
            </a:r>
          </a:p>
          <a:p>
            <a:pPr>
              <a:lnSpc>
                <a:spcPct val="120000"/>
              </a:lnSpc>
            </a:pPr>
            <a:r>
              <a:rPr lang="hu-HU" sz="2800" dirty="0" smtClean="0"/>
              <a:t>Survival list for homework</a:t>
            </a:r>
          </a:p>
          <a:p>
            <a:pPr>
              <a:lnSpc>
                <a:spcPct val="120000"/>
              </a:lnSpc>
            </a:pPr>
            <a:r>
              <a:rPr lang="hu-HU" sz="2800" dirty="0" smtClean="0"/>
              <a:t>Open for research: singularity is near, causality is far?</a:t>
            </a:r>
          </a:p>
          <a:p>
            <a:pPr marL="109728" indent="0">
              <a:lnSpc>
                <a:spcPct val="120000"/>
              </a:lnSpc>
              <a:buNone/>
            </a:pPr>
            <a:endParaRPr lang="hu-HU" sz="2800" dirty="0"/>
          </a:p>
          <a:p>
            <a:pPr marL="109728" indent="0">
              <a:lnSpc>
                <a:spcPct val="120000"/>
              </a:lnSpc>
              <a:buNone/>
            </a:pPr>
            <a:endParaRPr lang="hu-HU" sz="2800" dirty="0" smtClean="0"/>
          </a:p>
          <a:p>
            <a:pPr marL="109728" indent="0">
              <a:lnSpc>
                <a:spcPct val="120000"/>
              </a:lnSpc>
              <a:buNone/>
            </a:pPr>
            <a:endParaRPr lang="hu-HU" sz="2800" dirty="0" smtClean="0"/>
          </a:p>
          <a:p>
            <a:pPr marL="109728" indent="0">
              <a:lnSpc>
                <a:spcPct val="120000"/>
              </a:lnSpc>
              <a:buNone/>
            </a:pPr>
            <a:endParaRPr lang="en-US" sz="2800" dirty="0" smtClean="0"/>
          </a:p>
          <a:p>
            <a:pPr>
              <a:lnSpc>
                <a:spcPct val="120000"/>
              </a:lnSpc>
            </a:pPr>
            <a:r>
              <a:rPr lang="en-US" sz="2800" b="1" dirty="0" smtClean="0"/>
              <a:t>Suggested reading:</a:t>
            </a:r>
          </a:p>
          <a:p>
            <a:pPr lvl="1">
              <a:lnSpc>
                <a:spcPct val="120000"/>
              </a:lnSpc>
            </a:pPr>
            <a:r>
              <a:rPr lang="hu-HU" sz="1700" dirty="0" smtClean="0"/>
              <a:t>Cheeseman: In defense of probability, 1985</a:t>
            </a:r>
          </a:p>
          <a:p>
            <a:pPr lvl="1">
              <a:lnSpc>
                <a:spcPct val="120000"/>
              </a:lnSpc>
            </a:pPr>
            <a:r>
              <a:rPr lang="en-US" sz="1700" dirty="0" smtClean="0"/>
              <a:t>Malakoff</a:t>
            </a:r>
            <a:r>
              <a:rPr lang="en-US" sz="1700" dirty="0" smtClean="0"/>
              <a:t>: Bayes Offers a `New’ Way to Make Sense of Numbers, Science, 1999</a:t>
            </a:r>
          </a:p>
          <a:p>
            <a:pPr lvl="1">
              <a:lnSpc>
                <a:spcPct val="120000"/>
              </a:lnSpc>
            </a:pPr>
            <a:r>
              <a:rPr lang="en-US" sz="1700" dirty="0" err="1" smtClean="0"/>
              <a:t>Efron</a:t>
            </a:r>
            <a:r>
              <a:rPr lang="en-US" sz="1700" dirty="0" smtClean="0"/>
              <a:t>: </a:t>
            </a:r>
            <a:r>
              <a:rPr lang="en-US" sz="1700" dirty="0" err="1" smtClean="0"/>
              <a:t>Bayes</a:t>
            </a:r>
            <a:r>
              <a:rPr lang="en-US" sz="1700" dirty="0" smtClean="0"/>
              <a:t>’ Theorem in the 21st Century, Science, 2013</a:t>
            </a:r>
          </a:p>
          <a:p>
            <a:pPr lvl="1">
              <a:lnSpc>
                <a:spcPct val="120000"/>
              </a:lnSpc>
            </a:pPr>
            <a:r>
              <a:rPr lang="en-US" sz="1700" dirty="0" err="1" smtClean="0"/>
              <a:t>Charniak</a:t>
            </a:r>
            <a:r>
              <a:rPr lang="en-US" sz="1700" dirty="0" smtClean="0"/>
              <a:t>: Bayesian networks without tears, 1991</a:t>
            </a:r>
          </a:p>
          <a:p>
            <a:pPr lvl="1">
              <a:lnSpc>
                <a:spcPct val="120000"/>
              </a:lnSpc>
            </a:pPr>
            <a:endParaRPr lang="en-US" sz="2400" dirty="0" smtClean="0"/>
          </a:p>
          <a:p>
            <a:pPr lvl="1">
              <a:lnSpc>
                <a:spcPct val="120000"/>
              </a:lnSpc>
            </a:pPr>
            <a:endParaRPr lang="en-US" sz="2400" dirty="0"/>
          </a:p>
        </p:txBody>
      </p:sp>
      <p:pic>
        <p:nvPicPr>
          <p:cNvPr id="10242" name="Picture 2" descr="http://discerninghistory.com/wp-content/uploads/2013/03/Want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756153"/>
            <a:ext cx="3733800" cy="250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rot="254469">
            <a:off x="2446032" y="3152933"/>
            <a:ext cx="1995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smtClean="0">
                <a:latin typeface="Castellar" panose="020A0402060406010301" pitchFamily="18" charset="0"/>
              </a:rPr>
              <a:t>WOMEN&amp;</a:t>
            </a:r>
            <a:endParaRPr lang="en-US" sz="2400" dirty="0">
              <a:latin typeface="Castellar" panose="020A0402060406010301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6" name="Picture 8" descr="http://static3.depositphotos.com/1003962/196/i/950/depositphotos_1964668-Hurdles-tr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1" y="1600200"/>
            <a:ext cx="2895599" cy="2895600"/>
          </a:xfrm>
          <a:prstGeom prst="rect">
            <a:avLst/>
          </a:prstGeom>
          <a:noFill/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636ADD4-2A50-4B36-859A-7D8C126012FF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A.I.</a:t>
            </a: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3D073-2A7F-4FE7-B20A-6441FF433654}" type="slidenum">
              <a:rPr lang="en-US" smtClean="0"/>
              <a:pPr>
                <a:defRPr/>
              </a:pPr>
              <a:t>5</a:t>
            </a:fld>
            <a:r>
              <a:rPr lang="en-US" smtClean="0"/>
              <a:t>/x</a:t>
            </a:r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800" cap="all" dirty="0" smtClean="0"/>
              <a:t>WHY CAN’T MY COMPUTER UNDERSTAND ME</a:t>
            </a:r>
            <a:r>
              <a:rPr lang="en-US" sz="2800" cap="all" dirty="0" smtClean="0"/>
              <a:t>?</a:t>
            </a:r>
            <a:endParaRPr lang="en-US" sz="2800" dirty="0"/>
          </a:p>
        </p:txBody>
      </p:sp>
      <p:pic>
        <p:nvPicPr>
          <p:cNvPr id="196614" name="Picture 6" descr="http://vecto.rs/1024/vector-of-a-jogging-cartoon-alligator-smiling-and-wearing-the-number-12-34-by-ron-leishman-4307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62200"/>
            <a:ext cx="2845870" cy="2901454"/>
          </a:xfrm>
          <a:prstGeom prst="rect">
            <a:avLst/>
          </a:prstGeom>
          <a:noFill/>
        </p:spPr>
      </p:pic>
      <p:sp>
        <p:nvSpPr>
          <p:cNvPr id="11" name="Cloud Callout 10"/>
          <p:cNvSpPr/>
          <p:nvPr/>
        </p:nvSpPr>
        <p:spPr>
          <a:xfrm>
            <a:off x="0" y="1066800"/>
            <a:ext cx="8991600" cy="4648200"/>
          </a:xfrm>
          <a:prstGeom prst="cloudCallout">
            <a:avLst>
              <a:gd name="adj1" fmla="val 37924"/>
              <a:gd name="adj2" fmla="val 60861"/>
            </a:avLst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362700"/>
            <a:ext cx="7543800" cy="49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60182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4400" cap="all" dirty="0" smtClean="0"/>
              <a:t>COMMON SENSE</a:t>
            </a:r>
            <a:r>
              <a:rPr lang="hu-HU" dirty="0"/>
              <a:t>?</a:t>
            </a:r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1400" b="1" cap="all" dirty="0" smtClean="0"/>
              <a:t>WHY CAN’T MY COMPUTER UNDERSTAND ME?</a:t>
            </a:r>
          </a:p>
          <a:p>
            <a:pPr lvl="1">
              <a:lnSpc>
                <a:spcPct val="80000"/>
              </a:lnSpc>
            </a:pPr>
            <a:r>
              <a:rPr lang="en-US" sz="1200" u="sng" dirty="0" smtClean="0">
                <a:hlinkClick r:id="rId2"/>
              </a:rPr>
              <a:t>http://www.newyorker.com/online/blogs/elements/2013/08/why-cant-my-computer-understand-me.html</a:t>
            </a:r>
            <a:endParaRPr lang="en-US" sz="1200" u="sng" dirty="0" smtClean="0"/>
          </a:p>
          <a:p>
            <a:r>
              <a:rPr lang="en-US" sz="1400" dirty="0" smtClean="0">
                <a:hlinkClick r:id="rId3" tooltip="Hubert Dreyfus"/>
              </a:rPr>
              <a:t>Dreyfus</a:t>
            </a:r>
            <a:r>
              <a:rPr lang="en-US" sz="1400" dirty="0" smtClean="0"/>
              <a:t> claimed that he could see no way that AI programs, as they were implemented in the 70s and 80s, could capture this </a:t>
            </a:r>
            <a:r>
              <a:rPr lang="en-US" sz="1400" i="1" dirty="0" smtClean="0"/>
              <a:t>background</a:t>
            </a:r>
            <a:r>
              <a:rPr lang="en-US" sz="1400" dirty="0" smtClean="0"/>
              <a:t> or do the kind of fast problem solving that it allows. He argued that our unconscious knowledge could </a:t>
            </a:r>
            <a:r>
              <a:rPr lang="en-US" sz="1400" i="1" dirty="0" smtClean="0"/>
              <a:t>never</a:t>
            </a:r>
            <a:r>
              <a:rPr lang="en-US" sz="1400" dirty="0" smtClean="0"/>
              <a:t> be captured symbolically. If AI could not find a way to address these issues, then it was doomed to failure, an exercise in "tree climbing with one's eyes on the moon."</a:t>
            </a:r>
            <a:r>
              <a:rPr lang="en-US" sz="1400" baseline="30000" dirty="0" smtClean="0">
                <a:hlinkClick r:id="rId4"/>
              </a:rPr>
              <a:t>[15]</a:t>
            </a:r>
            <a:endParaRPr lang="en-US" sz="1400" dirty="0" smtClean="0"/>
          </a:p>
          <a:p>
            <a:pPr lvl="1"/>
            <a:r>
              <a:rPr lang="en-US" sz="1200" u="sng" dirty="0" smtClean="0">
                <a:hlinkClick r:id="rId4"/>
              </a:rPr>
              <a:t>http://en.wikipedia.org/wiki/Hubert_Dreyfus's_views_on_artificial_intelligence</a:t>
            </a:r>
            <a:endParaRPr lang="en-US" sz="1200" dirty="0" smtClean="0"/>
          </a:p>
          <a:p>
            <a:pPr>
              <a:lnSpc>
                <a:spcPct val="80000"/>
              </a:lnSpc>
            </a:pPr>
            <a:r>
              <a:rPr lang="en-US" sz="1400" dirty="0" smtClean="0"/>
              <a:t>D.J. Chalmers: The Singularity: A Philosophical Analysis</a:t>
            </a:r>
          </a:p>
          <a:p>
            <a:pPr lvl="1">
              <a:lnSpc>
                <a:spcPct val="80000"/>
              </a:lnSpc>
            </a:pPr>
            <a:r>
              <a:rPr lang="en-US" sz="1000" dirty="0" smtClean="0">
                <a:hlinkClick r:id="rId5"/>
              </a:rPr>
              <a:t>http://consc.net/papers/singularity.pdf</a:t>
            </a:r>
            <a:endParaRPr lang="en-US" sz="1000" dirty="0" smtClean="0"/>
          </a:p>
          <a:p>
            <a:pPr>
              <a:lnSpc>
                <a:spcPct val="80000"/>
              </a:lnSpc>
            </a:pPr>
            <a:r>
              <a:rPr lang="en-US" sz="1400" dirty="0" smtClean="0"/>
              <a:t>R. </a:t>
            </a:r>
            <a:r>
              <a:rPr lang="en-US" sz="1400" dirty="0" err="1" smtClean="0"/>
              <a:t>Kurzweil</a:t>
            </a:r>
            <a:r>
              <a:rPr lang="en-US" sz="1400" dirty="0" smtClean="0"/>
              <a:t>: How to Create a Mind: The Secret of Human Thought Revealed</a:t>
            </a:r>
          </a:p>
          <a:p>
            <a:pPr lvl="1">
              <a:lnSpc>
                <a:spcPct val="80000"/>
              </a:lnSpc>
            </a:pPr>
            <a:r>
              <a:rPr lang="en-US" sz="1000" dirty="0" smtClean="0">
                <a:hlinkClick r:id="rId6"/>
              </a:rPr>
              <a:t>http://www.amazon.ca/How-Create-Mind-Thought-Revealed/dp/0670025291</a:t>
            </a:r>
            <a:endParaRPr lang="en-US" sz="1000" dirty="0" smtClean="0"/>
          </a:p>
          <a:p>
            <a:pPr>
              <a:lnSpc>
                <a:spcPct val="80000"/>
              </a:lnSpc>
            </a:pPr>
            <a:r>
              <a:rPr lang="hu-HU" sz="1400" b="1" cap="all" dirty="0" err="1"/>
              <a:t>Integrated</a:t>
            </a:r>
            <a:r>
              <a:rPr lang="hu-HU" sz="1400" b="1" cap="all" dirty="0"/>
              <a:t> </a:t>
            </a:r>
            <a:r>
              <a:rPr lang="hu-HU" sz="1400" b="1" cap="all" dirty="0" err="1"/>
              <a:t>use</a:t>
            </a:r>
            <a:r>
              <a:rPr lang="hu-HU" sz="1400" b="1" cap="all" dirty="0"/>
              <a:t> of </a:t>
            </a:r>
            <a:r>
              <a:rPr lang="hu-HU" sz="1400" b="1" cap="all" dirty="0" err="1"/>
              <a:t>common</a:t>
            </a:r>
            <a:r>
              <a:rPr lang="hu-HU" sz="1400" b="1" cap="all" dirty="0"/>
              <a:t> </a:t>
            </a:r>
            <a:r>
              <a:rPr lang="hu-HU" sz="1400" b="1" cap="all" dirty="0" err="1"/>
              <a:t>sense</a:t>
            </a:r>
            <a:r>
              <a:rPr lang="hu-HU" sz="1400" b="1" cap="all" dirty="0"/>
              <a:t>, </a:t>
            </a:r>
            <a:r>
              <a:rPr lang="hu-HU" sz="1400" b="1" cap="all" dirty="0" err="1"/>
              <a:t>expert</a:t>
            </a:r>
            <a:r>
              <a:rPr lang="hu-HU" sz="1400" b="1" cap="all" dirty="0"/>
              <a:t> </a:t>
            </a:r>
            <a:r>
              <a:rPr lang="hu-HU" sz="1400" b="1" cap="all" dirty="0" err="1"/>
              <a:t>knowledge</a:t>
            </a:r>
            <a:r>
              <a:rPr lang="hu-HU" sz="1400" b="1" cap="all" dirty="0"/>
              <a:t>, </a:t>
            </a:r>
            <a:r>
              <a:rPr lang="hu-HU" sz="1400" b="1" cap="all" dirty="0" err="1"/>
              <a:t>data</a:t>
            </a:r>
            <a:endParaRPr lang="hu-HU" sz="1400" b="1" cap="all" dirty="0"/>
          </a:p>
          <a:p>
            <a:pPr>
              <a:lnSpc>
                <a:spcPct val="80000"/>
              </a:lnSpc>
            </a:pPr>
            <a:endParaRPr lang="hu-HU" sz="1400" b="1" cap="all" dirty="0" smtClean="0"/>
          </a:p>
          <a:p>
            <a:pPr>
              <a:lnSpc>
                <a:spcPct val="80000"/>
              </a:lnSpc>
            </a:pPr>
            <a:r>
              <a:rPr lang="hu-HU" sz="1400" b="1" cap="all" dirty="0" err="1" smtClean="0"/>
              <a:t>Creative</a:t>
            </a:r>
            <a:r>
              <a:rPr lang="hu-HU" sz="1400" b="1" cap="all" dirty="0" smtClean="0"/>
              <a:t> </a:t>
            </a:r>
            <a:r>
              <a:rPr lang="hu-HU" sz="1400" b="1" cap="all" dirty="0" err="1" smtClean="0"/>
              <a:t>use</a:t>
            </a:r>
            <a:r>
              <a:rPr lang="hu-HU" sz="1400" b="1" cap="all" dirty="0" smtClean="0"/>
              <a:t> </a:t>
            </a:r>
            <a:r>
              <a:rPr lang="hu-HU" sz="1400" b="1" cap="all" dirty="0"/>
              <a:t>of </a:t>
            </a:r>
            <a:r>
              <a:rPr lang="hu-HU" sz="1400" b="1" cap="all" dirty="0" err="1"/>
              <a:t>common</a:t>
            </a:r>
            <a:r>
              <a:rPr lang="hu-HU" sz="1400" b="1" cap="all" dirty="0"/>
              <a:t> </a:t>
            </a:r>
            <a:r>
              <a:rPr lang="hu-HU" sz="1400" b="1" cap="all" dirty="0" err="1"/>
              <a:t>sense</a:t>
            </a:r>
            <a:r>
              <a:rPr lang="hu-HU" sz="1400" b="1" cap="all" dirty="0"/>
              <a:t>, </a:t>
            </a:r>
            <a:r>
              <a:rPr lang="hu-HU" sz="1400" b="1" cap="all" dirty="0" err="1"/>
              <a:t>expert</a:t>
            </a:r>
            <a:r>
              <a:rPr lang="hu-HU" sz="1400" b="1" cap="all" dirty="0"/>
              <a:t> </a:t>
            </a:r>
            <a:r>
              <a:rPr lang="hu-HU" sz="1400" b="1" cap="all" dirty="0" err="1"/>
              <a:t>knowledge</a:t>
            </a:r>
            <a:r>
              <a:rPr lang="hu-HU" sz="1400" b="1" cap="all" dirty="0"/>
              <a:t>, </a:t>
            </a:r>
            <a:r>
              <a:rPr lang="hu-HU" sz="1400" b="1" cap="all" dirty="0" err="1"/>
              <a:t>data</a:t>
            </a:r>
            <a:endParaRPr lang="hu-HU" sz="1400" b="1" cap="all" dirty="0"/>
          </a:p>
          <a:p>
            <a:pPr>
              <a:lnSpc>
                <a:spcPct val="80000"/>
              </a:lnSpc>
            </a:pPr>
            <a:endParaRPr lang="en-US" sz="1400" dirty="0" smtClean="0"/>
          </a:p>
          <a:p>
            <a:pPr lvl="1">
              <a:lnSpc>
                <a:spcPct val="80000"/>
              </a:lnSpc>
            </a:pP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3466023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76800"/>
            <a:ext cx="8229600" cy="1249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http://www-03.ibm.com/innovation/us/watson/what-is-watson/science-behind-an-answer.html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930DA0E-ED63-4350-8244-B98358331D96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A.I.</a:t>
            </a:r>
            <a:endParaRPr lang="en-US" dirty="0" smtClean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D3D073-2A7F-4FE7-B20A-6441FF43365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Watson: </a:t>
            </a:r>
            <a:br>
              <a:rPr lang="en-US" dirty="0" smtClean="0"/>
            </a:br>
            <a:r>
              <a:rPr lang="en-US" dirty="0" smtClean="0"/>
              <a:t>The Science Behind an Answer</a:t>
            </a:r>
            <a:endParaRPr lang="en-US" dirty="0"/>
          </a:p>
        </p:txBody>
      </p:sp>
      <p:pic>
        <p:nvPicPr>
          <p:cNvPr id="217090" name="Picture 2" descr="C:\Users\peter\AppData\Local\Microsoft\Windows\Temporary Internet Files\Low\Content.IE5\IP6ZNE7P\bg-banner-home-science-behind-the-answer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828800"/>
            <a:ext cx="6858000" cy="2952750"/>
          </a:xfrm>
          <a:prstGeom prst="rect">
            <a:avLst/>
          </a:prstGeom>
          <a:noFill/>
        </p:spPr>
      </p:pic>
      <p:pic>
        <p:nvPicPr>
          <p:cNvPr id="217091" name="Picture 3" descr="C:\Users\peter\AppData\Local\Microsoft\Windows\Temporary Internet Files\Low\Content.IE5\IP6ZNE7P\logo-ibm-watson-bi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33750" y="6124575"/>
            <a:ext cx="3067050" cy="4286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1582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dirty="0" smtClean="0"/>
              <a:t>Bayesian decision theory: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probability theory+utility theory</a:t>
            </a: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447800"/>
            <a:ext cx="4038600" cy="4114800"/>
          </a:xfrm>
        </p:spPr>
        <p:txBody>
          <a:bodyPr/>
          <a:lstStyle/>
          <a:p>
            <a:pPr eaLnBrk="1" hangingPunct="1">
              <a:defRPr/>
            </a:pPr>
            <a:r>
              <a:rPr lang="hu-HU" sz="2400" dirty="0" smtClean="0"/>
              <a:t>Decision situation:</a:t>
            </a:r>
          </a:p>
          <a:p>
            <a:pPr lvl="1" eaLnBrk="1" hangingPunct="1">
              <a:defRPr/>
            </a:pPr>
            <a:r>
              <a:rPr lang="hu-HU" sz="2000" dirty="0" smtClean="0"/>
              <a:t>Actions</a:t>
            </a:r>
          </a:p>
          <a:p>
            <a:pPr lvl="1" eaLnBrk="1" hangingPunct="1">
              <a:defRPr/>
            </a:pPr>
            <a:r>
              <a:rPr lang="hu-HU" sz="2000" dirty="0" smtClean="0"/>
              <a:t>Outcomes</a:t>
            </a:r>
          </a:p>
          <a:p>
            <a:pPr lvl="1" eaLnBrk="1" hangingPunct="1">
              <a:defRPr/>
            </a:pPr>
            <a:r>
              <a:rPr lang="hu-HU" sz="2000" dirty="0" smtClean="0"/>
              <a:t>Probabilities of outcomes</a:t>
            </a:r>
          </a:p>
          <a:p>
            <a:pPr lvl="1" eaLnBrk="1" hangingPunct="1">
              <a:defRPr/>
            </a:pPr>
            <a:r>
              <a:rPr lang="hu-HU" sz="2000" dirty="0" smtClean="0"/>
              <a:t>Utilities/losses of outcomes</a:t>
            </a:r>
            <a:endParaRPr lang="hu-HU" sz="1800" dirty="0" smtClean="0"/>
          </a:p>
          <a:p>
            <a:pPr lvl="1" eaLnBrk="1" hangingPunct="1">
              <a:defRPr/>
            </a:pPr>
            <a:r>
              <a:rPr lang="hu-HU" sz="2000" dirty="0" smtClean="0"/>
              <a:t>Maximum Expected Utility Principle (MEU)</a:t>
            </a:r>
          </a:p>
          <a:p>
            <a:pPr lvl="1" eaLnBrk="1" hangingPunct="1">
              <a:defRPr/>
            </a:pPr>
            <a:r>
              <a:rPr lang="hu-HU" sz="2200" dirty="0" smtClean="0"/>
              <a:t>Best action is the one with maximum expected utility</a:t>
            </a:r>
          </a:p>
        </p:txBody>
      </p:sp>
      <p:graphicFrame>
        <p:nvGraphicFramePr>
          <p:cNvPr id="6146" name="Object 19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572000" y="3538538"/>
          <a:ext cx="4076700" cy="56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8" name="Equation" r:id="rId3" imgW="2006280" imgH="279360" progId="Equation.3">
                  <p:embed/>
                </p:oleObj>
              </mc:Choice>
              <mc:Fallback>
                <p:oleObj name="Equation" r:id="rId3" imgW="200628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3538538"/>
                        <a:ext cx="4076700" cy="5683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2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648200" y="4191000"/>
          <a:ext cx="3992563" cy="677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9" name="Equation" r:id="rId5" imgW="1346040" imgH="228600" progId="Equation.3">
                  <p:embed/>
                </p:oleObj>
              </mc:Choice>
              <mc:Fallback>
                <p:oleObj name="Equation" r:id="rId5" imgW="13460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4191000"/>
                        <a:ext cx="3992563" cy="677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" name="Date Placeholder 4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7F40512-AB67-4B30-AD80-5CF04291D94B}" type="datetime1">
              <a:rPr lang="en-US" smtClean="0"/>
              <a:pPr>
                <a:defRPr/>
              </a:pPr>
              <a:t>10/9/2015</a:t>
            </a:fld>
            <a:endParaRPr lang="en-US"/>
          </a:p>
        </p:txBody>
      </p:sp>
      <p:sp>
        <p:nvSpPr>
          <p:cNvPr id="51" name="Slide Number Placeholder 5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1D3D073-2A7F-4FE7-B20A-6441FF43365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2" name="Footer Placeholder 5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A.I.</a:t>
            </a:r>
            <a:endParaRPr lang="en-US" dirty="0" smtClean="0"/>
          </a:p>
        </p:txBody>
      </p:sp>
      <p:graphicFrame>
        <p:nvGraphicFramePr>
          <p:cNvPr id="6148" name="Object 23"/>
          <p:cNvGraphicFramePr>
            <a:graphicFrameLocks noChangeAspect="1"/>
          </p:cNvGraphicFramePr>
          <p:nvPr/>
        </p:nvGraphicFramePr>
        <p:xfrm>
          <a:off x="4572000" y="2514600"/>
          <a:ext cx="135890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0" name="Equation" r:id="rId7" imgW="596880" imgH="241200" progId="Equation.3">
                  <p:embed/>
                </p:oleObj>
              </mc:Choice>
              <mc:Fallback>
                <p:oleObj name="Equation" r:id="rId7" imgW="596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2514600"/>
                        <a:ext cx="135890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24"/>
          <p:cNvGraphicFramePr>
            <a:graphicFrameLocks noChangeAspect="1"/>
          </p:cNvGraphicFramePr>
          <p:nvPr/>
        </p:nvGraphicFramePr>
        <p:xfrm>
          <a:off x="4554538" y="3048000"/>
          <a:ext cx="1389062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1" name="Equation" r:id="rId9" imgW="609480" imgH="241200" progId="Equation.3">
                  <p:embed/>
                </p:oleObj>
              </mc:Choice>
              <mc:Fallback>
                <p:oleObj name="Equation" r:id="rId9" imgW="6094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54538" y="3048000"/>
                        <a:ext cx="1389062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28"/>
          <p:cNvGraphicFramePr>
            <a:graphicFrameLocks noChangeAspect="1"/>
          </p:cNvGraphicFramePr>
          <p:nvPr/>
        </p:nvGraphicFramePr>
        <p:xfrm>
          <a:off x="4648200" y="2133600"/>
          <a:ext cx="374650" cy="550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2" name="Equation" r:id="rId11" imgW="164880" imgH="241200" progId="Equation.3">
                  <p:embed/>
                </p:oleObj>
              </mc:Choice>
              <mc:Fallback>
                <p:oleObj name="Equation" r:id="rId11" imgW="16488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2133600"/>
                        <a:ext cx="374650" cy="550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1" name="Object 29"/>
          <p:cNvGraphicFramePr>
            <a:graphicFrameLocks noChangeAspect="1"/>
          </p:cNvGraphicFramePr>
          <p:nvPr/>
        </p:nvGraphicFramePr>
        <p:xfrm>
          <a:off x="4648200" y="1828800"/>
          <a:ext cx="347663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23" name="Equation" r:id="rId13" imgW="152280" imgH="228600" progId="Equation.3">
                  <p:embed/>
                </p:oleObj>
              </mc:Choice>
              <mc:Fallback>
                <p:oleObj name="Equation" r:id="rId13" imgW="152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828800"/>
                        <a:ext cx="347663" cy="522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81"/>
          <p:cNvSpPr>
            <a:spLocks noChangeArrowheads="1"/>
          </p:cNvSpPr>
          <p:nvPr/>
        </p:nvSpPr>
        <p:spPr bwMode="auto">
          <a:xfrm>
            <a:off x="1295400" y="6019800"/>
            <a:ext cx="152400" cy="152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5" name="Line 82"/>
          <p:cNvSpPr>
            <a:spLocks noChangeShapeType="1"/>
          </p:cNvSpPr>
          <p:nvPr/>
        </p:nvSpPr>
        <p:spPr bwMode="auto">
          <a:xfrm flipV="1">
            <a:off x="1524000" y="5562600"/>
            <a:ext cx="6096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6" name="Line 83"/>
          <p:cNvSpPr>
            <a:spLocks noChangeShapeType="1"/>
          </p:cNvSpPr>
          <p:nvPr/>
        </p:nvSpPr>
        <p:spPr bwMode="auto">
          <a:xfrm>
            <a:off x="1524000" y="60960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7" name="Line 84"/>
          <p:cNvSpPr>
            <a:spLocks noChangeShapeType="1"/>
          </p:cNvSpPr>
          <p:nvPr/>
        </p:nvSpPr>
        <p:spPr bwMode="auto">
          <a:xfrm flipV="1">
            <a:off x="1524000" y="6019800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Line 85"/>
          <p:cNvSpPr>
            <a:spLocks noChangeShapeType="1"/>
          </p:cNvSpPr>
          <p:nvPr/>
        </p:nvSpPr>
        <p:spPr bwMode="auto">
          <a:xfrm>
            <a:off x="1524000" y="60960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" name="Line 86"/>
          <p:cNvSpPr>
            <a:spLocks noChangeShapeType="1"/>
          </p:cNvSpPr>
          <p:nvPr/>
        </p:nvSpPr>
        <p:spPr bwMode="auto">
          <a:xfrm flipV="1">
            <a:off x="1524000" y="5715000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Oval 87"/>
          <p:cNvSpPr>
            <a:spLocks noChangeArrowheads="1"/>
          </p:cNvSpPr>
          <p:nvPr/>
        </p:nvSpPr>
        <p:spPr bwMode="auto">
          <a:xfrm>
            <a:off x="2362200" y="5897563"/>
            <a:ext cx="152400" cy="152400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Line 88"/>
          <p:cNvSpPr>
            <a:spLocks noChangeShapeType="1"/>
          </p:cNvSpPr>
          <p:nvPr/>
        </p:nvSpPr>
        <p:spPr bwMode="auto">
          <a:xfrm>
            <a:off x="1524000" y="6096000"/>
            <a:ext cx="6858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Line 89"/>
          <p:cNvSpPr>
            <a:spLocks noChangeShapeType="1"/>
          </p:cNvSpPr>
          <p:nvPr/>
        </p:nvSpPr>
        <p:spPr bwMode="auto">
          <a:xfrm>
            <a:off x="2514600" y="5973763"/>
            <a:ext cx="6096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Line 90"/>
          <p:cNvSpPr>
            <a:spLocks noChangeShapeType="1"/>
          </p:cNvSpPr>
          <p:nvPr/>
        </p:nvSpPr>
        <p:spPr bwMode="auto">
          <a:xfrm flipV="1">
            <a:off x="2514600" y="5745163"/>
            <a:ext cx="609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Line 91"/>
          <p:cNvSpPr>
            <a:spLocks noChangeShapeType="1"/>
          </p:cNvSpPr>
          <p:nvPr/>
        </p:nvSpPr>
        <p:spPr bwMode="auto">
          <a:xfrm>
            <a:off x="2514600" y="5973763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5" name="Line 92"/>
          <p:cNvSpPr>
            <a:spLocks noChangeShapeType="1"/>
          </p:cNvSpPr>
          <p:nvPr/>
        </p:nvSpPr>
        <p:spPr bwMode="auto">
          <a:xfrm flipV="1">
            <a:off x="2514600" y="5592763"/>
            <a:ext cx="609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6" name="Text Box 93"/>
          <p:cNvSpPr txBox="1">
            <a:spLocks noChangeArrowheads="1"/>
          </p:cNvSpPr>
          <p:nvPr/>
        </p:nvSpPr>
        <p:spPr bwMode="auto">
          <a:xfrm>
            <a:off x="2614613" y="6202363"/>
            <a:ext cx="290512" cy="2746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o</a:t>
            </a:r>
            <a:r>
              <a:rPr lang="en-US" sz="1200" baseline="-25000"/>
              <a:t>j</a:t>
            </a:r>
          </a:p>
        </p:txBody>
      </p:sp>
      <p:sp>
        <p:nvSpPr>
          <p:cNvPr id="37" name="Text Box 94"/>
          <p:cNvSpPr txBox="1">
            <a:spLocks noChangeArrowheads="1"/>
          </p:cNvSpPr>
          <p:nvPr/>
        </p:nvSpPr>
        <p:spPr bwMode="auto">
          <a:xfrm>
            <a:off x="1066800" y="5057001"/>
            <a:ext cx="838691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Actions </a:t>
            </a:r>
            <a:r>
              <a:rPr lang="en-US" sz="1200" dirty="0" err="1" smtClean="0"/>
              <a:t>a</a:t>
            </a:r>
            <a:r>
              <a:rPr lang="en-US" sz="1200" baseline="-25000" dirty="0" err="1" smtClean="0"/>
              <a:t>i</a:t>
            </a:r>
            <a:endParaRPr lang="en-US" sz="1200" baseline="-25000" dirty="0"/>
          </a:p>
        </p:txBody>
      </p:sp>
      <p:sp>
        <p:nvSpPr>
          <p:cNvPr id="38" name="Text Box 95"/>
          <p:cNvSpPr txBox="1">
            <a:spLocks noChangeArrowheads="1"/>
          </p:cNvSpPr>
          <p:nvPr/>
        </p:nvSpPr>
        <p:spPr bwMode="auto">
          <a:xfrm>
            <a:off x="2424113" y="5057001"/>
            <a:ext cx="885179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 smtClean="0"/>
              <a:t>Outcomes</a:t>
            </a:r>
            <a:endParaRPr lang="en-US" sz="1200" dirty="0"/>
          </a:p>
        </p:txBody>
      </p:sp>
      <p:sp>
        <p:nvSpPr>
          <p:cNvPr id="39" name="Text Box 96"/>
          <p:cNvSpPr txBox="1">
            <a:spLocks noChangeArrowheads="1"/>
          </p:cNvSpPr>
          <p:nvPr/>
        </p:nvSpPr>
        <p:spPr bwMode="auto">
          <a:xfrm>
            <a:off x="2071688" y="5851525"/>
            <a:ext cx="290512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a</a:t>
            </a:r>
            <a:r>
              <a:rPr lang="en-US" sz="1200" baseline="-25000"/>
              <a:t>i</a:t>
            </a:r>
          </a:p>
        </p:txBody>
      </p:sp>
      <p:sp>
        <p:nvSpPr>
          <p:cNvPr id="40" name="Text Box 97"/>
          <p:cNvSpPr txBox="1">
            <a:spLocks noChangeArrowheads="1"/>
          </p:cNvSpPr>
          <p:nvPr/>
        </p:nvSpPr>
        <p:spPr bwMode="auto">
          <a:xfrm rot="5400000">
            <a:off x="3725069" y="5782469"/>
            <a:ext cx="412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…</a:t>
            </a:r>
          </a:p>
        </p:txBody>
      </p:sp>
      <p:sp>
        <p:nvSpPr>
          <p:cNvPr id="41" name="Text Box 98"/>
          <p:cNvSpPr txBox="1">
            <a:spLocks noChangeArrowheads="1"/>
          </p:cNvSpPr>
          <p:nvPr/>
        </p:nvSpPr>
        <p:spPr bwMode="auto">
          <a:xfrm>
            <a:off x="3505200" y="5057001"/>
            <a:ext cx="1009650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Probabilities</a:t>
            </a:r>
            <a:endParaRPr lang="en-US" sz="1200" baseline="-25000"/>
          </a:p>
        </p:txBody>
      </p:sp>
      <p:sp>
        <p:nvSpPr>
          <p:cNvPr id="42" name="Text Box 99"/>
          <p:cNvSpPr txBox="1">
            <a:spLocks noChangeArrowheads="1"/>
          </p:cNvSpPr>
          <p:nvPr/>
        </p:nvSpPr>
        <p:spPr bwMode="auto">
          <a:xfrm>
            <a:off x="3581400" y="5486400"/>
            <a:ext cx="639763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P(o</a:t>
            </a:r>
            <a:r>
              <a:rPr lang="en-US" sz="1200" baseline="-25000"/>
              <a:t>j</a:t>
            </a:r>
            <a:r>
              <a:rPr lang="en-US" sz="1200"/>
              <a:t>|a</a:t>
            </a:r>
            <a:r>
              <a:rPr lang="en-US" sz="1200" baseline="-25000"/>
              <a:t>i</a:t>
            </a:r>
            <a:r>
              <a:rPr lang="en-US" sz="1200"/>
              <a:t>)</a:t>
            </a:r>
            <a:endParaRPr lang="en-US" sz="1200" baseline="-25000"/>
          </a:p>
        </p:txBody>
      </p:sp>
      <p:sp>
        <p:nvSpPr>
          <p:cNvPr id="43" name="Text Box 100"/>
          <p:cNvSpPr txBox="1">
            <a:spLocks noChangeArrowheads="1"/>
          </p:cNvSpPr>
          <p:nvPr/>
        </p:nvSpPr>
        <p:spPr bwMode="auto">
          <a:xfrm>
            <a:off x="4495800" y="5057001"/>
            <a:ext cx="111442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Utilities, costs</a:t>
            </a:r>
            <a:endParaRPr lang="en-US" sz="1200" baseline="-25000"/>
          </a:p>
        </p:txBody>
      </p:sp>
      <p:sp>
        <p:nvSpPr>
          <p:cNvPr id="44" name="Text Box 101"/>
          <p:cNvSpPr txBox="1">
            <a:spLocks noChangeArrowheads="1"/>
          </p:cNvSpPr>
          <p:nvPr/>
        </p:nvSpPr>
        <p:spPr bwMode="auto">
          <a:xfrm>
            <a:off x="4541838" y="5486400"/>
            <a:ext cx="9048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U(o</a:t>
            </a:r>
            <a:r>
              <a:rPr lang="en-US" sz="1200" baseline="-25000"/>
              <a:t>j</a:t>
            </a:r>
            <a:r>
              <a:rPr lang="en-US" sz="1200"/>
              <a:t>), C(a</a:t>
            </a:r>
            <a:r>
              <a:rPr lang="en-US" sz="1200" baseline="-25000"/>
              <a:t>i</a:t>
            </a:r>
            <a:r>
              <a:rPr lang="en-US" sz="1200"/>
              <a:t>)</a:t>
            </a:r>
          </a:p>
        </p:txBody>
      </p:sp>
      <p:sp>
        <p:nvSpPr>
          <p:cNvPr id="45" name="Text Box 102"/>
          <p:cNvSpPr txBox="1">
            <a:spLocks noChangeArrowheads="1"/>
          </p:cNvSpPr>
          <p:nvPr/>
        </p:nvSpPr>
        <p:spPr bwMode="auto">
          <a:xfrm rot="5400000">
            <a:off x="2948782" y="5768181"/>
            <a:ext cx="4127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…</a:t>
            </a:r>
          </a:p>
        </p:txBody>
      </p:sp>
      <p:sp>
        <p:nvSpPr>
          <p:cNvPr id="46" name="Text Box 103"/>
          <p:cNvSpPr txBox="1">
            <a:spLocks noChangeArrowheads="1"/>
          </p:cNvSpPr>
          <p:nvPr/>
        </p:nvSpPr>
        <p:spPr bwMode="auto">
          <a:xfrm rot="5400000">
            <a:off x="4868069" y="5738019"/>
            <a:ext cx="4127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800"/>
              <a:t>…</a:t>
            </a:r>
          </a:p>
        </p:txBody>
      </p:sp>
      <p:sp>
        <p:nvSpPr>
          <p:cNvPr id="47" name="AutoShape 104"/>
          <p:cNvSpPr>
            <a:spLocks/>
          </p:cNvSpPr>
          <p:nvPr/>
        </p:nvSpPr>
        <p:spPr bwMode="auto">
          <a:xfrm>
            <a:off x="5410200" y="5334000"/>
            <a:ext cx="152400" cy="762000"/>
          </a:xfrm>
          <a:prstGeom prst="rightBrace">
            <a:avLst>
              <a:gd name="adj1" fmla="val 41667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Text Box 105"/>
          <p:cNvSpPr txBox="1">
            <a:spLocks noChangeArrowheads="1"/>
          </p:cNvSpPr>
          <p:nvPr/>
        </p:nvSpPr>
        <p:spPr bwMode="auto">
          <a:xfrm>
            <a:off x="5573713" y="5057001"/>
            <a:ext cx="1323975" cy="2746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/>
              <a:t>Expected utilities</a:t>
            </a:r>
            <a:endParaRPr lang="en-US" sz="1200" baseline="-25000"/>
          </a:p>
        </p:txBody>
      </p:sp>
      <p:sp>
        <p:nvSpPr>
          <p:cNvPr id="49" name="Text Box 106"/>
          <p:cNvSpPr txBox="1">
            <a:spLocks noChangeArrowheads="1"/>
          </p:cNvSpPr>
          <p:nvPr/>
        </p:nvSpPr>
        <p:spPr bwMode="auto">
          <a:xfrm>
            <a:off x="5715000" y="5516563"/>
            <a:ext cx="1717137" cy="27699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200" dirty="0"/>
              <a:t>EU(</a:t>
            </a:r>
            <a:r>
              <a:rPr lang="en-US" sz="1200" dirty="0" err="1"/>
              <a:t>a</a:t>
            </a:r>
            <a:r>
              <a:rPr lang="en-US" sz="1200" baseline="-25000" dirty="0" err="1"/>
              <a:t>i</a:t>
            </a:r>
            <a:r>
              <a:rPr lang="en-US" sz="1200" dirty="0" smtClean="0"/>
              <a:t>) = </a:t>
            </a:r>
            <a:r>
              <a:rPr lang="en-US" sz="1200" dirty="0" smtClean="0">
                <a:cs typeface="Arial" charset="0"/>
              </a:rPr>
              <a:t>∑ </a:t>
            </a:r>
            <a:r>
              <a:rPr lang="en-US" sz="1200" dirty="0"/>
              <a:t>P(</a:t>
            </a:r>
            <a:r>
              <a:rPr lang="en-US" sz="1200" dirty="0" err="1"/>
              <a:t>o</a:t>
            </a:r>
            <a:r>
              <a:rPr lang="en-US" sz="1200" baseline="-25000" dirty="0" err="1"/>
              <a:t>j</a:t>
            </a:r>
            <a:r>
              <a:rPr lang="en-US" sz="1200" dirty="0" err="1"/>
              <a:t>|a</a:t>
            </a:r>
            <a:r>
              <a:rPr lang="en-US" sz="1200" baseline="-25000" dirty="0" err="1"/>
              <a:t>i</a:t>
            </a:r>
            <a:r>
              <a:rPr lang="en-US" sz="1200" dirty="0"/>
              <a:t>)U(</a:t>
            </a:r>
            <a:r>
              <a:rPr lang="en-US" sz="1200" dirty="0" err="1"/>
              <a:t>o</a:t>
            </a:r>
            <a:r>
              <a:rPr lang="en-US" sz="1200" baseline="-25000" dirty="0" err="1"/>
              <a:t>j</a:t>
            </a:r>
            <a:r>
              <a:rPr lang="en-US" sz="12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6258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hu-HU" dirty="0" smtClean="0"/>
              <a:t>Interpretation</a:t>
            </a:r>
            <a:r>
              <a:rPr lang="en-US" dirty="0" smtClean="0"/>
              <a:t>s</a:t>
            </a:r>
            <a:r>
              <a:rPr lang="hu-HU" dirty="0" smtClean="0"/>
              <a:t> </a:t>
            </a:r>
            <a:r>
              <a:rPr lang="hu-HU" dirty="0"/>
              <a:t>of probability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14400"/>
            <a:ext cx="7315200" cy="4800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hu-HU" sz="2000" dirty="0" smtClean="0"/>
              <a:t>Sources </a:t>
            </a:r>
            <a:r>
              <a:rPr lang="hu-HU" sz="2000" dirty="0"/>
              <a:t>of uncertainty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inherent uncertainty in the physical </a:t>
            </a:r>
            <a:r>
              <a:rPr lang="hu-HU" sz="1800" dirty="0" smtClean="0"/>
              <a:t>process (EPR);</a:t>
            </a:r>
            <a:endParaRPr lang="hu-HU" sz="1800" dirty="0"/>
          </a:p>
          <a:p>
            <a:pPr lvl="1">
              <a:lnSpc>
                <a:spcPct val="80000"/>
              </a:lnSpc>
            </a:pPr>
            <a:r>
              <a:rPr lang="hu-HU" sz="1800" dirty="0"/>
              <a:t>inherent uncertainty at macroscopic level;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ignorance;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practical omissions;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Interpretations of probabilities: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combinatoric;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physical propensities;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frequentist;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personal/subjectivist;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instrumentalist;</a:t>
            </a:r>
          </a:p>
          <a:p>
            <a:pPr>
              <a:lnSpc>
                <a:spcPct val="80000"/>
              </a:lnSpc>
            </a:pPr>
            <a:r>
              <a:rPr lang="hu-HU" sz="2000" dirty="0"/>
              <a:t>The three „as if” theorems: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Uncertainty by probabilities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Preferences by utility function</a:t>
            </a:r>
          </a:p>
          <a:p>
            <a:pPr lvl="1">
              <a:lnSpc>
                <a:spcPct val="80000"/>
              </a:lnSpc>
            </a:pPr>
            <a:r>
              <a:rPr lang="hu-HU" sz="1800" dirty="0"/>
              <a:t>Optimal action by maximum expected utility principle</a:t>
            </a:r>
          </a:p>
          <a:p>
            <a:pPr>
              <a:lnSpc>
                <a:spcPct val="80000"/>
              </a:lnSpc>
            </a:pPr>
            <a:endParaRPr lang="hu-HU" sz="2000" dirty="0"/>
          </a:p>
        </p:txBody>
      </p:sp>
      <p:graphicFrame>
        <p:nvGraphicFramePr>
          <p:cNvPr id="117764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4114800" y="2819400"/>
          <a:ext cx="4724400" cy="7699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" imgW="2489040" imgH="406080" progId="Equation.3">
                  <p:embed/>
                </p:oleObj>
              </mc:Choice>
              <mc:Fallback>
                <p:oleObj name="Equation" r:id="rId3" imgW="2489040" imgH="406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2819400"/>
                        <a:ext cx="4724400" cy="7699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7767" name="Text Box 7"/>
          <p:cNvSpPr txBox="1">
            <a:spLocks noChangeArrowheads="1"/>
          </p:cNvSpPr>
          <p:nvPr/>
        </p:nvSpPr>
        <p:spPr bwMode="auto">
          <a:xfrm>
            <a:off x="152400" y="4819471"/>
            <a:ext cx="89916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hu-HU" dirty="0"/>
              <a:t>Note: 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hu-HU" b="1" dirty="0">
                <a:solidFill>
                  <a:srgbClr val="000000"/>
                </a:solidFill>
              </a:rPr>
              <a:t>P.Cheeseman: „In defense of probability”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hu-HU" dirty="0" smtClean="0"/>
              <a:t>Axioms in probability theory are the same (Kolmogorov)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“I</a:t>
            </a:r>
            <a:r>
              <a:rPr lang="hu-HU" dirty="0" smtClean="0"/>
              <a:t>ndependence</a:t>
            </a:r>
            <a:r>
              <a:rPr lang="en-US" dirty="0" smtClean="0"/>
              <a:t>”</a:t>
            </a:r>
            <a:r>
              <a:rPr lang="hu-HU" dirty="0" smtClean="0"/>
              <a:t> </a:t>
            </a:r>
            <a:r>
              <a:rPr lang="hu-HU" dirty="0"/>
              <a:t>and convergence of frequencies are empirical observations </a:t>
            </a:r>
            <a:r>
              <a:rPr lang="hu-HU" dirty="0" smtClean="0"/>
              <a:t>(</a:t>
            </a:r>
            <a:r>
              <a:rPr lang="en-US" dirty="0" smtClean="0"/>
              <a:t>e</a:t>
            </a:r>
            <a:r>
              <a:rPr lang="hu-HU" dirty="0" smtClean="0"/>
              <a:t>.</a:t>
            </a:r>
            <a:r>
              <a:rPr lang="en-US" dirty="0" smtClean="0"/>
              <a:t>g</a:t>
            </a:r>
            <a:r>
              <a:rPr lang="hu-HU" dirty="0" smtClean="0"/>
              <a:t>., </a:t>
            </a:r>
            <a:r>
              <a:rPr lang="hu-HU" dirty="0"/>
              <a:t>„laws of large numbers” </a:t>
            </a:r>
            <a:r>
              <a:rPr lang="en-US" dirty="0" smtClean="0"/>
              <a:t>are </a:t>
            </a:r>
            <a:r>
              <a:rPr lang="hu-HU" dirty="0" smtClean="0"/>
              <a:t>consequences </a:t>
            </a:r>
            <a:r>
              <a:rPr lang="hu-HU" dirty="0"/>
              <a:t>of </a:t>
            </a:r>
            <a:r>
              <a:rPr lang="en-US" dirty="0" smtClean="0"/>
              <a:t>some assumptions about </a:t>
            </a:r>
            <a:r>
              <a:rPr lang="hu-HU" dirty="0" err="1" smtClean="0"/>
              <a:t>independencies</a:t>
            </a:r>
            <a:r>
              <a:rPr lang="hu-HU" dirty="0" smtClean="0"/>
              <a:t>)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Alapértelmezett terv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Klavika Regular HU"/>
        <a:ea typeface=""/>
        <a:cs typeface=""/>
      </a:majorFont>
      <a:minorFont>
        <a:latin typeface="Klavika Regular HU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31408</TotalTime>
  <Words>3328</Words>
  <Application>Microsoft Office PowerPoint</Application>
  <PresentationFormat>On-screen Show (4:3)</PresentationFormat>
  <Paragraphs>576</Paragraphs>
  <Slides>48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48</vt:i4>
      </vt:variant>
    </vt:vector>
  </HeadingPairs>
  <TitlesOfParts>
    <vt:vector size="64" baseType="lpstr">
      <vt:lpstr>Arial</vt:lpstr>
      <vt:lpstr>Calibri</vt:lpstr>
      <vt:lpstr>Cambria Math</vt:lpstr>
      <vt:lpstr>Castellar</vt:lpstr>
      <vt:lpstr>Klavika Regular HU</vt:lpstr>
      <vt:lpstr>Lucida Sans Unicode</vt:lpstr>
      <vt:lpstr>Symbol</vt:lpstr>
      <vt:lpstr>Times New Roman</vt:lpstr>
      <vt:lpstr>Verdana</vt:lpstr>
      <vt:lpstr>Wingdings</vt:lpstr>
      <vt:lpstr>Wingdings 2</vt:lpstr>
      <vt:lpstr>Wingdings 3</vt:lpstr>
      <vt:lpstr>Alapértelmezett terv</vt:lpstr>
      <vt:lpstr>Concourse</vt:lpstr>
      <vt:lpstr>Equation</vt:lpstr>
      <vt:lpstr>CorelDRAW</vt:lpstr>
      <vt:lpstr>Adapted from AIMA slides</vt:lpstr>
      <vt:lpstr>Outline</vt:lpstr>
      <vt:lpstr>What is AI?</vt:lpstr>
      <vt:lpstr>Acting humanly: Turing Test</vt:lpstr>
      <vt:lpstr>WHY CAN’T MY COMPUTER UNDERSTAND ME?</vt:lpstr>
      <vt:lpstr>COMMON SENSE?</vt:lpstr>
      <vt:lpstr>Watson:  The Science Behind an Answer</vt:lpstr>
      <vt:lpstr>Bayesian decision theory: probability theory+utility theory</vt:lpstr>
      <vt:lpstr>Interpretations of probability</vt:lpstr>
      <vt:lpstr>A chronology</vt:lpstr>
      <vt:lpstr>A chronology (cont’d)</vt:lpstr>
      <vt:lpstr>Bayes-omics</vt:lpstr>
      <vt:lpstr>Probability theory: elements</vt:lpstr>
      <vt:lpstr>Conditional independence</vt:lpstr>
      <vt:lpstr>Naive Bayesian network</vt:lpstr>
      <vt:lpstr>Bayesian networks</vt:lpstr>
      <vt:lpstr>Semantics</vt:lpstr>
      <vt:lpstr>Decision theory probability theory+utility theory</vt:lpstr>
      <vt:lpstr>Bayesian network based decision support systems (DSS): Phases of construction</vt:lpstr>
      <vt:lpstr>Decision support systems I. variables</vt:lpstr>
      <vt:lpstr>Decision support systems II. values</vt:lpstr>
      <vt:lpstr>Decision support systems III. dependencies</vt:lpstr>
      <vt:lpstr>Decision support systems IV. Conditional probabilites</vt:lpstr>
      <vt:lpstr>Decision support systems V. utilities/losses</vt:lpstr>
      <vt:lpstr>Decision support systems VI. inference</vt:lpstr>
      <vt:lpstr>Decision support systems VII. Sensitivity of inference</vt:lpstr>
      <vt:lpstr>Some caution: causes to think</vt:lpstr>
      <vt:lpstr>Motivation: from observational inference…</vt:lpstr>
      <vt:lpstr>Motivation: to interventional inference…</vt:lpstr>
      <vt:lpstr>Motivation: and to counterfactual inference</vt:lpstr>
      <vt:lpstr>Challenges in a complex domain</vt:lpstr>
      <vt:lpstr>Principles of causality</vt:lpstr>
      <vt:lpstr>Local Causal Discovery “can we interpret edges as causal relations in the presence of hidden variables?”</vt:lpstr>
      <vt:lpstr>Automated discovery systems</vt:lpstr>
      <vt:lpstr>Medical decision support ovarian cancer diagnosis</vt:lpstr>
      <vt:lpstr>Goal of the homework</vt:lpstr>
      <vt:lpstr>Obligatory and optional subtasks</vt:lpstr>
      <vt:lpstr>Documentation</vt:lpstr>
      <vt:lpstr>Subtasks: importance of causality</vt:lpstr>
      <vt:lpstr>Subtasks: canonical models</vt:lpstr>
      <vt:lpstr>Noisy-OR</vt:lpstr>
      <vt:lpstr>Decision trees, decision graphs</vt:lpstr>
      <vt:lpstr>Subtasks: sensitivity of inference</vt:lpstr>
      <vt:lpstr>Subtasks: sensitivity of inference</vt:lpstr>
      <vt:lpstr>Subtasks: learn model</vt:lpstr>
      <vt:lpstr>Subtasks: estimation bias</vt:lpstr>
      <vt:lpstr>Subtasks: effect of model uncertainty and sample size on learning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bio bioinf</dc:title>
  <dc:creator>peter</dc:creator>
  <cp:lastModifiedBy>Peter Antal</cp:lastModifiedBy>
  <cp:revision>954</cp:revision>
  <dcterms:created xsi:type="dcterms:W3CDTF">2011-02-13T17:21:39Z</dcterms:created>
  <dcterms:modified xsi:type="dcterms:W3CDTF">2015-10-09T05:53:42Z</dcterms:modified>
</cp:coreProperties>
</file>